
<file path=[Content_Types].xml><?xml version="1.0" encoding="utf-8"?>
<Types xmlns="http://schemas.openxmlformats.org/package/2006/content-types">
  <Default ContentType="image/png" Extension="png"/>
  <Default ContentType="image/jpeg" Extension="jpeg"/>
  <Default ContentType="image/x-emf" Extension="emf"/>
  <Default ContentType="application/vnd.openxmlformats-package.relationships+xml" Extension="rels"/>
  <Default ContentType="application/xml" Extension="xml"/>
  <Default ContentType="image/tiff" Extension="tiff"/>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tags+xml" PartName="/ppt/tags/tag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5" r:id="rId1"/>
  </p:sldMasterIdLst>
  <p:notesMasterIdLst>
    <p:notesMasterId r:id="rId116"/>
  </p:notesMasterIdLst>
  <p:handoutMasterIdLst>
    <p:handoutMasterId r:id="rId117"/>
  </p:handoutMasterIdLst>
  <p:sldIdLst>
    <p:sldId id="256" r:id="rId2"/>
    <p:sldId id="413" r:id="rId3"/>
    <p:sldId id="258" r:id="rId4"/>
    <p:sldId id="429" r:id="rId5"/>
    <p:sldId id="259" r:id="rId6"/>
    <p:sldId id="261" r:id="rId7"/>
    <p:sldId id="262" r:id="rId8"/>
    <p:sldId id="263" r:id="rId9"/>
    <p:sldId id="264" r:id="rId10"/>
    <p:sldId id="265" r:id="rId11"/>
    <p:sldId id="266" r:id="rId12"/>
    <p:sldId id="377" r:id="rId13"/>
    <p:sldId id="267" r:id="rId14"/>
    <p:sldId id="268" r:id="rId15"/>
    <p:sldId id="269" r:id="rId16"/>
    <p:sldId id="270" r:id="rId17"/>
    <p:sldId id="271" r:id="rId18"/>
    <p:sldId id="272" r:id="rId19"/>
    <p:sldId id="273" r:id="rId20"/>
    <p:sldId id="372" r:id="rId21"/>
    <p:sldId id="374" r:id="rId22"/>
    <p:sldId id="276" r:id="rId23"/>
    <p:sldId id="277" r:id="rId24"/>
    <p:sldId id="278" r:id="rId25"/>
    <p:sldId id="279" r:id="rId26"/>
    <p:sldId id="414" r:id="rId27"/>
    <p:sldId id="385" r:id="rId28"/>
    <p:sldId id="386" r:id="rId29"/>
    <p:sldId id="387" r:id="rId30"/>
    <p:sldId id="388" r:id="rId31"/>
    <p:sldId id="389" r:id="rId32"/>
    <p:sldId id="390" r:id="rId33"/>
    <p:sldId id="415" r:id="rId34"/>
    <p:sldId id="417" r:id="rId35"/>
    <p:sldId id="416" r:id="rId36"/>
    <p:sldId id="392" r:id="rId37"/>
    <p:sldId id="393" r:id="rId38"/>
    <p:sldId id="394" r:id="rId39"/>
    <p:sldId id="395" r:id="rId40"/>
    <p:sldId id="396" r:id="rId41"/>
    <p:sldId id="397" r:id="rId42"/>
    <p:sldId id="398" r:id="rId43"/>
    <p:sldId id="399" r:id="rId44"/>
    <p:sldId id="400" r:id="rId45"/>
    <p:sldId id="401" r:id="rId46"/>
    <p:sldId id="402" r:id="rId47"/>
    <p:sldId id="403" r:id="rId48"/>
    <p:sldId id="404" r:id="rId49"/>
    <p:sldId id="405" r:id="rId50"/>
    <p:sldId id="406" r:id="rId51"/>
    <p:sldId id="407" r:id="rId52"/>
    <p:sldId id="408" r:id="rId53"/>
    <p:sldId id="409" r:id="rId54"/>
    <p:sldId id="410" r:id="rId55"/>
    <p:sldId id="418" r:id="rId56"/>
    <p:sldId id="424" r:id="rId57"/>
    <p:sldId id="419" r:id="rId58"/>
    <p:sldId id="297" r:id="rId59"/>
    <p:sldId id="298" r:id="rId60"/>
    <p:sldId id="299" r:id="rId61"/>
    <p:sldId id="300" r:id="rId62"/>
    <p:sldId id="411" r:id="rId63"/>
    <p:sldId id="301" r:id="rId64"/>
    <p:sldId id="353" r:id="rId65"/>
    <p:sldId id="354" r:id="rId66"/>
    <p:sldId id="355" r:id="rId67"/>
    <p:sldId id="356" r:id="rId68"/>
    <p:sldId id="357" r:id="rId69"/>
    <p:sldId id="358" r:id="rId70"/>
    <p:sldId id="420" r:id="rId71"/>
    <p:sldId id="421" r:id="rId72"/>
    <p:sldId id="422" r:id="rId73"/>
    <p:sldId id="423" r:id="rId74"/>
    <p:sldId id="425" r:id="rId75"/>
    <p:sldId id="323" r:id="rId76"/>
    <p:sldId id="366" r:id="rId77"/>
    <p:sldId id="376" r:id="rId78"/>
    <p:sldId id="364" r:id="rId79"/>
    <p:sldId id="325" r:id="rId80"/>
    <p:sldId id="363" r:id="rId81"/>
    <p:sldId id="303" r:id="rId82"/>
    <p:sldId id="430" r:id="rId83"/>
    <p:sldId id="305" r:id="rId84"/>
    <p:sldId id="431" r:id="rId85"/>
    <p:sldId id="306" r:id="rId86"/>
    <p:sldId id="307" r:id="rId87"/>
    <p:sldId id="308" r:id="rId88"/>
    <p:sldId id="432" r:id="rId89"/>
    <p:sldId id="309" r:id="rId90"/>
    <p:sldId id="371" r:id="rId91"/>
    <p:sldId id="310" r:id="rId92"/>
    <p:sldId id="412" r:id="rId93"/>
    <p:sldId id="311" r:id="rId94"/>
    <p:sldId id="312" r:id="rId95"/>
    <p:sldId id="367" r:id="rId96"/>
    <p:sldId id="313" r:id="rId97"/>
    <p:sldId id="368" r:id="rId98"/>
    <p:sldId id="369" r:id="rId99"/>
    <p:sldId id="370" r:id="rId100"/>
    <p:sldId id="315" r:id="rId101"/>
    <p:sldId id="375" r:id="rId102"/>
    <p:sldId id="426" r:id="rId103"/>
    <p:sldId id="427" r:id="rId104"/>
    <p:sldId id="378" r:id="rId105"/>
    <p:sldId id="379" r:id="rId106"/>
    <p:sldId id="380" r:id="rId107"/>
    <p:sldId id="381" r:id="rId108"/>
    <p:sldId id="382" r:id="rId109"/>
    <p:sldId id="383" r:id="rId110"/>
    <p:sldId id="428" r:id="rId111"/>
    <p:sldId id="317" r:id="rId112"/>
    <p:sldId id="318" r:id="rId113"/>
    <p:sldId id="319" r:id="rId114"/>
    <p:sldId id="321" r:id="rId115"/>
  </p:sldIdLst>
  <p:sldSz cx="9144000" cy="6858000" type="screen4x3"/>
  <p:notesSz cx="7315200" cy="9601200"/>
  <p:custDataLst>
    <p:tags r:id="rId118"/>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onnie Glendinning"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4900"/>
    <a:srgbClr val="F45914"/>
    <a:srgbClr val="6A747D"/>
    <a:srgbClr val="F27300"/>
    <a:srgbClr val="E9EAEB"/>
    <a:srgbClr val="F67B44"/>
    <a:srgbClr val="FE7900"/>
    <a:srgbClr val="2A2E32"/>
    <a:srgbClr val="F3540D"/>
    <a:srgbClr val="5860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74" autoAdjust="0"/>
    <p:restoredTop sz="97839" autoAdjust="0"/>
  </p:normalViewPr>
  <p:slideViewPr>
    <p:cSldViewPr snapToObjects="1">
      <p:cViewPr varScale="1">
        <p:scale>
          <a:sx n="84" d="100"/>
          <a:sy n="84" d="100"/>
        </p:scale>
        <p:origin x="1590" y="96"/>
      </p:cViewPr>
      <p:guideLst>
        <p:guide orient="horz" pos="2160"/>
        <p:guide pos="2880"/>
      </p:guideLst>
    </p:cSldViewPr>
  </p:slideViewPr>
  <p:outlineViewPr>
    <p:cViewPr>
      <p:scale>
        <a:sx n="33" d="100"/>
        <a:sy n="33" d="100"/>
      </p:scale>
      <p:origin x="0" y="676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Lst>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02" d="100"/>
          <a:sy n="102" d="100"/>
        </p:scale>
        <p:origin x="-5160" y="-10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handoutMaster" Target="handoutMasters/handout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_rels/viewProps.xml.rels><?xml version="1.0" encoding="UTF-8" standalone="yes"?>
<Relationships xmlns="http://schemas.openxmlformats.org/package/2006/relationships"><Relationship Id="rId13" Type="http://schemas.openxmlformats.org/officeDocument/2006/relationships/slide" Target="slides/slide15.xml"/><Relationship Id="rId18" Type="http://schemas.openxmlformats.org/officeDocument/2006/relationships/slide" Target="slides/slide22.xml"/><Relationship Id="rId26" Type="http://schemas.openxmlformats.org/officeDocument/2006/relationships/slide" Target="slides/slide57.xml"/><Relationship Id="rId39" Type="http://schemas.openxmlformats.org/officeDocument/2006/relationships/slide" Target="slides/slide79.xml"/><Relationship Id="rId21" Type="http://schemas.openxmlformats.org/officeDocument/2006/relationships/slide" Target="slides/slide25.xml"/><Relationship Id="rId34" Type="http://schemas.openxmlformats.org/officeDocument/2006/relationships/slide" Target="slides/slide72.xml"/><Relationship Id="rId42" Type="http://schemas.openxmlformats.org/officeDocument/2006/relationships/slide" Target="slides/slide83.xml"/><Relationship Id="rId47" Type="http://schemas.openxmlformats.org/officeDocument/2006/relationships/slide" Target="slides/slide88.xml"/><Relationship Id="rId50" Type="http://schemas.openxmlformats.org/officeDocument/2006/relationships/slide" Target="slides/slide93.xml"/><Relationship Id="rId55" Type="http://schemas.openxmlformats.org/officeDocument/2006/relationships/slide" Target="slides/slide104.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19.xml"/><Relationship Id="rId25" Type="http://schemas.openxmlformats.org/officeDocument/2006/relationships/slide" Target="slides/slide55.xml"/><Relationship Id="rId33" Type="http://schemas.openxmlformats.org/officeDocument/2006/relationships/slide" Target="slides/slide71.xml"/><Relationship Id="rId38" Type="http://schemas.openxmlformats.org/officeDocument/2006/relationships/slide" Target="slides/slide76.xml"/><Relationship Id="rId46" Type="http://schemas.openxmlformats.org/officeDocument/2006/relationships/slide" Target="slides/slide87.xml"/><Relationship Id="rId59" Type="http://schemas.openxmlformats.org/officeDocument/2006/relationships/slide" Target="slides/slide113.xml"/><Relationship Id="rId2" Type="http://schemas.openxmlformats.org/officeDocument/2006/relationships/slide" Target="slides/slide2.xml"/><Relationship Id="rId16" Type="http://schemas.openxmlformats.org/officeDocument/2006/relationships/slide" Target="slides/slide18.xml"/><Relationship Id="rId20" Type="http://schemas.openxmlformats.org/officeDocument/2006/relationships/slide" Target="slides/slide24.xml"/><Relationship Id="rId29" Type="http://schemas.openxmlformats.org/officeDocument/2006/relationships/slide" Target="slides/slide60.xml"/><Relationship Id="rId41" Type="http://schemas.openxmlformats.org/officeDocument/2006/relationships/slide" Target="slides/slide82.xml"/><Relationship Id="rId54" Type="http://schemas.openxmlformats.org/officeDocument/2006/relationships/slide" Target="slides/slide102.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35.xml"/><Relationship Id="rId32" Type="http://schemas.openxmlformats.org/officeDocument/2006/relationships/slide" Target="slides/slide70.xml"/><Relationship Id="rId37" Type="http://schemas.openxmlformats.org/officeDocument/2006/relationships/slide" Target="slides/slide75.xml"/><Relationship Id="rId40" Type="http://schemas.openxmlformats.org/officeDocument/2006/relationships/slide" Target="slides/slide81.xml"/><Relationship Id="rId45" Type="http://schemas.openxmlformats.org/officeDocument/2006/relationships/slide" Target="slides/slide86.xml"/><Relationship Id="rId53" Type="http://schemas.openxmlformats.org/officeDocument/2006/relationships/slide" Target="slides/slide100.xml"/><Relationship Id="rId58" Type="http://schemas.openxmlformats.org/officeDocument/2006/relationships/slide" Target="slides/slide112.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33.xml"/><Relationship Id="rId28" Type="http://schemas.openxmlformats.org/officeDocument/2006/relationships/slide" Target="slides/slide59.xml"/><Relationship Id="rId36" Type="http://schemas.openxmlformats.org/officeDocument/2006/relationships/slide" Target="slides/slide74.xml"/><Relationship Id="rId49" Type="http://schemas.openxmlformats.org/officeDocument/2006/relationships/slide" Target="slides/slide91.xml"/><Relationship Id="rId57" Type="http://schemas.openxmlformats.org/officeDocument/2006/relationships/slide" Target="slides/slide111.xml"/><Relationship Id="rId10" Type="http://schemas.openxmlformats.org/officeDocument/2006/relationships/slide" Target="slides/slide11.xml"/><Relationship Id="rId19" Type="http://schemas.openxmlformats.org/officeDocument/2006/relationships/slide" Target="slides/slide23.xml"/><Relationship Id="rId31" Type="http://schemas.openxmlformats.org/officeDocument/2006/relationships/slide" Target="slides/slide63.xml"/><Relationship Id="rId44" Type="http://schemas.openxmlformats.org/officeDocument/2006/relationships/slide" Target="slides/slide85.xml"/><Relationship Id="rId52" Type="http://schemas.openxmlformats.org/officeDocument/2006/relationships/slide" Target="slides/slide96.xml"/><Relationship Id="rId60" Type="http://schemas.openxmlformats.org/officeDocument/2006/relationships/slide" Target="slides/slide114.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6.xml"/><Relationship Id="rId22" Type="http://schemas.openxmlformats.org/officeDocument/2006/relationships/slide" Target="slides/slide26.xml"/><Relationship Id="rId27" Type="http://schemas.openxmlformats.org/officeDocument/2006/relationships/slide" Target="slides/slide58.xml"/><Relationship Id="rId30" Type="http://schemas.openxmlformats.org/officeDocument/2006/relationships/slide" Target="slides/slide61.xml"/><Relationship Id="rId35" Type="http://schemas.openxmlformats.org/officeDocument/2006/relationships/slide" Target="slides/slide73.xml"/><Relationship Id="rId43" Type="http://schemas.openxmlformats.org/officeDocument/2006/relationships/slide" Target="slides/slide84.xml"/><Relationship Id="rId48" Type="http://schemas.openxmlformats.org/officeDocument/2006/relationships/slide" Target="slides/slide89.xml"/><Relationship Id="rId56" Type="http://schemas.openxmlformats.org/officeDocument/2006/relationships/slide" Target="slides/slide110.xml"/><Relationship Id="rId8" Type="http://schemas.openxmlformats.org/officeDocument/2006/relationships/slide" Target="slides/slide9.xml"/><Relationship Id="rId51" Type="http://schemas.openxmlformats.org/officeDocument/2006/relationships/slide" Target="slides/slide94.xml"/><Relationship Id="rId3"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1"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6/18/2015 8:03:43 PM</a:t>
            </a:fld>
            <a:endParaRPr lang="en-US" dirty="0">
              <a:solidFill>
                <a:schemeClr val="bg2"/>
              </a:solidFill>
            </a:endParaRPr>
          </a:p>
        </p:txBody>
      </p:sp>
      <p:sp>
        <p:nvSpPr>
          <p:cNvPr id="99332" name="Rectangle 4"/>
          <p:cNvSpPr>
            <a:spLocks noGrp="1" noChangeArrowheads="1"/>
          </p:cNvSpPr>
          <p:nvPr>
            <p:ph type="ftr" sz="quarter" idx="2"/>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400" dirty="0" smtClean="0">
                <a:solidFill>
                  <a:schemeClr val="accent3">
                    <a:lumMod val="65000"/>
                  </a:schemeClr>
                </a:solidFill>
              </a:rPr>
              <a:t>Freescale</a:t>
            </a:r>
            <a:r>
              <a:rPr lang="en-US" sz="400" dirty="0">
                <a:solidFill>
                  <a:schemeClr val="accent3">
                    <a:lumMod val="65000"/>
                  </a:schemeClr>
                </a:solidFill>
              </a:rPr>
              <a:t>,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4822" y="172890"/>
            <a:ext cx="1177890" cy="236543"/>
          </a:xfrm>
          <a:prstGeom prst="rect">
            <a:avLst/>
          </a:prstGeom>
        </p:spPr>
      </p:pic>
      <p:sp>
        <p:nvSpPr>
          <p:cNvPr id="3" name="Slide Number Placeholder 2"/>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BFA5A10D-B3AB-4C6F-8EC4-1F9F566DCF66}" type="slidenum">
              <a:rPr lang="en-US" smtClean="0"/>
              <a:pPr/>
              <a:t>‹#›</a:t>
            </a:fld>
            <a:endParaRPr lang="en-US"/>
          </a:p>
        </p:txBody>
      </p:sp>
    </p:spTree>
    <p:extLst>
      <p:ext uri="{BB962C8B-B14F-4D97-AF65-F5344CB8AC3E}">
        <p14:creationId xmlns:p14="http://schemas.microsoft.com/office/powerpoint/2010/main" val="417891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838" y="4560889"/>
            <a:ext cx="5851525" cy="400467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5"/>
          <p:cNvSpPr>
            <a:spLocks noGrp="1" noChangeArrowheads="1"/>
          </p:cNvSpPr>
          <p:nvPr>
            <p:ph type="sldNum" sz="quarter" idx="5"/>
          </p:nvPr>
        </p:nvSpPr>
        <p:spPr bwMode="auto">
          <a:xfrm>
            <a:off x="5800297" y="9038300"/>
            <a:ext cx="1458723"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A579D-3553-4F33-9067-7E7231905C3B}" type="slidenum">
              <a:rPr lang="en-US">
                <a:solidFill>
                  <a:schemeClr val="accent4">
                    <a:lumMod val="85000"/>
                    <a:lumOff val="15000"/>
                  </a:schemeClr>
                </a:solidFill>
              </a:rPr>
              <a:pPr/>
              <a:t>‹#›</a:t>
            </a:fld>
            <a:endParaRPr lang="en-US">
              <a:solidFill>
                <a:schemeClr val="accent4">
                  <a:lumMod val="85000"/>
                  <a:lumOff val="15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822" y="172890"/>
            <a:ext cx="1177890" cy="236543"/>
          </a:xfrm>
          <a:prstGeom prst="rect">
            <a:avLst/>
          </a:prstGeom>
        </p:spPr>
      </p:pic>
      <p:sp>
        <p:nvSpPr>
          <p:cNvPr id="14" name="Rectangle 3"/>
          <p:cNvSpPr>
            <a:spLocks noGrp="1" noChangeArrowheads="1"/>
          </p:cNvSpPr>
          <p:nvPr>
            <p:ph type="dt" sz="quarter" idx="1"/>
          </p:nvPr>
        </p:nvSpPr>
        <p:spPr bwMode="auto">
          <a:xfrm>
            <a:off x="4799030" y="137343"/>
            <a:ext cx="2347414" cy="2720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F589425-449D-4D80-B16A-0FCA3F0B391A}" type="datetime9">
              <a:rPr lang="en-US">
                <a:solidFill>
                  <a:schemeClr val="bg2"/>
                </a:solidFill>
              </a:rPr>
              <a:pPr/>
              <a:t>6/18/2015 8:03:42 PM</a:t>
            </a:fld>
            <a:endParaRPr lang="en-US" dirty="0">
              <a:solidFill>
                <a:schemeClr val="bg2"/>
              </a:solidFill>
            </a:endParaRPr>
          </a:p>
        </p:txBody>
      </p:sp>
      <p:sp>
        <p:nvSpPr>
          <p:cNvPr id="15" name="Rectangle 4"/>
          <p:cNvSpPr>
            <a:spLocks noGrp="1" noChangeArrowheads="1"/>
          </p:cNvSpPr>
          <p:nvPr>
            <p:ph type="ftr" sz="quarter" idx="4"/>
          </p:nvPr>
        </p:nvSpPr>
        <p:spPr bwMode="auto">
          <a:xfrm>
            <a:off x="81889" y="8899208"/>
            <a:ext cx="4403026" cy="605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en-US" sz="400" dirty="0" smtClean="0">
                <a:solidFill>
                  <a:schemeClr val="accent3">
                    <a:lumMod val="65000"/>
                  </a:schemeClr>
                </a:solidFill>
              </a:rPr>
              <a:t>Freescale</a:t>
            </a:r>
            <a:r>
              <a:rPr lang="en-US" sz="400" dirty="0">
                <a:solidFill>
                  <a:schemeClr val="accent3">
                    <a:lumMod val="65000"/>
                  </a:schemeClr>
                </a:solidFill>
              </a:rPr>
              <a:t>, the Freescale logo, AltiVec, C-5, CodeTEST, CodeWarrior, ColdFire, ColdFire+, C-Ware, the Energy Efficient Solutions logo, Kinetis, mobileGT, PEG, PowerQUICC, Processor Expert, QorIQ, Qorivva, SafeAssure, the SafeAssure logo, StarCore, Symphony and VortiQa are trademarks of Freescale Semiconductor, Inc., Reg. U.S. Pat. &amp; Tm. Off. Airfast, BeeKit, BeeStack, CoreNet, Flexis, Layerscape, MagniV, MXC, Platform in a Package, QorIQ Qonverge, QUICC Engine, Ready Play, SMARTMOS, Tower, TurboLink, UMEMS, Vybrid and Xtrinsic are trademarks of Freescale Semiconductor, Inc. All other product or service names are the property of their respective owners. © 2014 Freescale Semiconductor, Inc</a:t>
            </a:r>
            <a:r>
              <a:rPr lang="en-US" sz="400" dirty="0" smtClean="0">
                <a:solidFill>
                  <a:schemeClr val="accent3">
                    <a:lumMod val="65000"/>
                  </a:schemeClr>
                </a:solidFill>
              </a:rPr>
              <a:t>.</a:t>
            </a:r>
            <a:endParaRPr lang="en-US" sz="400" dirty="0">
              <a:solidFill>
                <a:schemeClr val="accent3">
                  <a:lumMod val="65000"/>
                </a:schemeClr>
              </a:solidFill>
            </a:endParaRPr>
          </a:p>
        </p:txBody>
      </p:sp>
    </p:spTree>
    <p:extLst>
      <p:ext uri="{BB962C8B-B14F-4D97-AF65-F5344CB8AC3E}">
        <p14:creationId xmlns:p14="http://schemas.microsoft.com/office/powerpoint/2010/main" val="35080022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a:t>
            </a:fld>
            <a:endParaRPr lang="en-US">
              <a:solidFill>
                <a:schemeClr val="accent4">
                  <a:lumMod val="85000"/>
                  <a:lumOff val="15000"/>
                </a:schemeClr>
              </a:solidFill>
            </a:endParaRPr>
          </a:p>
        </p:txBody>
      </p:sp>
    </p:spTree>
    <p:extLst>
      <p:ext uri="{BB962C8B-B14F-4D97-AF65-F5344CB8AC3E}">
        <p14:creationId xmlns:p14="http://schemas.microsoft.com/office/powerpoint/2010/main" val="1495399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19</a:t>
            </a:fld>
            <a:endParaRPr lang="en-US">
              <a:solidFill>
                <a:schemeClr val="accent4">
                  <a:lumMod val="85000"/>
                  <a:lumOff val="15000"/>
                </a:schemeClr>
              </a:solidFill>
            </a:endParaRPr>
          </a:p>
        </p:txBody>
      </p:sp>
    </p:spTree>
    <p:extLst>
      <p:ext uri="{BB962C8B-B14F-4D97-AF65-F5344CB8AC3E}">
        <p14:creationId xmlns:p14="http://schemas.microsoft.com/office/powerpoint/2010/main" val="818054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20</a:t>
            </a:fld>
            <a:endParaRPr lang="en-US">
              <a:solidFill>
                <a:schemeClr val="accent4">
                  <a:lumMod val="85000"/>
                  <a:lumOff val="15000"/>
                </a:schemeClr>
              </a:solidFill>
            </a:endParaRPr>
          </a:p>
        </p:txBody>
      </p:sp>
    </p:spTree>
    <p:extLst>
      <p:ext uri="{BB962C8B-B14F-4D97-AF65-F5344CB8AC3E}">
        <p14:creationId xmlns:p14="http://schemas.microsoft.com/office/powerpoint/2010/main" val="160330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show in KDS</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21</a:t>
            </a:fld>
            <a:endParaRPr lang="en-US">
              <a:solidFill>
                <a:schemeClr val="accent4">
                  <a:lumMod val="85000"/>
                  <a:lumOff val="15000"/>
                </a:schemeClr>
              </a:solidFill>
            </a:endParaRPr>
          </a:p>
        </p:txBody>
      </p:sp>
    </p:spTree>
    <p:extLst>
      <p:ext uri="{BB962C8B-B14F-4D97-AF65-F5344CB8AC3E}">
        <p14:creationId xmlns:p14="http://schemas.microsoft.com/office/powerpoint/2010/main" val="4076499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25</a:t>
            </a:fld>
            <a:endParaRPr lang="en-US">
              <a:solidFill>
                <a:schemeClr val="accent4">
                  <a:lumMod val="85000"/>
                  <a:lumOff val="15000"/>
                </a:schemeClr>
              </a:solidFill>
            </a:endParaRPr>
          </a:p>
        </p:txBody>
      </p:sp>
    </p:spTree>
    <p:extLst>
      <p:ext uri="{BB962C8B-B14F-4D97-AF65-F5344CB8AC3E}">
        <p14:creationId xmlns:p14="http://schemas.microsoft.com/office/powerpoint/2010/main" val="2231166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32</a:t>
            </a:fld>
            <a:endParaRPr lang="en-US">
              <a:solidFill>
                <a:schemeClr val="accent4">
                  <a:lumMod val="85000"/>
                  <a:lumOff val="15000"/>
                </a:schemeClr>
              </a:solidFill>
            </a:endParaRPr>
          </a:p>
        </p:txBody>
      </p:sp>
    </p:spTree>
    <p:extLst>
      <p:ext uri="{BB962C8B-B14F-4D97-AF65-F5344CB8AC3E}">
        <p14:creationId xmlns:p14="http://schemas.microsoft.com/office/powerpoint/2010/main" val="1302568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 services contain a set of software entities that can be used by Peripheral Drivers, or be used with HAL to build Peripheral Drivers or application directly.</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33</a:t>
            </a:fld>
            <a:endParaRPr lang="en-US">
              <a:solidFill>
                <a:schemeClr val="accent4">
                  <a:lumMod val="85000"/>
                  <a:lumOff val="15000"/>
                </a:schemeClr>
              </a:solidFill>
            </a:endParaRPr>
          </a:p>
        </p:txBody>
      </p:sp>
    </p:spTree>
    <p:extLst>
      <p:ext uri="{BB962C8B-B14F-4D97-AF65-F5344CB8AC3E}">
        <p14:creationId xmlns:p14="http://schemas.microsoft.com/office/powerpoint/2010/main" val="1221664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34</a:t>
            </a:fld>
            <a:endParaRPr lang="en-US">
              <a:solidFill>
                <a:schemeClr val="accent4">
                  <a:lumMod val="85000"/>
                  <a:lumOff val="15000"/>
                </a:schemeClr>
              </a:solidFill>
            </a:endParaRPr>
          </a:p>
        </p:txBody>
      </p:sp>
    </p:spTree>
    <p:extLst>
      <p:ext uri="{BB962C8B-B14F-4D97-AF65-F5344CB8AC3E}">
        <p14:creationId xmlns:p14="http://schemas.microsoft.com/office/powerpoint/2010/main" val="3666528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system services contain a set of software entities that can be used by Peripheral Drivers, or be used with HAL to build Peripheral Drivers or application directly.</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35</a:t>
            </a:fld>
            <a:endParaRPr lang="en-US">
              <a:solidFill>
                <a:schemeClr val="accent4">
                  <a:lumMod val="85000"/>
                  <a:lumOff val="15000"/>
                </a:schemeClr>
              </a:solidFill>
            </a:endParaRPr>
          </a:p>
        </p:txBody>
      </p:sp>
    </p:spTree>
    <p:extLst>
      <p:ext uri="{BB962C8B-B14F-4D97-AF65-F5344CB8AC3E}">
        <p14:creationId xmlns:p14="http://schemas.microsoft.com/office/powerpoint/2010/main" val="404357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46</a:t>
            </a:fld>
            <a:endParaRPr lang="en-US">
              <a:solidFill>
                <a:schemeClr val="accent4">
                  <a:lumMod val="85000"/>
                  <a:lumOff val="15000"/>
                </a:schemeClr>
              </a:solidFill>
            </a:endParaRPr>
          </a:p>
        </p:txBody>
      </p:sp>
    </p:spTree>
    <p:extLst>
      <p:ext uri="{BB962C8B-B14F-4D97-AF65-F5344CB8AC3E}">
        <p14:creationId xmlns:p14="http://schemas.microsoft.com/office/powerpoint/2010/main" val="108289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47</a:t>
            </a:fld>
            <a:endParaRPr lang="en-US">
              <a:solidFill>
                <a:schemeClr val="accent4">
                  <a:lumMod val="85000"/>
                  <a:lumOff val="15000"/>
                </a:schemeClr>
              </a:solidFill>
            </a:endParaRPr>
          </a:p>
        </p:txBody>
      </p:sp>
    </p:spTree>
    <p:extLst>
      <p:ext uri="{BB962C8B-B14F-4D97-AF65-F5344CB8AC3E}">
        <p14:creationId xmlns:p14="http://schemas.microsoft.com/office/powerpoint/2010/main" val="173300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2</a:t>
            </a:fld>
            <a:endParaRPr lang="en-US">
              <a:solidFill>
                <a:schemeClr val="accent4">
                  <a:lumMod val="85000"/>
                  <a:lumOff val="15000"/>
                </a:schemeClr>
              </a:solidFill>
            </a:endParaRPr>
          </a:p>
        </p:txBody>
      </p:sp>
    </p:spTree>
    <p:extLst>
      <p:ext uri="{BB962C8B-B14F-4D97-AF65-F5344CB8AC3E}">
        <p14:creationId xmlns:p14="http://schemas.microsoft.com/office/powerpoint/2010/main" val="40218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54</a:t>
            </a:fld>
            <a:endParaRPr lang="en-US">
              <a:solidFill>
                <a:schemeClr val="accent4">
                  <a:lumMod val="85000"/>
                  <a:lumOff val="15000"/>
                </a:schemeClr>
              </a:solidFill>
            </a:endParaRPr>
          </a:p>
        </p:txBody>
      </p:sp>
    </p:spTree>
    <p:extLst>
      <p:ext uri="{BB962C8B-B14F-4D97-AF65-F5344CB8AC3E}">
        <p14:creationId xmlns:p14="http://schemas.microsoft.com/office/powerpoint/2010/main" val="2647791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56</a:t>
            </a:fld>
            <a:endParaRPr lang="en-US">
              <a:solidFill>
                <a:schemeClr val="accent4">
                  <a:lumMod val="85000"/>
                  <a:lumOff val="15000"/>
                </a:schemeClr>
              </a:solidFill>
            </a:endParaRPr>
          </a:p>
        </p:txBody>
      </p:sp>
    </p:spTree>
    <p:extLst>
      <p:ext uri="{BB962C8B-B14F-4D97-AF65-F5344CB8AC3E}">
        <p14:creationId xmlns:p14="http://schemas.microsoft.com/office/powerpoint/2010/main" val="4240029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OSA_TimeDelay</a:t>
            </a:r>
            <a:r>
              <a:rPr lang="en-US" dirty="0" smtClean="0"/>
              <a:t> is a simple example, but works in similar fashion</a:t>
            </a:r>
            <a:r>
              <a:rPr lang="en-US" baseline="0" dirty="0" smtClean="0"/>
              <a:t> for other RTOS features like task creation, semaphores, and more</a:t>
            </a:r>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71</a:t>
            </a:fld>
            <a:endParaRPr lang="en-US">
              <a:solidFill>
                <a:schemeClr val="accent4">
                  <a:lumMod val="85000"/>
                  <a:lumOff val="15000"/>
                </a:schemeClr>
              </a:solidFill>
            </a:endParaRPr>
          </a:p>
        </p:txBody>
      </p:sp>
    </p:spTree>
    <p:extLst>
      <p:ext uri="{BB962C8B-B14F-4D97-AF65-F5344CB8AC3E}">
        <p14:creationId xmlns:p14="http://schemas.microsoft.com/office/powerpoint/2010/main" val="522754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73</a:t>
            </a:fld>
            <a:endParaRPr lang="en-US">
              <a:solidFill>
                <a:schemeClr val="accent4">
                  <a:lumMod val="85000"/>
                  <a:lumOff val="15000"/>
                </a:schemeClr>
              </a:solidFill>
            </a:endParaRPr>
          </a:p>
        </p:txBody>
      </p:sp>
    </p:spTree>
    <p:extLst>
      <p:ext uri="{BB962C8B-B14F-4D97-AF65-F5344CB8AC3E}">
        <p14:creationId xmlns:p14="http://schemas.microsoft.com/office/powerpoint/2010/main" val="518960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5AF5F3-1A96-4FB0-9ED1-44AAC5554486}" type="slidenum">
              <a:rPr lang="en-US" smtClean="0"/>
              <a:pPr/>
              <a:t>75</a:t>
            </a:fld>
            <a:endParaRPr lang="en-US"/>
          </a:p>
        </p:txBody>
      </p:sp>
    </p:spTree>
    <p:extLst>
      <p:ext uri="{BB962C8B-B14F-4D97-AF65-F5344CB8AC3E}">
        <p14:creationId xmlns:p14="http://schemas.microsoft.com/office/powerpoint/2010/main" val="3859204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B59FE6A-D018-480B-8846-6878410F3B11}" type="slidenum">
              <a:rPr lang="en-US" altLang="en-US"/>
              <a:pPr/>
              <a:t>77</a:t>
            </a:fld>
            <a:endParaRPr lang="en-US" altLang="en-US"/>
          </a:p>
        </p:txBody>
      </p:sp>
      <p:sp>
        <p:nvSpPr>
          <p:cNvPr id="1612802" name="Rectangle 2"/>
          <p:cNvSpPr>
            <a:spLocks noGrp="1" noRot="1" noChangeAspect="1" noChangeArrowheads="1" noTextEdit="1"/>
          </p:cNvSpPr>
          <p:nvPr>
            <p:ph type="sldImg"/>
          </p:nvPr>
        </p:nvSpPr>
        <p:spPr>
          <a:ln/>
        </p:spPr>
      </p:sp>
      <p:sp>
        <p:nvSpPr>
          <p:cNvPr id="161280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19674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5AF5F3-1A96-4FB0-9ED1-44AAC5554486}" type="slidenum">
              <a:rPr lang="en-US" smtClean="0"/>
              <a:pPr/>
              <a:t>78</a:t>
            </a:fld>
            <a:endParaRPr lang="en-US"/>
          </a:p>
        </p:txBody>
      </p:sp>
    </p:spTree>
    <p:extLst>
      <p:ext uri="{BB962C8B-B14F-4D97-AF65-F5344CB8AC3E}">
        <p14:creationId xmlns:p14="http://schemas.microsoft.com/office/powerpoint/2010/main" val="3647942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5AF5F3-1A96-4FB0-9ED1-44AAC5554486}" type="slidenum">
              <a:rPr lang="en-US" smtClean="0"/>
              <a:pPr/>
              <a:t>81</a:t>
            </a:fld>
            <a:endParaRPr lang="en-US"/>
          </a:p>
        </p:txBody>
      </p:sp>
    </p:spTree>
    <p:extLst>
      <p:ext uri="{BB962C8B-B14F-4D97-AF65-F5344CB8AC3E}">
        <p14:creationId xmlns:p14="http://schemas.microsoft.com/office/powerpoint/2010/main" val="2016058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101</a:t>
            </a:fld>
            <a:endParaRPr lang="en-US">
              <a:solidFill>
                <a:schemeClr val="accent4">
                  <a:lumMod val="85000"/>
                  <a:lumOff val="15000"/>
                </a:schemeClr>
              </a:solidFill>
            </a:endParaRPr>
          </a:p>
        </p:txBody>
      </p:sp>
    </p:spTree>
    <p:extLst>
      <p:ext uri="{BB962C8B-B14F-4D97-AF65-F5344CB8AC3E}">
        <p14:creationId xmlns:p14="http://schemas.microsoft.com/office/powerpoint/2010/main" val="1324841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103</a:t>
            </a:fld>
            <a:endParaRPr lang="en-US">
              <a:solidFill>
                <a:schemeClr val="accent4">
                  <a:lumMod val="85000"/>
                  <a:lumOff val="15000"/>
                </a:schemeClr>
              </a:solidFill>
            </a:endParaRPr>
          </a:p>
        </p:txBody>
      </p:sp>
    </p:spTree>
    <p:extLst>
      <p:ext uri="{BB962C8B-B14F-4D97-AF65-F5344CB8AC3E}">
        <p14:creationId xmlns:p14="http://schemas.microsoft.com/office/powerpoint/2010/main" val="2578171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5</a:t>
            </a:fld>
            <a:endParaRPr lang="en-US">
              <a:solidFill>
                <a:schemeClr val="accent4">
                  <a:lumMod val="85000"/>
                  <a:lumOff val="15000"/>
                </a:schemeClr>
              </a:solidFill>
            </a:endParaRPr>
          </a:p>
        </p:txBody>
      </p:sp>
    </p:spTree>
    <p:extLst>
      <p:ext uri="{BB962C8B-B14F-4D97-AF65-F5344CB8AC3E}">
        <p14:creationId xmlns:p14="http://schemas.microsoft.com/office/powerpoint/2010/main" val="205836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109</a:t>
            </a:fld>
            <a:endParaRPr lang="en-US">
              <a:solidFill>
                <a:schemeClr val="accent4">
                  <a:lumMod val="85000"/>
                  <a:lumOff val="15000"/>
                </a:schemeClr>
              </a:solidFill>
            </a:endParaRPr>
          </a:p>
        </p:txBody>
      </p:sp>
    </p:spTree>
    <p:extLst>
      <p:ext uri="{BB962C8B-B14F-4D97-AF65-F5344CB8AC3E}">
        <p14:creationId xmlns:p14="http://schemas.microsoft.com/office/powerpoint/2010/main" val="4541955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113</a:t>
            </a:fld>
            <a:endParaRPr lang="en-US">
              <a:solidFill>
                <a:schemeClr val="accent4">
                  <a:lumMod val="85000"/>
                  <a:lumOff val="15000"/>
                </a:schemeClr>
              </a:solidFill>
            </a:endParaRPr>
          </a:p>
        </p:txBody>
      </p:sp>
    </p:spTree>
    <p:extLst>
      <p:ext uri="{BB962C8B-B14F-4D97-AF65-F5344CB8AC3E}">
        <p14:creationId xmlns:p14="http://schemas.microsoft.com/office/powerpoint/2010/main" val="1873626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8</a:t>
            </a:fld>
            <a:endParaRPr lang="en-US">
              <a:solidFill>
                <a:schemeClr val="accent4">
                  <a:lumMod val="85000"/>
                  <a:lumOff val="15000"/>
                </a:schemeClr>
              </a:solidFill>
            </a:endParaRPr>
          </a:p>
        </p:txBody>
      </p:sp>
    </p:spTree>
    <p:extLst>
      <p:ext uri="{BB962C8B-B14F-4D97-AF65-F5344CB8AC3E}">
        <p14:creationId xmlns:p14="http://schemas.microsoft.com/office/powerpoint/2010/main" val="205836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12</a:t>
            </a:fld>
            <a:endParaRPr lang="en-US">
              <a:solidFill>
                <a:schemeClr val="accent4">
                  <a:lumMod val="85000"/>
                  <a:lumOff val="15000"/>
                </a:schemeClr>
              </a:solidFill>
            </a:endParaRPr>
          </a:p>
        </p:txBody>
      </p:sp>
    </p:spTree>
    <p:extLst>
      <p:ext uri="{BB962C8B-B14F-4D97-AF65-F5344CB8AC3E}">
        <p14:creationId xmlns:p14="http://schemas.microsoft.com/office/powerpoint/2010/main" val="3155939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14</a:t>
            </a:fld>
            <a:endParaRPr lang="en-US">
              <a:solidFill>
                <a:schemeClr val="accent4">
                  <a:lumMod val="85000"/>
                  <a:lumOff val="15000"/>
                </a:schemeClr>
              </a:solidFill>
            </a:endParaRPr>
          </a:p>
        </p:txBody>
      </p:sp>
    </p:spTree>
    <p:extLst>
      <p:ext uri="{BB962C8B-B14F-4D97-AF65-F5344CB8AC3E}">
        <p14:creationId xmlns:p14="http://schemas.microsoft.com/office/powerpoint/2010/main" val="3791048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15</a:t>
            </a:fld>
            <a:endParaRPr lang="en-US">
              <a:solidFill>
                <a:schemeClr val="accent4">
                  <a:lumMod val="85000"/>
                  <a:lumOff val="15000"/>
                </a:schemeClr>
              </a:solidFill>
            </a:endParaRPr>
          </a:p>
        </p:txBody>
      </p:sp>
    </p:spTree>
    <p:extLst>
      <p:ext uri="{BB962C8B-B14F-4D97-AF65-F5344CB8AC3E}">
        <p14:creationId xmlns:p14="http://schemas.microsoft.com/office/powerpoint/2010/main" val="20583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16</a:t>
            </a:fld>
            <a:endParaRPr lang="en-US">
              <a:solidFill>
                <a:schemeClr val="accent4">
                  <a:lumMod val="85000"/>
                  <a:lumOff val="15000"/>
                </a:schemeClr>
              </a:solidFill>
            </a:endParaRPr>
          </a:p>
        </p:txBody>
      </p:sp>
    </p:spTree>
    <p:extLst>
      <p:ext uri="{BB962C8B-B14F-4D97-AF65-F5344CB8AC3E}">
        <p14:creationId xmlns:p14="http://schemas.microsoft.com/office/powerpoint/2010/main" val="20583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1A579D-3553-4F33-9067-7E7231905C3B}" type="slidenum">
              <a:rPr lang="en-US" smtClean="0">
                <a:solidFill>
                  <a:schemeClr val="accent4">
                    <a:lumMod val="85000"/>
                    <a:lumOff val="15000"/>
                  </a:schemeClr>
                </a:solidFill>
              </a:rPr>
              <a:pPr/>
              <a:t>17</a:t>
            </a:fld>
            <a:endParaRPr lang="en-US">
              <a:solidFill>
                <a:schemeClr val="accent4">
                  <a:lumMod val="85000"/>
                  <a:lumOff val="15000"/>
                </a:schemeClr>
              </a:solidFill>
            </a:endParaRPr>
          </a:p>
        </p:txBody>
      </p:sp>
    </p:spTree>
    <p:extLst>
      <p:ext uri="{BB962C8B-B14F-4D97-AF65-F5344CB8AC3E}">
        <p14:creationId xmlns:p14="http://schemas.microsoft.com/office/powerpoint/2010/main" val="2058363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twitter.com/Freescale" TargetMode="External"/><Relationship Id="rId2" Type="http://schemas.openxmlformats.org/officeDocument/2006/relationships/hyperlink" Target="http://www.freescale.com/" TargetMode="External"/><Relationship Id="rId1" Type="http://schemas.openxmlformats.org/officeDocument/2006/relationships/slideMaster" Target="../slideMasters/slideMaster1.xml"/><Relationship Id="rId4" Type="http://schemas.openxmlformats.org/officeDocument/2006/relationships/hyperlink" Target="https://www.facebook.com/freescale"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2_Master Title Slide">
    <p:spTree>
      <p:nvGrpSpPr>
        <p:cNvPr id="1" name=""/>
        <p:cNvGrpSpPr/>
        <p:nvPr/>
      </p:nvGrpSpPr>
      <p:grpSpPr>
        <a:xfrm>
          <a:off x="0" y="0"/>
          <a:ext cx="0" cy="0"/>
          <a:chOff x="0" y="0"/>
          <a:chExt cx="0" cy="0"/>
        </a:xfrm>
      </p:grpSpPr>
      <p:sp>
        <p:nvSpPr>
          <p:cNvPr id="4" name="TextBox 3"/>
          <p:cNvSpPr txBox="1"/>
          <p:nvPr userDrawn="1"/>
        </p:nvSpPr>
        <p:spPr>
          <a:xfrm>
            <a:off x="3105352" y="6027143"/>
            <a:ext cx="792205" cy="219291"/>
          </a:xfrm>
          <a:prstGeom prst="rect">
            <a:avLst/>
          </a:prstGeom>
          <a:noFill/>
        </p:spPr>
        <p:txBody>
          <a:bodyPr wrap="none" rtlCol="0">
            <a:spAutoFit/>
          </a:bodyPr>
          <a:lstStyle/>
          <a:p>
            <a:r>
              <a:rPr lang="en-US" sz="825" dirty="0" smtClean="0">
                <a:solidFill>
                  <a:schemeClr val="tx1">
                    <a:lumMod val="65000"/>
                    <a:lumOff val="35000"/>
                  </a:schemeClr>
                </a:solidFill>
              </a:rPr>
              <a:t>External Use</a:t>
            </a:r>
            <a:endParaRPr lang="en-US" sz="825" dirty="0">
              <a:solidFill>
                <a:schemeClr val="tx1">
                  <a:lumMod val="65000"/>
                  <a:lumOff val="35000"/>
                </a:schemeClr>
              </a:solidFill>
            </a:endParaRPr>
          </a:p>
        </p:txBody>
      </p:sp>
      <p:grpSp>
        <p:nvGrpSpPr>
          <p:cNvPr id="59" name="Group 58"/>
          <p:cNvGrpSpPr/>
          <p:nvPr userDrawn="1"/>
        </p:nvGrpSpPr>
        <p:grpSpPr>
          <a:xfrm>
            <a:off x="8025844" y="5924577"/>
            <a:ext cx="690644" cy="690644"/>
            <a:chOff x="527308" y="4062509"/>
            <a:chExt cx="777923" cy="777923"/>
          </a:xfrm>
          <a:solidFill>
            <a:schemeClr val="accent4">
              <a:lumMod val="20000"/>
              <a:lumOff val="80000"/>
            </a:schemeClr>
          </a:solidFill>
        </p:grpSpPr>
        <p:sp>
          <p:nvSpPr>
            <p:cNvPr id="60" name="Donut 59">
              <a:hlinkClick r:id="" action="ppaction://hlinkshowjump?jump=nextslide"/>
            </p:cNvPr>
            <p:cNvSpPr/>
            <p:nvPr/>
          </p:nvSpPr>
          <p:spPr>
            <a:xfrm>
              <a:off x="527308" y="4062509"/>
              <a:ext cx="777923" cy="777923"/>
            </a:xfrm>
            <a:prstGeom prst="donut">
              <a:avLst>
                <a:gd name="adj" fmla="val 66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Freeform 60">
              <a:hlinkClick r:id="" action="ppaction://hlinkshowjump?jump=nextslide"/>
            </p:cNvPr>
            <p:cNvSpPr/>
            <p:nvPr/>
          </p:nvSpPr>
          <p:spPr>
            <a:xfrm rot="2700000" flipV="1">
              <a:off x="697189" y="4285555"/>
              <a:ext cx="331830" cy="331830"/>
            </a:xfrm>
            <a:custGeom>
              <a:avLst/>
              <a:gdLst>
                <a:gd name="connsiteX0" fmla="*/ 86161 w 2200940"/>
                <a:gd name="connsiteY0" fmla="*/ 2112966 h 2200940"/>
                <a:gd name="connsiteX1" fmla="*/ 294173 w 2200940"/>
                <a:gd name="connsiteY1" fmla="*/ 2199127 h 2200940"/>
                <a:gd name="connsiteX2" fmla="*/ 1582438 w 2200940"/>
                <a:gd name="connsiteY2" fmla="*/ 2199127 h 2200940"/>
                <a:gd name="connsiteX3" fmla="*/ 1582438 w 2200940"/>
                <a:gd name="connsiteY3" fmla="*/ 2200940 h 2200940"/>
                <a:gd name="connsiteX4" fmla="*/ 2199127 w 2200940"/>
                <a:gd name="connsiteY4" fmla="*/ 2200940 h 2200940"/>
                <a:gd name="connsiteX5" fmla="*/ 2199127 w 2200940"/>
                <a:gd name="connsiteY5" fmla="*/ 2199127 h 2200940"/>
                <a:gd name="connsiteX6" fmla="*/ 2200940 w 2200940"/>
                <a:gd name="connsiteY6" fmla="*/ 2199127 h 2200940"/>
                <a:gd name="connsiteX7" fmla="*/ 2200940 w 2200940"/>
                <a:gd name="connsiteY7" fmla="*/ 1582438 h 2200940"/>
                <a:gd name="connsiteX8" fmla="*/ 2199127 w 2200940"/>
                <a:gd name="connsiteY8" fmla="*/ 1582438 h 2200940"/>
                <a:gd name="connsiteX9" fmla="*/ 2199127 w 2200940"/>
                <a:gd name="connsiteY9" fmla="*/ 294173 h 2200940"/>
                <a:gd name="connsiteX10" fmla="*/ 1904954 w 2200940"/>
                <a:gd name="connsiteY10" fmla="*/ 0 h 2200940"/>
                <a:gd name="connsiteX11" fmla="*/ 1876611 w 2200940"/>
                <a:gd name="connsiteY11" fmla="*/ 0 h 2200940"/>
                <a:gd name="connsiteX12" fmla="*/ 1582438 w 2200940"/>
                <a:gd name="connsiteY12" fmla="*/ 294173 h 2200940"/>
                <a:gd name="connsiteX13" fmla="*/ 1582438 w 2200940"/>
                <a:gd name="connsiteY13" fmla="*/ 1582438 h 2200940"/>
                <a:gd name="connsiteX14" fmla="*/ 294173 w 2200940"/>
                <a:gd name="connsiteY14" fmla="*/ 1582438 h 2200940"/>
                <a:gd name="connsiteX15" fmla="*/ 0 w 2200940"/>
                <a:gd name="connsiteY15" fmla="*/ 1876611 h 2200940"/>
                <a:gd name="connsiteX16" fmla="*/ 0 w 2200940"/>
                <a:gd name="connsiteY16" fmla="*/ 1904954 h 2200940"/>
                <a:gd name="connsiteX17" fmla="*/ 86161 w 2200940"/>
                <a:gd name="connsiteY17" fmla="*/ 2112966 h 2200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00940" h="2200940">
                  <a:moveTo>
                    <a:pt x="86161" y="2112966"/>
                  </a:moveTo>
                  <a:cubicBezTo>
                    <a:pt x="139396" y="2166201"/>
                    <a:pt x="212939" y="2199127"/>
                    <a:pt x="294173" y="2199127"/>
                  </a:cubicBezTo>
                  <a:lnTo>
                    <a:pt x="1582438" y="2199127"/>
                  </a:lnTo>
                  <a:lnTo>
                    <a:pt x="1582438" y="2200940"/>
                  </a:lnTo>
                  <a:lnTo>
                    <a:pt x="2199127" y="2200940"/>
                  </a:lnTo>
                  <a:lnTo>
                    <a:pt x="2199127" y="2199127"/>
                  </a:lnTo>
                  <a:lnTo>
                    <a:pt x="2200940" y="2199127"/>
                  </a:lnTo>
                  <a:lnTo>
                    <a:pt x="2200940" y="1582438"/>
                  </a:lnTo>
                  <a:lnTo>
                    <a:pt x="2199127" y="1582438"/>
                  </a:lnTo>
                  <a:lnTo>
                    <a:pt x="2199127" y="294173"/>
                  </a:lnTo>
                  <a:cubicBezTo>
                    <a:pt x="2199127" y="131706"/>
                    <a:pt x="2067421" y="0"/>
                    <a:pt x="1904954" y="0"/>
                  </a:cubicBezTo>
                  <a:lnTo>
                    <a:pt x="1876611" y="0"/>
                  </a:lnTo>
                  <a:cubicBezTo>
                    <a:pt x="1714144" y="0"/>
                    <a:pt x="1582438" y="131706"/>
                    <a:pt x="1582438" y="294173"/>
                  </a:cubicBezTo>
                  <a:lnTo>
                    <a:pt x="1582438" y="1582438"/>
                  </a:lnTo>
                  <a:lnTo>
                    <a:pt x="294173" y="1582438"/>
                  </a:lnTo>
                  <a:cubicBezTo>
                    <a:pt x="131706" y="1582438"/>
                    <a:pt x="0" y="1714144"/>
                    <a:pt x="0" y="1876611"/>
                  </a:cubicBezTo>
                  <a:lnTo>
                    <a:pt x="0" y="1904954"/>
                  </a:lnTo>
                  <a:cubicBezTo>
                    <a:pt x="0" y="1986188"/>
                    <a:pt x="32926" y="2059731"/>
                    <a:pt x="86161" y="211296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p:cNvGrpSpPr/>
          <p:nvPr userDrawn="1"/>
        </p:nvGrpSpPr>
        <p:grpSpPr>
          <a:xfrm>
            <a:off x="3198411" y="4548249"/>
            <a:ext cx="3317163" cy="682049"/>
            <a:chOff x="633159" y="6301141"/>
            <a:chExt cx="1771650" cy="381114"/>
          </a:xfrm>
        </p:grpSpPr>
        <p:sp>
          <p:nvSpPr>
            <p:cNvPr id="63" name="Text Box 129"/>
            <p:cNvSpPr txBox="1">
              <a:spLocks noChangeAspect="1" noChangeArrowheads="1"/>
            </p:cNvSpPr>
            <p:nvPr/>
          </p:nvSpPr>
          <p:spPr bwMode="black">
            <a:xfrm>
              <a:off x="2094626" y="6487368"/>
              <a:ext cx="310183" cy="151580"/>
            </a:xfrm>
            <a:prstGeom prst="rect">
              <a:avLst/>
            </a:prstGeom>
            <a:noFill/>
            <a:ln w="9525">
              <a:noFill/>
              <a:miter lim="800000"/>
              <a:headEnd/>
              <a:tailEnd/>
            </a:ln>
            <a:effectLst/>
          </p:spPr>
          <p:txBody>
            <a:bodyPr>
              <a:spAutoFit/>
            </a:bodyPr>
            <a:lstStyle/>
            <a:p>
              <a:r>
                <a:rPr lang="en-US" sz="400" b="1"/>
                <a:t>TM</a:t>
              </a:r>
            </a:p>
          </p:txBody>
        </p:sp>
        <p:sp>
          <p:nvSpPr>
            <p:cNvPr id="6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6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7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7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7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7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7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79"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80"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81"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grpSp>
        <p:nvGrpSpPr>
          <p:cNvPr id="46" name="Group 45"/>
          <p:cNvGrpSpPr/>
          <p:nvPr userDrawn="1"/>
        </p:nvGrpSpPr>
        <p:grpSpPr>
          <a:xfrm>
            <a:off x="247243" y="759004"/>
            <a:ext cx="2009955" cy="1929709"/>
            <a:chOff x="934393" y="3452281"/>
            <a:chExt cx="668168" cy="641492"/>
          </a:xfrm>
          <a:solidFill>
            <a:schemeClr val="bg1"/>
          </a:solidFill>
        </p:grpSpPr>
        <p:sp>
          <p:nvSpPr>
            <p:cNvPr id="47"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48"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49"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2"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3"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4"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85"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86"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
        <p:nvSpPr>
          <p:cNvPr id="89" name="Rectangle 182"/>
          <p:cNvSpPr>
            <a:spLocks noGrp="1" noChangeArrowheads="1"/>
          </p:cNvSpPr>
          <p:nvPr>
            <p:ph type="ctrTitle" hasCustomPrompt="1"/>
          </p:nvPr>
        </p:nvSpPr>
        <p:spPr bwMode="blackWhite">
          <a:xfrm>
            <a:off x="3099152" y="1078174"/>
            <a:ext cx="5605462" cy="1052105"/>
          </a:xfrm>
          <a:ln w="25400"/>
          <a:effectLst/>
        </p:spPr>
        <p:txBody>
          <a:bodyPr tIns="91440" bIns="91440" anchor="b"/>
          <a:lstStyle>
            <a:lvl1pPr algn="l">
              <a:spcBef>
                <a:spcPct val="25000"/>
              </a:spcBef>
              <a:defRPr lang="en-US" sz="3000" b="0" kern="1200" spc="-100" baseline="0" dirty="0">
                <a:solidFill>
                  <a:schemeClr val="accent4">
                    <a:lumMod val="50000"/>
                  </a:schemeClr>
                </a:solidFill>
                <a:effectLst/>
                <a:latin typeface="Arial" charset="0"/>
                <a:ea typeface="+mn-ea"/>
                <a:cs typeface="+mn-cs"/>
              </a:defRPr>
            </a:lvl1pPr>
          </a:lstStyle>
          <a:p>
            <a:r>
              <a:rPr lang="en-US" dirty="0" smtClean="0"/>
              <a:t>Title Goes Here</a:t>
            </a:r>
            <a:br>
              <a:rPr lang="en-US" dirty="0" smtClean="0"/>
            </a:br>
            <a:r>
              <a:rPr lang="en-US" dirty="0" smtClean="0"/>
              <a:t>Second Line Optional</a:t>
            </a:r>
            <a:endParaRPr lang="en-US" dirty="0"/>
          </a:p>
        </p:txBody>
      </p:sp>
      <p:sp>
        <p:nvSpPr>
          <p:cNvPr id="91" name="Rectangle 183"/>
          <p:cNvSpPr>
            <a:spLocks noGrp="1" noChangeArrowheads="1"/>
          </p:cNvSpPr>
          <p:nvPr>
            <p:ph type="subTitle" idx="1" hasCustomPrompt="1"/>
          </p:nvPr>
        </p:nvSpPr>
        <p:spPr bwMode="blackWhite">
          <a:xfrm>
            <a:off x="3111027" y="2203218"/>
            <a:ext cx="5605462" cy="533400"/>
          </a:xfrm>
          <a:prstGeom prst="rect">
            <a:avLst/>
          </a:prstGeom>
          <a:ln w="25400" algn="ctr"/>
          <a:effectLst/>
        </p:spPr>
        <p:txBody>
          <a:bodyPr tIns="0" bIns="91440" anchor="t">
            <a:noAutofit/>
          </a:bodyPr>
          <a:lstStyle>
            <a:lvl1pPr marL="0" indent="0" algn="l" rtl="0" fontAlgn="base">
              <a:lnSpc>
                <a:spcPct val="85000"/>
              </a:lnSpc>
              <a:spcBef>
                <a:spcPct val="25000"/>
              </a:spcBef>
              <a:spcAft>
                <a:spcPct val="0"/>
              </a:spcAft>
              <a:buClrTx/>
              <a:buFont typeface="Arial" charset="0"/>
              <a:buNone/>
              <a:defRPr lang="en-US" sz="2400" b="0" kern="1200" spc="-70" baseline="0" dirty="0" smtClean="0">
                <a:solidFill>
                  <a:schemeClr val="accent4"/>
                </a:solidFill>
                <a:effectLst/>
                <a:latin typeface="Arial" charset="0"/>
                <a:ea typeface="+mn-ea"/>
                <a:cs typeface="+mn-cs"/>
              </a:defRPr>
            </a:lvl1pPr>
          </a:lstStyle>
          <a:p>
            <a:r>
              <a:rPr lang="en-US" dirty="0" smtClean="0"/>
              <a:t>Subhead here</a:t>
            </a:r>
          </a:p>
        </p:txBody>
      </p:sp>
      <p:sp>
        <p:nvSpPr>
          <p:cNvPr id="92" name="Text Placeholder 76"/>
          <p:cNvSpPr>
            <a:spLocks noGrp="1"/>
          </p:cNvSpPr>
          <p:nvPr>
            <p:ph type="body" sz="quarter" idx="11" hasCustomPrompt="1"/>
          </p:nvPr>
        </p:nvSpPr>
        <p:spPr>
          <a:xfrm>
            <a:off x="3111026" y="3378536"/>
            <a:ext cx="5605144" cy="323165"/>
          </a:xfrm>
          <a:noFill/>
        </p:spPr>
        <p:txBody>
          <a:bodyPr wrap="square" rtlCol="0">
            <a:spAutoFit/>
          </a:bodyPr>
          <a:lstStyle>
            <a:lvl1pPr marL="0" indent="0">
              <a:buNone/>
              <a:defRPr lang="en-US" sz="1500" kern="1200" spc="450" dirty="0" smtClean="0">
                <a:solidFill>
                  <a:schemeClr val="accent4"/>
                </a:solidFill>
                <a:latin typeface="Arial" charset="0"/>
              </a:defRPr>
            </a:lvl1pPr>
          </a:lstStyle>
          <a:p>
            <a:pPr lvl="0">
              <a:spcBef>
                <a:spcPct val="0"/>
              </a:spcBef>
              <a:spcAft>
                <a:spcPct val="0"/>
              </a:spcAft>
            </a:pPr>
            <a:r>
              <a:rPr lang="en-US" dirty="0" smtClean="0"/>
              <a:t>JAN.01.2015</a:t>
            </a:r>
          </a:p>
        </p:txBody>
      </p:sp>
      <p:sp>
        <p:nvSpPr>
          <p:cNvPr id="93" name="Text Placeholder 89"/>
          <p:cNvSpPr>
            <a:spLocks noGrp="1"/>
          </p:cNvSpPr>
          <p:nvPr>
            <p:ph type="body" sz="quarter" idx="12"/>
          </p:nvPr>
        </p:nvSpPr>
        <p:spPr>
          <a:xfrm>
            <a:off x="3111026" y="2936756"/>
            <a:ext cx="5605144" cy="425040"/>
          </a:xfrm>
        </p:spPr>
        <p:txBody>
          <a:bodyPr>
            <a:normAutofit/>
          </a:bodyPr>
          <a:lstStyle>
            <a:lvl1pPr marL="0" indent="0">
              <a:buFontTx/>
              <a:buNone/>
              <a:defRPr sz="1800" spc="-70" baseline="0">
                <a:solidFill>
                  <a:schemeClr val="accent4"/>
                </a:solidFill>
              </a:defRPr>
            </a:lvl1pPr>
            <a:lvl2pPr marL="175022" indent="0">
              <a:buFontTx/>
              <a:buNone/>
              <a:defRPr/>
            </a:lvl2pPr>
            <a:lvl3pPr marL="301229" indent="0">
              <a:buFontTx/>
              <a:buNone/>
              <a:defRPr/>
            </a:lvl3pPr>
            <a:lvl4pPr marL="427434" indent="0">
              <a:buFontTx/>
              <a:buNone/>
              <a:defRPr/>
            </a:lvl4pPr>
            <a:lvl5pPr marL="559594" indent="0">
              <a:buFontTx/>
              <a:buNone/>
              <a:defRPr/>
            </a:lvl5pPr>
          </a:lstStyle>
          <a:p>
            <a:pPr lvl="0"/>
            <a:r>
              <a:rPr lang="en-US" dirty="0" smtClean="0"/>
              <a:t>Click to edit Master text styles</a:t>
            </a:r>
          </a:p>
        </p:txBody>
      </p:sp>
      <p:pic>
        <p:nvPicPr>
          <p:cNvPr id="41" name="Picture 4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7147" y="6288511"/>
            <a:ext cx="4438015" cy="320421"/>
          </a:xfrm>
          <a:prstGeom prst="rect">
            <a:avLst/>
          </a:prstGeom>
        </p:spPr>
      </p:pic>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02067" y="301264"/>
            <a:ext cx="2602689" cy="533126"/>
          </a:xfrm>
          <a:prstGeom prst="rect">
            <a:avLst/>
          </a:prstGeom>
        </p:spPr>
      </p:pic>
      <p:sp>
        <p:nvSpPr>
          <p:cNvPr id="100" name="Freeform 99"/>
          <p:cNvSpPr/>
          <p:nvPr userDrawn="1"/>
        </p:nvSpPr>
        <p:spPr>
          <a:xfrm rot="18900000">
            <a:off x="1839206" y="-378228"/>
            <a:ext cx="1464139" cy="2254857"/>
          </a:xfrm>
          <a:custGeom>
            <a:avLst/>
            <a:gdLst>
              <a:gd name="connsiteX0" fmla="*/ 680336 w 1479171"/>
              <a:gd name="connsiteY0" fmla="*/ 0 h 2278007"/>
              <a:gd name="connsiteX1" fmla="*/ 1479171 w 1479171"/>
              <a:gd name="connsiteY1" fmla="*/ 798836 h 2278007"/>
              <a:gd name="connsiteX2" fmla="*/ 0 w 1479171"/>
              <a:gd name="connsiteY2" fmla="*/ 2278007 h 2278007"/>
              <a:gd name="connsiteX3" fmla="*/ 0 w 1479171"/>
              <a:gd name="connsiteY3" fmla="*/ 0 h 2278007"/>
              <a:gd name="connsiteX4" fmla="*/ 680336 w 1479171"/>
              <a:gd name="connsiteY4" fmla="*/ 0 h 227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171" h="2278007">
                <a:moveTo>
                  <a:pt x="680336" y="0"/>
                </a:moveTo>
                <a:lnTo>
                  <a:pt x="1479171" y="798836"/>
                </a:lnTo>
                <a:lnTo>
                  <a:pt x="0" y="2278007"/>
                </a:lnTo>
                <a:lnTo>
                  <a:pt x="0" y="0"/>
                </a:lnTo>
                <a:lnTo>
                  <a:pt x="6803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25779" y="513020"/>
            <a:ext cx="2316871" cy="4676200"/>
          </a:xfrm>
          <a:prstGeom prst="rect">
            <a:avLst/>
          </a:prstGeom>
        </p:spPr>
      </p:pic>
      <p:sp>
        <p:nvSpPr>
          <p:cNvPr id="103" name="Freeform 102"/>
          <p:cNvSpPr/>
          <p:nvPr userDrawn="1"/>
        </p:nvSpPr>
        <p:spPr>
          <a:xfrm rot="18900000">
            <a:off x="51589" y="-10993"/>
            <a:ext cx="1582885" cy="668532"/>
          </a:xfrm>
          <a:custGeom>
            <a:avLst/>
            <a:gdLst>
              <a:gd name="connsiteX0" fmla="*/ 1001263 w 1582885"/>
              <a:gd name="connsiteY0" fmla="*/ 86910 h 668532"/>
              <a:gd name="connsiteX1" fmla="*/ 1582885 w 1582885"/>
              <a:gd name="connsiteY1" fmla="*/ 668532 h 668532"/>
              <a:gd name="connsiteX2" fmla="*/ 0 w 1582885"/>
              <a:gd name="connsiteY2" fmla="*/ 668532 h 668532"/>
              <a:gd name="connsiteX3" fmla="*/ 581623 w 1582885"/>
              <a:gd name="connsiteY3" fmla="*/ 86909 h 668532"/>
              <a:gd name="connsiteX4" fmla="*/ 1001263 w 1582885"/>
              <a:gd name="connsiteY4" fmla="*/ 86910 h 66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2885" h="668532">
                <a:moveTo>
                  <a:pt x="1001263" y="86910"/>
                </a:moveTo>
                <a:lnTo>
                  <a:pt x="1582885" y="668532"/>
                </a:lnTo>
                <a:lnTo>
                  <a:pt x="0" y="668532"/>
                </a:lnTo>
                <a:lnTo>
                  <a:pt x="581623" y="86909"/>
                </a:lnTo>
                <a:cubicBezTo>
                  <a:pt x="697503" y="-28971"/>
                  <a:pt x="885383" y="-28970"/>
                  <a:pt x="1001263" y="86910"/>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Freeform 101"/>
          <p:cNvSpPr/>
          <p:nvPr userDrawn="1"/>
        </p:nvSpPr>
        <p:spPr>
          <a:xfrm rot="18900000">
            <a:off x="463523" y="4613215"/>
            <a:ext cx="452281" cy="904561"/>
          </a:xfrm>
          <a:custGeom>
            <a:avLst/>
            <a:gdLst>
              <a:gd name="connsiteX0" fmla="*/ 452281 w 452281"/>
              <a:gd name="connsiteY0" fmla="*/ 0 h 904561"/>
              <a:gd name="connsiteX1" fmla="*/ 452281 w 452281"/>
              <a:gd name="connsiteY1" fmla="*/ 904561 h 904561"/>
              <a:gd name="connsiteX2" fmla="*/ 0 w 452281"/>
              <a:gd name="connsiteY2" fmla="*/ 452281 h 904561"/>
              <a:gd name="connsiteX3" fmla="*/ 452281 w 452281"/>
              <a:gd name="connsiteY3" fmla="*/ 0 h 904561"/>
            </a:gdLst>
            <a:ahLst/>
            <a:cxnLst>
              <a:cxn ang="0">
                <a:pos x="connsiteX0" y="connsiteY0"/>
              </a:cxn>
              <a:cxn ang="0">
                <a:pos x="connsiteX1" y="connsiteY1"/>
              </a:cxn>
              <a:cxn ang="0">
                <a:pos x="connsiteX2" y="connsiteY2"/>
              </a:cxn>
              <a:cxn ang="0">
                <a:pos x="connsiteX3" y="connsiteY3"/>
              </a:cxn>
            </a:cxnLst>
            <a:rect l="l" t="t" r="r" b="b"/>
            <a:pathLst>
              <a:path w="452281" h="904561">
                <a:moveTo>
                  <a:pt x="452281" y="0"/>
                </a:moveTo>
                <a:lnTo>
                  <a:pt x="452281" y="904561"/>
                </a:lnTo>
                <a:lnTo>
                  <a:pt x="0" y="452281"/>
                </a:lnTo>
                <a:lnTo>
                  <a:pt x="452281" y="0"/>
                </a:lnTo>
                <a:close/>
              </a:path>
            </a:pathLst>
          </a:cu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utoShape 3"/>
          <p:cNvSpPr>
            <a:spLocks noChangeAspect="1" noChangeArrowheads="1" noTextEdit="1"/>
          </p:cNvSpPr>
          <p:nvPr userDrawn="1"/>
        </p:nvSpPr>
        <p:spPr bwMode="auto">
          <a:xfrm>
            <a:off x="1036638" y="3921125"/>
            <a:ext cx="1260475" cy="1119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9"/>
          <p:cNvSpPr>
            <a:spLocks/>
          </p:cNvSpPr>
          <p:nvPr userDrawn="1"/>
        </p:nvSpPr>
        <p:spPr bwMode="auto">
          <a:xfrm>
            <a:off x="1105076" y="3625156"/>
            <a:ext cx="1750699" cy="1600246"/>
          </a:xfrm>
          <a:custGeom>
            <a:avLst/>
            <a:gdLst>
              <a:gd name="connsiteX0" fmla="*/ 1750698 w 1750699"/>
              <a:gd name="connsiteY0" fmla="*/ 0 h 1600246"/>
              <a:gd name="connsiteX1" fmla="*/ 1750699 w 1750699"/>
              <a:gd name="connsiteY1" fmla="*/ 1303515 h 1600246"/>
              <a:gd name="connsiteX2" fmla="*/ 1453969 w 1750699"/>
              <a:gd name="connsiteY2" fmla="*/ 1600246 h 1600246"/>
              <a:gd name="connsiteX3" fmla="*/ 150453 w 1750699"/>
              <a:gd name="connsiteY3" fmla="*/ 1600245 h 1600246"/>
              <a:gd name="connsiteX4" fmla="*/ 340315 w 1750699"/>
              <a:gd name="connsiteY4" fmla="*/ 1410383 h 1600246"/>
              <a:gd name="connsiteX5" fmla="*/ 338612 w 1750699"/>
              <a:gd name="connsiteY5" fmla="*/ 1410383 h 1600246"/>
              <a:gd name="connsiteX6" fmla="*/ 329431 w 1750699"/>
              <a:gd name="connsiteY6" fmla="*/ 1397744 h 1600246"/>
              <a:gd name="connsiteX7" fmla="*/ 324779 w 1750699"/>
              <a:gd name="connsiteY7" fmla="*/ 1391972 h 1600246"/>
              <a:gd name="connsiteX8" fmla="*/ 304103 w 1750699"/>
              <a:gd name="connsiteY8" fmla="*/ 1389658 h 1600246"/>
              <a:gd name="connsiteX9" fmla="*/ 291391 w 1750699"/>
              <a:gd name="connsiteY9" fmla="*/ 1390803 h 1600246"/>
              <a:gd name="connsiteX10" fmla="*/ 278702 w 1750699"/>
              <a:gd name="connsiteY10" fmla="*/ 1391972 h 1600246"/>
              <a:gd name="connsiteX11" fmla="*/ 264894 w 1750699"/>
              <a:gd name="connsiteY11" fmla="*/ 1391972 h 1600246"/>
              <a:gd name="connsiteX12" fmla="*/ 264894 w 1750699"/>
              <a:gd name="connsiteY12" fmla="*/ 1389658 h 1600246"/>
              <a:gd name="connsiteX13" fmla="*/ 251086 w 1750699"/>
              <a:gd name="connsiteY13" fmla="*/ 1388513 h 1600246"/>
              <a:gd name="connsiteX14" fmla="*/ 237253 w 1750699"/>
              <a:gd name="connsiteY14" fmla="*/ 1387320 h 1600246"/>
              <a:gd name="connsiteX15" fmla="*/ 230385 w 1750699"/>
              <a:gd name="connsiteY15" fmla="*/ 1406925 h 1600246"/>
              <a:gd name="connsiteX16" fmla="*/ 221179 w 1750699"/>
              <a:gd name="connsiteY16" fmla="*/ 1421927 h 1600246"/>
              <a:gd name="connsiteX17" fmla="*/ 221179 w 1750699"/>
              <a:gd name="connsiteY17" fmla="*/ 1428844 h 1600246"/>
              <a:gd name="connsiteX18" fmla="*/ 217697 w 1750699"/>
              <a:gd name="connsiteY18" fmla="*/ 1429964 h 1600246"/>
              <a:gd name="connsiteX19" fmla="*/ 214239 w 1750699"/>
              <a:gd name="connsiteY19" fmla="*/ 1431133 h 1600246"/>
              <a:gd name="connsiteX20" fmla="*/ 211925 w 1750699"/>
              <a:gd name="connsiteY20" fmla="*/ 1440339 h 1600246"/>
              <a:gd name="connsiteX21" fmla="*/ 198141 w 1750699"/>
              <a:gd name="connsiteY21" fmla="*/ 1440339 h 1600246"/>
              <a:gd name="connsiteX22" fmla="*/ 202744 w 1750699"/>
              <a:gd name="connsiteY22" fmla="*/ 1433447 h 1600246"/>
              <a:gd name="connsiteX23" fmla="*/ 205033 w 1750699"/>
              <a:gd name="connsiteY23" fmla="*/ 1431133 h 1600246"/>
              <a:gd name="connsiteX24" fmla="*/ 202744 w 1750699"/>
              <a:gd name="connsiteY24" fmla="*/ 1428844 h 1600246"/>
              <a:gd name="connsiteX25" fmla="*/ 207346 w 1750699"/>
              <a:gd name="connsiteY25" fmla="*/ 1417324 h 1600246"/>
              <a:gd name="connsiteX26" fmla="*/ 209636 w 1750699"/>
              <a:gd name="connsiteY26" fmla="*/ 1413842 h 1600246"/>
              <a:gd name="connsiteX27" fmla="*/ 211925 w 1750699"/>
              <a:gd name="connsiteY27" fmla="*/ 1410383 h 1600246"/>
              <a:gd name="connsiteX28" fmla="*/ 216528 w 1750699"/>
              <a:gd name="connsiteY28" fmla="*/ 1410383 h 1600246"/>
              <a:gd name="connsiteX29" fmla="*/ 218841 w 1750699"/>
              <a:gd name="connsiteY29" fmla="*/ 1406925 h 1600246"/>
              <a:gd name="connsiteX30" fmla="*/ 221179 w 1750699"/>
              <a:gd name="connsiteY30" fmla="*/ 1403515 h 1600246"/>
              <a:gd name="connsiteX31" fmla="*/ 225782 w 1750699"/>
              <a:gd name="connsiteY31" fmla="*/ 1391972 h 1600246"/>
              <a:gd name="connsiteX32" fmla="*/ 241856 w 1750699"/>
              <a:gd name="connsiteY32" fmla="*/ 1362016 h 1600246"/>
              <a:gd name="connsiteX33" fmla="*/ 232650 w 1750699"/>
              <a:gd name="connsiteY33" fmla="*/ 1359702 h 1600246"/>
              <a:gd name="connsiteX34" fmla="*/ 216528 w 1750699"/>
              <a:gd name="connsiteY34" fmla="*/ 1355075 h 1600246"/>
              <a:gd name="connsiteX35" fmla="*/ 216528 w 1750699"/>
              <a:gd name="connsiteY35" fmla="*/ 1350472 h 1600246"/>
              <a:gd name="connsiteX36" fmla="*/ 201575 w 1750699"/>
              <a:gd name="connsiteY36" fmla="*/ 1349303 h 1600246"/>
              <a:gd name="connsiteX37" fmla="*/ 193514 w 1750699"/>
              <a:gd name="connsiteY37" fmla="*/ 1341290 h 1600246"/>
              <a:gd name="connsiteX38" fmla="*/ 191176 w 1750699"/>
              <a:gd name="connsiteY38" fmla="*/ 1332060 h 1600246"/>
              <a:gd name="connsiteX39" fmla="*/ 188862 w 1750699"/>
              <a:gd name="connsiteY39" fmla="*/ 1325192 h 1600246"/>
              <a:gd name="connsiteX40" fmla="*/ 190055 w 1750699"/>
              <a:gd name="connsiteY40" fmla="*/ 1315962 h 1600246"/>
              <a:gd name="connsiteX41" fmla="*/ 191176 w 1750699"/>
              <a:gd name="connsiteY41" fmla="*/ 1306731 h 1600246"/>
              <a:gd name="connsiteX42" fmla="*/ 186573 w 1750699"/>
              <a:gd name="connsiteY42" fmla="*/ 1297526 h 1600246"/>
              <a:gd name="connsiteX43" fmla="*/ 172740 w 1750699"/>
              <a:gd name="connsiteY43" fmla="*/ 1281379 h 1600246"/>
              <a:gd name="connsiteX44" fmla="*/ 170475 w 1750699"/>
              <a:gd name="connsiteY44" fmla="*/ 1286006 h 1600246"/>
              <a:gd name="connsiteX45" fmla="*/ 154329 w 1750699"/>
              <a:gd name="connsiteY45" fmla="*/ 1288295 h 1600246"/>
              <a:gd name="connsiteX46" fmla="*/ 139327 w 1750699"/>
              <a:gd name="connsiteY46" fmla="*/ 1294067 h 1600246"/>
              <a:gd name="connsiteX47" fmla="*/ 122085 w 1750699"/>
              <a:gd name="connsiteY47" fmla="*/ 1295187 h 1600246"/>
              <a:gd name="connsiteX48" fmla="*/ 117482 w 1750699"/>
              <a:gd name="connsiteY48" fmla="*/ 1287151 h 1600246"/>
              <a:gd name="connsiteX49" fmla="*/ 115217 w 1750699"/>
              <a:gd name="connsiteY49" fmla="*/ 1276751 h 1600246"/>
              <a:gd name="connsiteX50" fmla="*/ 133604 w 1750699"/>
              <a:gd name="connsiteY50" fmla="*/ 1256026 h 1600246"/>
              <a:gd name="connsiteX51" fmla="*/ 135917 w 1750699"/>
              <a:gd name="connsiteY51" fmla="*/ 1249133 h 1600246"/>
              <a:gd name="connsiteX52" fmla="*/ 142858 w 1750699"/>
              <a:gd name="connsiteY52" fmla="*/ 1249133 h 1600246"/>
              <a:gd name="connsiteX53" fmla="*/ 124398 w 1750699"/>
              <a:gd name="connsiteY53" fmla="*/ 1214623 h 1600246"/>
              <a:gd name="connsiteX54" fmla="*/ 124398 w 1750699"/>
              <a:gd name="connsiteY54" fmla="*/ 1209947 h 1600246"/>
              <a:gd name="connsiteX55" fmla="*/ 110590 w 1750699"/>
              <a:gd name="connsiteY55" fmla="*/ 1209947 h 1600246"/>
              <a:gd name="connsiteX56" fmla="*/ 94419 w 1750699"/>
              <a:gd name="connsiteY56" fmla="*/ 1219226 h 1600246"/>
              <a:gd name="connsiteX57" fmla="*/ 73694 w 1750699"/>
              <a:gd name="connsiteY57" fmla="*/ 1203031 h 1600246"/>
              <a:gd name="connsiteX58" fmla="*/ 71405 w 1750699"/>
              <a:gd name="connsiteY58" fmla="*/ 1186957 h 1600246"/>
              <a:gd name="connsiteX59" fmla="*/ 78321 w 1750699"/>
              <a:gd name="connsiteY59" fmla="*/ 1174293 h 1600246"/>
              <a:gd name="connsiteX60" fmla="*/ 82924 w 1750699"/>
              <a:gd name="connsiteY60" fmla="*/ 1159290 h 1600246"/>
              <a:gd name="connsiteX61" fmla="*/ 85213 w 1750699"/>
              <a:gd name="connsiteY61" fmla="*/ 1159290 h 1600246"/>
              <a:gd name="connsiteX62" fmla="*/ 97877 w 1750699"/>
              <a:gd name="connsiteY62" fmla="*/ 1148891 h 1600246"/>
              <a:gd name="connsiteX63" fmla="*/ 101335 w 1750699"/>
              <a:gd name="connsiteY63" fmla="*/ 1129359 h 1600246"/>
              <a:gd name="connsiteX64" fmla="*/ 94419 w 1750699"/>
              <a:gd name="connsiteY64" fmla="*/ 1121298 h 1600246"/>
              <a:gd name="connsiteX65" fmla="*/ 85213 w 1750699"/>
              <a:gd name="connsiteY65" fmla="*/ 1108633 h 1600246"/>
              <a:gd name="connsiteX66" fmla="*/ 29955 w 1750699"/>
              <a:gd name="connsiteY66" fmla="*/ 1122442 h 1600246"/>
              <a:gd name="connsiteX67" fmla="*/ 9206 w 1750699"/>
              <a:gd name="connsiteY67" fmla="*/ 1121298 h 1600246"/>
              <a:gd name="connsiteX68" fmla="*/ 0 w 1750699"/>
              <a:gd name="connsiteY68" fmla="*/ 1097089 h 1600246"/>
              <a:gd name="connsiteX69" fmla="*/ 4554 w 1750699"/>
              <a:gd name="connsiteY69" fmla="*/ 1085546 h 1600246"/>
              <a:gd name="connsiteX70" fmla="*/ 10350 w 1750699"/>
              <a:gd name="connsiteY70" fmla="*/ 1084450 h 1600246"/>
              <a:gd name="connsiteX71" fmla="*/ 13809 w 1750699"/>
              <a:gd name="connsiteY71" fmla="*/ 1083256 h 1600246"/>
              <a:gd name="connsiteX72" fmla="*/ 20749 w 1750699"/>
              <a:gd name="connsiteY72" fmla="*/ 1080943 h 1600246"/>
              <a:gd name="connsiteX73" fmla="*/ 20749 w 1750699"/>
              <a:gd name="connsiteY73" fmla="*/ 1076340 h 1600246"/>
              <a:gd name="connsiteX74" fmla="*/ 73694 w 1750699"/>
              <a:gd name="connsiteY74" fmla="*/ 1071761 h 1600246"/>
              <a:gd name="connsiteX75" fmla="*/ 76008 w 1750699"/>
              <a:gd name="connsiteY75" fmla="*/ 1064844 h 1600246"/>
              <a:gd name="connsiteX76" fmla="*/ 82924 w 1750699"/>
              <a:gd name="connsiteY76" fmla="*/ 1064844 h 1600246"/>
              <a:gd name="connsiteX77" fmla="*/ 87527 w 1750699"/>
              <a:gd name="connsiteY77" fmla="*/ 1051035 h 1600246"/>
              <a:gd name="connsiteX78" fmla="*/ 89816 w 1750699"/>
              <a:gd name="connsiteY78" fmla="*/ 1034889 h 1600246"/>
              <a:gd name="connsiteX79" fmla="*/ 78321 w 1750699"/>
              <a:gd name="connsiteY79" fmla="*/ 1036033 h 1600246"/>
              <a:gd name="connsiteX80" fmla="*/ 64488 w 1750699"/>
              <a:gd name="connsiteY80" fmla="*/ 1037202 h 1600246"/>
              <a:gd name="connsiteX81" fmla="*/ 25352 w 1750699"/>
              <a:gd name="connsiteY81" fmla="*/ 1025634 h 1600246"/>
              <a:gd name="connsiteX82" fmla="*/ 25352 w 1750699"/>
              <a:gd name="connsiteY82" fmla="*/ 1023369 h 1600246"/>
              <a:gd name="connsiteX83" fmla="*/ 21894 w 1750699"/>
              <a:gd name="connsiteY83" fmla="*/ 1022224 h 1600246"/>
              <a:gd name="connsiteX84" fmla="*/ 18436 w 1750699"/>
              <a:gd name="connsiteY84" fmla="*/ 1021031 h 1600246"/>
              <a:gd name="connsiteX85" fmla="*/ 20749 w 1750699"/>
              <a:gd name="connsiteY85" fmla="*/ 1014163 h 1600246"/>
              <a:gd name="connsiteX86" fmla="*/ 29955 w 1750699"/>
              <a:gd name="connsiteY86" fmla="*/ 1014163 h 1600246"/>
              <a:gd name="connsiteX87" fmla="*/ 34558 w 1750699"/>
              <a:gd name="connsiteY87" fmla="*/ 1011849 h 1600246"/>
              <a:gd name="connsiteX88" fmla="*/ 43763 w 1750699"/>
              <a:gd name="connsiteY88" fmla="*/ 1014163 h 1600246"/>
              <a:gd name="connsiteX89" fmla="*/ 50680 w 1750699"/>
              <a:gd name="connsiteY89" fmla="*/ 1011849 h 1600246"/>
              <a:gd name="connsiteX90" fmla="*/ 52969 w 1750699"/>
              <a:gd name="connsiteY90" fmla="*/ 1002619 h 1600246"/>
              <a:gd name="connsiteX91" fmla="*/ 73694 w 1750699"/>
              <a:gd name="connsiteY91" fmla="*/ 995727 h 1600246"/>
              <a:gd name="connsiteX92" fmla="*/ 85213 w 1750699"/>
              <a:gd name="connsiteY92" fmla="*/ 991124 h 1600246"/>
              <a:gd name="connsiteX93" fmla="*/ 99046 w 1750699"/>
              <a:gd name="connsiteY93" fmla="*/ 981918 h 1600246"/>
              <a:gd name="connsiteX94" fmla="*/ 103649 w 1750699"/>
              <a:gd name="connsiteY94" fmla="*/ 974977 h 1600246"/>
              <a:gd name="connsiteX95" fmla="*/ 105963 w 1750699"/>
              <a:gd name="connsiteY95" fmla="*/ 954276 h 1600246"/>
              <a:gd name="connsiteX96" fmla="*/ 101335 w 1750699"/>
              <a:gd name="connsiteY96" fmla="*/ 912800 h 1600246"/>
              <a:gd name="connsiteX97" fmla="*/ 105963 w 1750699"/>
              <a:gd name="connsiteY97" fmla="*/ 910462 h 1600246"/>
              <a:gd name="connsiteX98" fmla="*/ 105963 w 1750699"/>
              <a:gd name="connsiteY98" fmla="*/ 894389 h 1600246"/>
              <a:gd name="connsiteX99" fmla="*/ 110590 w 1750699"/>
              <a:gd name="connsiteY99" fmla="*/ 894389 h 1600246"/>
              <a:gd name="connsiteX100" fmla="*/ 110590 w 1750699"/>
              <a:gd name="connsiteY100" fmla="*/ 878217 h 1600246"/>
              <a:gd name="connsiteX101" fmla="*/ 105963 w 1750699"/>
              <a:gd name="connsiteY101" fmla="*/ 878217 h 1600246"/>
              <a:gd name="connsiteX102" fmla="*/ 105963 w 1750699"/>
              <a:gd name="connsiteY102" fmla="*/ 875928 h 1600246"/>
              <a:gd name="connsiteX103" fmla="*/ 110590 w 1750699"/>
              <a:gd name="connsiteY103" fmla="*/ 858612 h 1600246"/>
              <a:gd name="connsiteX104" fmla="*/ 119820 w 1750699"/>
              <a:gd name="connsiteY104" fmla="*/ 848335 h 1600246"/>
              <a:gd name="connsiteX105" fmla="*/ 133604 w 1750699"/>
              <a:gd name="connsiteY105" fmla="*/ 848335 h 1600246"/>
              <a:gd name="connsiteX106" fmla="*/ 154329 w 1750699"/>
              <a:gd name="connsiteY106" fmla="*/ 859805 h 1600246"/>
              <a:gd name="connsiteX107" fmla="*/ 154329 w 1750699"/>
              <a:gd name="connsiteY107" fmla="*/ 855202 h 1600246"/>
              <a:gd name="connsiteX108" fmla="*/ 161245 w 1750699"/>
              <a:gd name="connsiteY108" fmla="*/ 855202 h 1600246"/>
              <a:gd name="connsiteX109" fmla="*/ 172740 w 1750699"/>
              <a:gd name="connsiteY109" fmla="*/ 841345 h 1600246"/>
              <a:gd name="connsiteX110" fmla="*/ 175078 w 1750699"/>
              <a:gd name="connsiteY110" fmla="*/ 832139 h 1600246"/>
              <a:gd name="connsiteX111" fmla="*/ 187742 w 1750699"/>
              <a:gd name="connsiteY111" fmla="*/ 818330 h 1600246"/>
              <a:gd name="connsiteX112" fmla="*/ 195779 w 1750699"/>
              <a:gd name="connsiteY112" fmla="*/ 809124 h 1600246"/>
              <a:gd name="connsiteX113" fmla="*/ 198141 w 1750699"/>
              <a:gd name="connsiteY113" fmla="*/ 799894 h 1600246"/>
              <a:gd name="connsiteX114" fmla="*/ 207346 w 1750699"/>
              <a:gd name="connsiteY114" fmla="*/ 783820 h 1600246"/>
              <a:gd name="connsiteX115" fmla="*/ 214239 w 1750699"/>
              <a:gd name="connsiteY115" fmla="*/ 783820 h 1600246"/>
              <a:gd name="connsiteX116" fmla="*/ 214239 w 1750699"/>
              <a:gd name="connsiteY116" fmla="*/ 779168 h 1600246"/>
              <a:gd name="connsiteX117" fmla="*/ 233794 w 1750699"/>
              <a:gd name="connsiteY117" fmla="*/ 769962 h 1600246"/>
              <a:gd name="connsiteX118" fmla="*/ 237253 w 1750699"/>
              <a:gd name="connsiteY118" fmla="*/ 753840 h 1600246"/>
              <a:gd name="connsiteX119" fmla="*/ 234988 w 1750699"/>
              <a:gd name="connsiteY119" fmla="*/ 743440 h 1600246"/>
              <a:gd name="connsiteX120" fmla="*/ 232650 w 1750699"/>
              <a:gd name="connsiteY120" fmla="*/ 733066 h 1600246"/>
              <a:gd name="connsiteX121" fmla="*/ 233794 w 1750699"/>
              <a:gd name="connsiteY121" fmla="*/ 728463 h 1600246"/>
              <a:gd name="connsiteX122" fmla="*/ 234988 w 1750699"/>
              <a:gd name="connsiteY122" fmla="*/ 723884 h 1600246"/>
              <a:gd name="connsiteX123" fmla="*/ 229192 w 1750699"/>
              <a:gd name="connsiteY123" fmla="*/ 710026 h 1600246"/>
              <a:gd name="connsiteX124" fmla="*/ 223444 w 1750699"/>
              <a:gd name="connsiteY124" fmla="*/ 689350 h 1600246"/>
              <a:gd name="connsiteX125" fmla="*/ 232650 w 1750699"/>
              <a:gd name="connsiteY125" fmla="*/ 689350 h 1600246"/>
              <a:gd name="connsiteX126" fmla="*/ 236108 w 1750699"/>
              <a:gd name="connsiteY126" fmla="*/ 697362 h 1600246"/>
              <a:gd name="connsiteX127" fmla="*/ 241856 w 1750699"/>
              <a:gd name="connsiteY127" fmla="*/ 712364 h 1600246"/>
              <a:gd name="connsiteX128" fmla="*/ 246458 w 1750699"/>
              <a:gd name="connsiteY128" fmla="*/ 712364 h 1600246"/>
              <a:gd name="connsiteX129" fmla="*/ 246458 w 1750699"/>
              <a:gd name="connsiteY129" fmla="*/ 719281 h 1600246"/>
              <a:gd name="connsiteX130" fmla="*/ 260291 w 1750699"/>
              <a:gd name="connsiteY130" fmla="*/ 730776 h 1600246"/>
              <a:gd name="connsiteX131" fmla="*/ 274100 w 1750699"/>
              <a:gd name="connsiteY131" fmla="*/ 742296 h 1600246"/>
              <a:gd name="connsiteX132" fmla="*/ 297163 w 1750699"/>
              <a:gd name="connsiteY132" fmla="*/ 737693 h 1600246"/>
              <a:gd name="connsiteX133" fmla="*/ 297163 w 1750699"/>
              <a:gd name="connsiteY133" fmla="*/ 733066 h 1600246"/>
              <a:gd name="connsiteX134" fmla="*/ 315574 w 1750699"/>
              <a:gd name="connsiteY134" fmla="*/ 730776 h 1600246"/>
              <a:gd name="connsiteX135" fmla="*/ 322515 w 1750699"/>
              <a:gd name="connsiteY135" fmla="*/ 733066 h 1600246"/>
              <a:gd name="connsiteX136" fmla="*/ 327117 w 1750699"/>
              <a:gd name="connsiteY136" fmla="*/ 728463 h 1600246"/>
              <a:gd name="connsiteX137" fmla="*/ 358217 w 1750699"/>
              <a:gd name="connsiteY137" fmla="*/ 725029 h 1600246"/>
              <a:gd name="connsiteX138" fmla="*/ 375484 w 1750699"/>
              <a:gd name="connsiteY138" fmla="*/ 700820 h 1600246"/>
              <a:gd name="connsiteX139" fmla="*/ 370881 w 1750699"/>
              <a:gd name="connsiteY139" fmla="*/ 672058 h 1600246"/>
              <a:gd name="connsiteX140" fmla="*/ 366254 w 1750699"/>
              <a:gd name="connsiteY140" fmla="*/ 643247 h 1600246"/>
              <a:gd name="connsiteX141" fmla="*/ 368567 w 1750699"/>
              <a:gd name="connsiteY141" fmla="*/ 636306 h 1600246"/>
              <a:gd name="connsiteX142" fmla="*/ 368567 w 1750699"/>
              <a:gd name="connsiteY142" fmla="*/ 631727 h 1600246"/>
              <a:gd name="connsiteX143" fmla="*/ 377773 w 1750699"/>
              <a:gd name="connsiteY143" fmla="*/ 631727 h 1600246"/>
              <a:gd name="connsiteX144" fmla="*/ 380086 w 1750699"/>
              <a:gd name="connsiteY144" fmla="*/ 640909 h 1600246"/>
              <a:gd name="connsiteX145" fmla="*/ 384689 w 1750699"/>
              <a:gd name="connsiteY145" fmla="*/ 640909 h 1600246"/>
              <a:gd name="connsiteX146" fmla="*/ 387027 w 1750699"/>
              <a:gd name="connsiteY146" fmla="*/ 670913 h 1600246"/>
              <a:gd name="connsiteX147" fmla="*/ 393895 w 1750699"/>
              <a:gd name="connsiteY147" fmla="*/ 675516 h 1600246"/>
              <a:gd name="connsiteX148" fmla="*/ 398546 w 1750699"/>
              <a:gd name="connsiteY148" fmla="*/ 689350 h 1600246"/>
              <a:gd name="connsiteX149" fmla="*/ 414669 w 1750699"/>
              <a:gd name="connsiteY149" fmla="*/ 707761 h 1600246"/>
              <a:gd name="connsiteX150" fmla="*/ 435393 w 1750699"/>
              <a:gd name="connsiteY150" fmla="*/ 705448 h 1600246"/>
              <a:gd name="connsiteX151" fmla="*/ 437683 w 1750699"/>
              <a:gd name="connsiteY151" fmla="*/ 689350 h 1600246"/>
              <a:gd name="connsiteX152" fmla="*/ 426163 w 1750699"/>
              <a:gd name="connsiteY152" fmla="*/ 675516 h 1600246"/>
              <a:gd name="connsiteX153" fmla="*/ 426163 w 1750699"/>
              <a:gd name="connsiteY153" fmla="*/ 650139 h 1600246"/>
              <a:gd name="connsiteX154" fmla="*/ 421561 w 1750699"/>
              <a:gd name="connsiteY154" fmla="*/ 650139 h 1600246"/>
              <a:gd name="connsiteX155" fmla="*/ 426163 w 1750699"/>
              <a:gd name="connsiteY155" fmla="*/ 640909 h 1600246"/>
              <a:gd name="connsiteX156" fmla="*/ 421561 w 1750699"/>
              <a:gd name="connsiteY156" fmla="*/ 640909 h 1600246"/>
              <a:gd name="connsiteX157" fmla="*/ 416958 w 1750699"/>
              <a:gd name="connsiteY157" fmla="*/ 617894 h 1600246"/>
              <a:gd name="connsiteX158" fmla="*/ 418078 w 1750699"/>
              <a:gd name="connsiteY158" fmla="*/ 608688 h 1600246"/>
              <a:gd name="connsiteX159" fmla="*/ 419271 w 1750699"/>
              <a:gd name="connsiteY159" fmla="*/ 599458 h 1600246"/>
              <a:gd name="connsiteX160" fmla="*/ 414669 w 1750699"/>
              <a:gd name="connsiteY160" fmla="*/ 581046 h 1600246"/>
              <a:gd name="connsiteX161" fmla="*/ 412355 w 1750699"/>
              <a:gd name="connsiteY161" fmla="*/ 564948 h 1600246"/>
              <a:gd name="connsiteX162" fmla="*/ 414669 w 1750699"/>
              <a:gd name="connsiteY162" fmla="*/ 540739 h 1600246"/>
              <a:gd name="connsiteX163" fmla="*/ 428477 w 1750699"/>
              <a:gd name="connsiteY163" fmla="*/ 528075 h 1600246"/>
              <a:gd name="connsiteX164" fmla="*/ 430766 w 1750699"/>
              <a:gd name="connsiteY164" fmla="*/ 537305 h 1600246"/>
              <a:gd name="connsiteX165" fmla="*/ 437683 w 1750699"/>
              <a:gd name="connsiteY165" fmla="*/ 560320 h 1600246"/>
              <a:gd name="connsiteX166" fmla="*/ 435393 w 1750699"/>
              <a:gd name="connsiteY166" fmla="*/ 576443 h 1600246"/>
              <a:gd name="connsiteX167" fmla="*/ 430766 w 1750699"/>
              <a:gd name="connsiteY167" fmla="*/ 576443 h 1600246"/>
              <a:gd name="connsiteX168" fmla="*/ 433080 w 1750699"/>
              <a:gd name="connsiteY168" fmla="*/ 602916 h 1600246"/>
              <a:gd name="connsiteX169" fmla="*/ 435393 w 1750699"/>
              <a:gd name="connsiteY169" fmla="*/ 629438 h 1600246"/>
              <a:gd name="connsiteX170" fmla="*/ 439996 w 1750699"/>
              <a:gd name="connsiteY170" fmla="*/ 645560 h 1600246"/>
              <a:gd name="connsiteX171" fmla="*/ 467613 w 1750699"/>
              <a:gd name="connsiteY171" fmla="*/ 670913 h 1600246"/>
              <a:gd name="connsiteX172" fmla="*/ 467613 w 1750699"/>
              <a:gd name="connsiteY172" fmla="*/ 675516 h 1600246"/>
              <a:gd name="connsiteX173" fmla="*/ 476868 w 1750699"/>
              <a:gd name="connsiteY173" fmla="*/ 675516 h 1600246"/>
              <a:gd name="connsiteX174" fmla="*/ 489531 w 1750699"/>
              <a:gd name="connsiteY174" fmla="*/ 683553 h 1600246"/>
              <a:gd name="connsiteX175" fmla="*/ 499930 w 1750699"/>
              <a:gd name="connsiteY175" fmla="*/ 687036 h 1600246"/>
              <a:gd name="connsiteX176" fmla="*/ 506798 w 1750699"/>
              <a:gd name="connsiteY176" fmla="*/ 691614 h 1600246"/>
              <a:gd name="connsiteX177" fmla="*/ 509136 w 1750699"/>
              <a:gd name="connsiteY177" fmla="*/ 691614 h 1600246"/>
              <a:gd name="connsiteX178" fmla="*/ 519462 w 1750699"/>
              <a:gd name="connsiteY178" fmla="*/ 689350 h 1600246"/>
              <a:gd name="connsiteX179" fmla="*/ 529837 w 1750699"/>
              <a:gd name="connsiteY179" fmla="*/ 687036 h 1600246"/>
              <a:gd name="connsiteX180" fmla="*/ 532150 w 1750699"/>
              <a:gd name="connsiteY180" fmla="*/ 689350 h 1600246"/>
              <a:gd name="connsiteX181" fmla="*/ 532150 w 1750699"/>
              <a:gd name="connsiteY181" fmla="*/ 691614 h 1600246"/>
              <a:gd name="connsiteX182" fmla="*/ 536729 w 1750699"/>
              <a:gd name="connsiteY182" fmla="*/ 688156 h 1600246"/>
              <a:gd name="connsiteX183" fmla="*/ 545983 w 1750699"/>
              <a:gd name="connsiteY183" fmla="*/ 680119 h 1600246"/>
              <a:gd name="connsiteX184" fmla="*/ 552851 w 1750699"/>
              <a:gd name="connsiteY184" fmla="*/ 675516 h 1600246"/>
              <a:gd name="connsiteX185" fmla="*/ 556309 w 1750699"/>
              <a:gd name="connsiteY185" fmla="*/ 673227 h 1600246"/>
              <a:gd name="connsiteX186" fmla="*/ 559792 w 1750699"/>
              <a:gd name="connsiteY186" fmla="*/ 670913 h 1600246"/>
              <a:gd name="connsiteX187" fmla="*/ 559792 w 1750699"/>
              <a:gd name="connsiteY187" fmla="*/ 666310 h 1600246"/>
              <a:gd name="connsiteX188" fmla="*/ 566659 w 1750699"/>
              <a:gd name="connsiteY188" fmla="*/ 661683 h 1600246"/>
              <a:gd name="connsiteX189" fmla="*/ 571311 w 1750699"/>
              <a:gd name="connsiteY189" fmla="*/ 650139 h 1600246"/>
              <a:gd name="connsiteX190" fmla="*/ 577058 w 1750699"/>
              <a:gd name="connsiteY190" fmla="*/ 631727 h 1600246"/>
              <a:gd name="connsiteX191" fmla="*/ 589722 w 1750699"/>
              <a:gd name="connsiteY191" fmla="*/ 620232 h 1600246"/>
              <a:gd name="connsiteX192" fmla="*/ 592060 w 1750699"/>
              <a:gd name="connsiteY192" fmla="*/ 631727 h 1600246"/>
              <a:gd name="connsiteX193" fmla="*/ 578252 w 1750699"/>
              <a:gd name="connsiteY193" fmla="*/ 668575 h 1600246"/>
              <a:gd name="connsiteX194" fmla="*/ 586264 w 1750699"/>
              <a:gd name="connsiteY194" fmla="*/ 692759 h 1600246"/>
              <a:gd name="connsiteX195" fmla="*/ 612761 w 1750699"/>
              <a:gd name="connsiteY195" fmla="*/ 696217 h 1600246"/>
              <a:gd name="connsiteX196" fmla="*/ 624304 w 1750699"/>
              <a:gd name="connsiteY196" fmla="*/ 670913 h 1600246"/>
              <a:gd name="connsiteX197" fmla="*/ 649632 w 1750699"/>
              <a:gd name="connsiteY197" fmla="*/ 659369 h 1600246"/>
              <a:gd name="connsiteX198" fmla="*/ 658838 w 1750699"/>
              <a:gd name="connsiteY198" fmla="*/ 663997 h 1600246"/>
              <a:gd name="connsiteX199" fmla="*/ 674984 w 1750699"/>
              <a:gd name="connsiteY199" fmla="*/ 659369 h 1600246"/>
              <a:gd name="connsiteX200" fmla="*/ 674984 w 1750699"/>
              <a:gd name="connsiteY200" fmla="*/ 654742 h 1600246"/>
              <a:gd name="connsiteX201" fmla="*/ 681900 w 1750699"/>
              <a:gd name="connsiteY201" fmla="*/ 654742 h 1600246"/>
              <a:gd name="connsiteX202" fmla="*/ 701432 w 1750699"/>
              <a:gd name="connsiteY202" fmla="*/ 622497 h 1600246"/>
              <a:gd name="connsiteX203" fmla="*/ 730242 w 1750699"/>
              <a:gd name="connsiteY203" fmla="*/ 604085 h 1600246"/>
              <a:gd name="connsiteX204" fmla="*/ 744075 w 1750699"/>
              <a:gd name="connsiteY204" fmla="*/ 617894 h 1600246"/>
              <a:gd name="connsiteX205" fmla="*/ 750967 w 1750699"/>
              <a:gd name="connsiteY205" fmla="*/ 617894 h 1600246"/>
              <a:gd name="connsiteX206" fmla="*/ 752136 w 1750699"/>
              <a:gd name="connsiteY206" fmla="*/ 621352 h 1600246"/>
              <a:gd name="connsiteX207" fmla="*/ 753281 w 1750699"/>
              <a:gd name="connsiteY207" fmla="*/ 624835 h 1600246"/>
              <a:gd name="connsiteX208" fmla="*/ 778633 w 1750699"/>
              <a:gd name="connsiteY208" fmla="*/ 614460 h 1600246"/>
              <a:gd name="connsiteX209" fmla="*/ 794755 w 1750699"/>
              <a:gd name="connsiteY209" fmla="*/ 597168 h 1600246"/>
              <a:gd name="connsiteX210" fmla="*/ 801671 w 1750699"/>
              <a:gd name="connsiteY210" fmla="*/ 597168 h 1600246"/>
              <a:gd name="connsiteX211" fmla="*/ 823565 w 1750699"/>
              <a:gd name="connsiteY211" fmla="*/ 617894 h 1600246"/>
              <a:gd name="connsiteX212" fmla="*/ 852400 w 1750699"/>
              <a:gd name="connsiteY212" fmla="*/ 624835 h 1600246"/>
              <a:gd name="connsiteX213" fmla="*/ 856954 w 1750699"/>
              <a:gd name="connsiteY213" fmla="*/ 617894 h 1600246"/>
              <a:gd name="connsiteX214" fmla="*/ 873076 w 1750699"/>
              <a:gd name="connsiteY214" fmla="*/ 616774 h 1600246"/>
              <a:gd name="connsiteX215" fmla="*/ 886909 w 1750699"/>
              <a:gd name="connsiteY215" fmla="*/ 615629 h 1600246"/>
              <a:gd name="connsiteX216" fmla="*/ 894970 w 1750699"/>
              <a:gd name="connsiteY216" fmla="*/ 628293 h 1600246"/>
              <a:gd name="connsiteX217" fmla="*/ 903055 w 1750699"/>
              <a:gd name="connsiteY217" fmla="*/ 640909 h 1600246"/>
              <a:gd name="connsiteX218" fmla="*/ 907658 w 1750699"/>
              <a:gd name="connsiteY218" fmla="*/ 640909 h 1600246"/>
              <a:gd name="connsiteX219" fmla="*/ 914526 w 1750699"/>
              <a:gd name="connsiteY219" fmla="*/ 650139 h 1600246"/>
              <a:gd name="connsiteX220" fmla="*/ 923732 w 1750699"/>
              <a:gd name="connsiteY220" fmla="*/ 650139 h 1600246"/>
              <a:gd name="connsiteX221" fmla="*/ 923732 w 1750699"/>
              <a:gd name="connsiteY221" fmla="*/ 654742 h 1600246"/>
              <a:gd name="connsiteX222" fmla="*/ 944529 w 1750699"/>
              <a:gd name="connsiteY222" fmla="*/ 659369 h 1600246"/>
              <a:gd name="connsiteX223" fmla="*/ 945650 w 1750699"/>
              <a:gd name="connsiteY223" fmla="*/ 662828 h 1600246"/>
              <a:gd name="connsiteX224" fmla="*/ 946794 w 1750699"/>
              <a:gd name="connsiteY224" fmla="*/ 666310 h 1600246"/>
              <a:gd name="connsiteX225" fmla="*/ 953735 w 1750699"/>
              <a:gd name="connsiteY225" fmla="*/ 668575 h 1600246"/>
              <a:gd name="connsiteX226" fmla="*/ 958338 w 1750699"/>
              <a:gd name="connsiteY226" fmla="*/ 670913 h 1600246"/>
              <a:gd name="connsiteX227" fmla="*/ 962941 w 1750699"/>
              <a:gd name="connsiteY227" fmla="*/ 675516 h 1600246"/>
              <a:gd name="connsiteX228" fmla="*/ 969833 w 1750699"/>
              <a:gd name="connsiteY228" fmla="*/ 687036 h 1600246"/>
              <a:gd name="connsiteX229" fmla="*/ 972171 w 1750699"/>
              <a:gd name="connsiteY229" fmla="*/ 697362 h 1600246"/>
              <a:gd name="connsiteX230" fmla="*/ 974436 w 1750699"/>
              <a:gd name="connsiteY230" fmla="*/ 707761 h 1600246"/>
              <a:gd name="connsiteX231" fmla="*/ 976774 w 1750699"/>
              <a:gd name="connsiteY231" fmla="*/ 712364 h 1600246"/>
              <a:gd name="connsiteX232" fmla="*/ 980183 w 1750699"/>
              <a:gd name="connsiteY232" fmla="*/ 714678 h 1600246"/>
              <a:gd name="connsiteX233" fmla="*/ 983641 w 1750699"/>
              <a:gd name="connsiteY233" fmla="*/ 716967 h 1600246"/>
              <a:gd name="connsiteX234" fmla="*/ 983641 w 1750699"/>
              <a:gd name="connsiteY234" fmla="*/ 726173 h 1600246"/>
              <a:gd name="connsiteX235" fmla="*/ 991775 w 1750699"/>
              <a:gd name="connsiteY235" fmla="*/ 733066 h 1600246"/>
              <a:gd name="connsiteX236" fmla="*/ 999788 w 1750699"/>
              <a:gd name="connsiteY236" fmla="*/ 740007 h 1600246"/>
              <a:gd name="connsiteX237" fmla="*/ 1001966 w 1750699"/>
              <a:gd name="connsiteY237" fmla="*/ 748732 h 1600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1750699" h="1600246">
                <a:moveTo>
                  <a:pt x="1750698" y="0"/>
                </a:moveTo>
                <a:lnTo>
                  <a:pt x="1750699" y="1303515"/>
                </a:lnTo>
                <a:cubicBezTo>
                  <a:pt x="1750699" y="1467394"/>
                  <a:pt x="1617848" y="1600246"/>
                  <a:pt x="1453969" y="1600246"/>
                </a:cubicBezTo>
                <a:lnTo>
                  <a:pt x="150453" y="1600245"/>
                </a:lnTo>
                <a:lnTo>
                  <a:pt x="340315" y="1410383"/>
                </a:lnTo>
                <a:lnTo>
                  <a:pt x="338612" y="1410383"/>
                </a:lnTo>
                <a:cubicBezTo>
                  <a:pt x="335519" y="1402687"/>
                  <a:pt x="332475" y="1398499"/>
                  <a:pt x="329431" y="1397744"/>
                </a:cubicBezTo>
                <a:cubicBezTo>
                  <a:pt x="326314" y="1396915"/>
                  <a:pt x="324779" y="1395016"/>
                  <a:pt x="324779" y="1391972"/>
                </a:cubicBezTo>
                <a:lnTo>
                  <a:pt x="304103" y="1389658"/>
                </a:lnTo>
                <a:cubicBezTo>
                  <a:pt x="300986" y="1389658"/>
                  <a:pt x="296797" y="1390023"/>
                  <a:pt x="291391" y="1390803"/>
                </a:cubicBezTo>
                <a:cubicBezTo>
                  <a:pt x="286009" y="1391582"/>
                  <a:pt x="281795" y="1391972"/>
                  <a:pt x="278702" y="1391972"/>
                </a:cubicBezTo>
                <a:lnTo>
                  <a:pt x="264894" y="1391972"/>
                </a:lnTo>
                <a:lnTo>
                  <a:pt x="264894" y="1389658"/>
                </a:lnTo>
                <a:cubicBezTo>
                  <a:pt x="260291" y="1389658"/>
                  <a:pt x="255688" y="1389244"/>
                  <a:pt x="251086" y="1388513"/>
                </a:cubicBezTo>
                <a:cubicBezTo>
                  <a:pt x="246458" y="1387710"/>
                  <a:pt x="241856" y="1387320"/>
                  <a:pt x="237253" y="1387320"/>
                </a:cubicBezTo>
                <a:cubicBezTo>
                  <a:pt x="235743" y="1395016"/>
                  <a:pt x="233405" y="1401543"/>
                  <a:pt x="230385" y="1406925"/>
                </a:cubicBezTo>
                <a:cubicBezTo>
                  <a:pt x="227243" y="1412283"/>
                  <a:pt x="224199" y="1417324"/>
                  <a:pt x="221179" y="1421927"/>
                </a:cubicBezTo>
                <a:lnTo>
                  <a:pt x="221179" y="1428844"/>
                </a:lnTo>
                <a:cubicBezTo>
                  <a:pt x="219572" y="1428844"/>
                  <a:pt x="218452" y="1429209"/>
                  <a:pt x="217697" y="1429964"/>
                </a:cubicBezTo>
                <a:cubicBezTo>
                  <a:pt x="216917" y="1430744"/>
                  <a:pt x="215748" y="1431133"/>
                  <a:pt x="214239" y="1431133"/>
                </a:cubicBezTo>
                <a:lnTo>
                  <a:pt x="211925" y="1440339"/>
                </a:lnTo>
                <a:lnTo>
                  <a:pt x="198141" y="1440339"/>
                </a:lnTo>
                <a:cubicBezTo>
                  <a:pt x="199602" y="1435736"/>
                  <a:pt x="201136" y="1433447"/>
                  <a:pt x="202744" y="1433447"/>
                </a:cubicBezTo>
                <a:cubicBezTo>
                  <a:pt x="204205" y="1433447"/>
                  <a:pt x="205033" y="1432643"/>
                  <a:pt x="205033" y="1431133"/>
                </a:cubicBezTo>
                <a:lnTo>
                  <a:pt x="202744" y="1428844"/>
                </a:lnTo>
                <a:lnTo>
                  <a:pt x="207346" y="1417324"/>
                </a:lnTo>
                <a:cubicBezTo>
                  <a:pt x="208808" y="1415766"/>
                  <a:pt x="209636" y="1414621"/>
                  <a:pt x="209636" y="1413842"/>
                </a:cubicBezTo>
                <a:cubicBezTo>
                  <a:pt x="209636" y="1413062"/>
                  <a:pt x="210366" y="1411918"/>
                  <a:pt x="211925" y="1410383"/>
                </a:cubicBezTo>
                <a:lnTo>
                  <a:pt x="216528" y="1410383"/>
                </a:lnTo>
                <a:cubicBezTo>
                  <a:pt x="218038" y="1408825"/>
                  <a:pt x="218841" y="1407704"/>
                  <a:pt x="218841" y="1406925"/>
                </a:cubicBezTo>
                <a:cubicBezTo>
                  <a:pt x="218841" y="1406121"/>
                  <a:pt x="219572" y="1405001"/>
                  <a:pt x="221179" y="1403515"/>
                </a:cubicBezTo>
                <a:lnTo>
                  <a:pt x="225782" y="1391972"/>
                </a:lnTo>
                <a:cubicBezTo>
                  <a:pt x="233405" y="1391972"/>
                  <a:pt x="238787" y="1381962"/>
                  <a:pt x="241856" y="1362016"/>
                </a:cubicBezTo>
                <a:cubicBezTo>
                  <a:pt x="237253" y="1362016"/>
                  <a:pt x="234184" y="1361212"/>
                  <a:pt x="232650" y="1359702"/>
                </a:cubicBezTo>
                <a:lnTo>
                  <a:pt x="216528" y="1355075"/>
                </a:lnTo>
                <a:lnTo>
                  <a:pt x="216528" y="1350472"/>
                </a:lnTo>
                <a:cubicBezTo>
                  <a:pt x="208808" y="1347403"/>
                  <a:pt x="203840" y="1347038"/>
                  <a:pt x="201575" y="1349303"/>
                </a:cubicBezTo>
                <a:cubicBezTo>
                  <a:pt x="199261" y="1351641"/>
                  <a:pt x="196558" y="1348962"/>
                  <a:pt x="193514" y="1341290"/>
                </a:cubicBezTo>
                <a:lnTo>
                  <a:pt x="191176" y="1332060"/>
                </a:lnTo>
                <a:cubicBezTo>
                  <a:pt x="189641" y="1330501"/>
                  <a:pt x="188862" y="1328236"/>
                  <a:pt x="188862" y="1325192"/>
                </a:cubicBezTo>
                <a:cubicBezTo>
                  <a:pt x="188862" y="1322099"/>
                  <a:pt x="189252" y="1319030"/>
                  <a:pt x="190055" y="1315962"/>
                </a:cubicBezTo>
                <a:cubicBezTo>
                  <a:pt x="190810" y="1312893"/>
                  <a:pt x="191176" y="1309800"/>
                  <a:pt x="191176" y="1306731"/>
                </a:cubicBezTo>
                <a:cubicBezTo>
                  <a:pt x="191176" y="1299084"/>
                  <a:pt x="189641" y="1295991"/>
                  <a:pt x="186573" y="1297526"/>
                </a:cubicBezTo>
                <a:cubicBezTo>
                  <a:pt x="183529" y="1299084"/>
                  <a:pt x="178901" y="1293726"/>
                  <a:pt x="172740" y="1281379"/>
                </a:cubicBezTo>
                <a:lnTo>
                  <a:pt x="170475" y="1286006"/>
                </a:lnTo>
                <a:lnTo>
                  <a:pt x="154329" y="1288295"/>
                </a:lnTo>
                <a:cubicBezTo>
                  <a:pt x="148192" y="1291388"/>
                  <a:pt x="143199" y="1293288"/>
                  <a:pt x="139327" y="1294067"/>
                </a:cubicBezTo>
                <a:cubicBezTo>
                  <a:pt x="135503" y="1294847"/>
                  <a:pt x="129756" y="1295187"/>
                  <a:pt x="122085" y="1295187"/>
                </a:cubicBezTo>
                <a:cubicBezTo>
                  <a:pt x="119016" y="1290609"/>
                  <a:pt x="117482" y="1287930"/>
                  <a:pt x="117482" y="1287151"/>
                </a:cubicBezTo>
                <a:cubicBezTo>
                  <a:pt x="117482" y="1286371"/>
                  <a:pt x="116678" y="1282962"/>
                  <a:pt x="115217" y="1276751"/>
                </a:cubicBezTo>
                <a:cubicBezTo>
                  <a:pt x="121281" y="1273683"/>
                  <a:pt x="127418" y="1266815"/>
                  <a:pt x="133604" y="1256026"/>
                </a:cubicBezTo>
                <a:lnTo>
                  <a:pt x="135917" y="1249133"/>
                </a:lnTo>
                <a:lnTo>
                  <a:pt x="142858" y="1249133"/>
                </a:lnTo>
                <a:cubicBezTo>
                  <a:pt x="138207" y="1232256"/>
                  <a:pt x="132045" y="1220761"/>
                  <a:pt x="124398" y="1214623"/>
                </a:cubicBezTo>
                <a:lnTo>
                  <a:pt x="124398" y="1209947"/>
                </a:lnTo>
                <a:lnTo>
                  <a:pt x="110590" y="1209947"/>
                </a:lnTo>
                <a:cubicBezTo>
                  <a:pt x="104428" y="1216133"/>
                  <a:pt x="99046" y="1219226"/>
                  <a:pt x="94419" y="1219226"/>
                </a:cubicBezTo>
                <a:cubicBezTo>
                  <a:pt x="83703" y="1219226"/>
                  <a:pt x="76763" y="1213820"/>
                  <a:pt x="73694" y="1203031"/>
                </a:cubicBezTo>
                <a:lnTo>
                  <a:pt x="71405" y="1186957"/>
                </a:lnTo>
                <a:cubicBezTo>
                  <a:pt x="76008" y="1183913"/>
                  <a:pt x="78321" y="1179651"/>
                  <a:pt x="78321" y="1174293"/>
                </a:cubicBezTo>
                <a:cubicBezTo>
                  <a:pt x="78321" y="1168910"/>
                  <a:pt x="79831" y="1163918"/>
                  <a:pt x="82924" y="1159290"/>
                </a:cubicBezTo>
                <a:lnTo>
                  <a:pt x="85213" y="1159290"/>
                </a:lnTo>
                <a:cubicBezTo>
                  <a:pt x="91350" y="1153177"/>
                  <a:pt x="95612" y="1149695"/>
                  <a:pt x="97877" y="1148891"/>
                </a:cubicBezTo>
                <a:cubicBezTo>
                  <a:pt x="100215" y="1148185"/>
                  <a:pt x="101335" y="1141658"/>
                  <a:pt x="101335" y="1129359"/>
                </a:cubicBezTo>
                <a:cubicBezTo>
                  <a:pt x="99777" y="1129359"/>
                  <a:pt x="97512" y="1126704"/>
                  <a:pt x="94419" y="1121298"/>
                </a:cubicBezTo>
                <a:cubicBezTo>
                  <a:pt x="91350" y="1115915"/>
                  <a:pt x="88306" y="1111702"/>
                  <a:pt x="85213" y="1108633"/>
                </a:cubicBezTo>
                <a:cubicBezTo>
                  <a:pt x="68312" y="1117815"/>
                  <a:pt x="49876" y="1122442"/>
                  <a:pt x="29955" y="1122442"/>
                </a:cubicBezTo>
                <a:cubicBezTo>
                  <a:pt x="22235" y="1122442"/>
                  <a:pt x="15318" y="1122077"/>
                  <a:pt x="9206" y="1121298"/>
                </a:cubicBezTo>
                <a:cubicBezTo>
                  <a:pt x="3044" y="1120518"/>
                  <a:pt x="0" y="1112457"/>
                  <a:pt x="0" y="1097089"/>
                </a:cubicBezTo>
                <a:lnTo>
                  <a:pt x="4554" y="1085546"/>
                </a:lnTo>
                <a:cubicBezTo>
                  <a:pt x="7647" y="1085546"/>
                  <a:pt x="9547" y="1085205"/>
                  <a:pt x="10350" y="1084450"/>
                </a:cubicBezTo>
                <a:cubicBezTo>
                  <a:pt x="11105" y="1083646"/>
                  <a:pt x="12250" y="1083256"/>
                  <a:pt x="13809" y="1083256"/>
                </a:cubicBezTo>
                <a:lnTo>
                  <a:pt x="20749" y="1080943"/>
                </a:lnTo>
                <a:lnTo>
                  <a:pt x="20749" y="1076340"/>
                </a:lnTo>
                <a:lnTo>
                  <a:pt x="73694" y="1071761"/>
                </a:lnTo>
                <a:cubicBezTo>
                  <a:pt x="75228" y="1070251"/>
                  <a:pt x="76008" y="1067937"/>
                  <a:pt x="76008" y="1064844"/>
                </a:cubicBezTo>
                <a:lnTo>
                  <a:pt x="82924" y="1064844"/>
                </a:lnTo>
                <a:cubicBezTo>
                  <a:pt x="84434" y="1058683"/>
                  <a:pt x="85993" y="1054080"/>
                  <a:pt x="87527" y="1051035"/>
                </a:cubicBezTo>
                <a:cubicBezTo>
                  <a:pt x="89037" y="1047942"/>
                  <a:pt x="89816" y="1042585"/>
                  <a:pt x="89816" y="1034889"/>
                </a:cubicBezTo>
                <a:cubicBezTo>
                  <a:pt x="86748" y="1034889"/>
                  <a:pt x="82924" y="1035278"/>
                  <a:pt x="78321" y="1036033"/>
                </a:cubicBezTo>
                <a:cubicBezTo>
                  <a:pt x="73694" y="1036837"/>
                  <a:pt x="69091" y="1037202"/>
                  <a:pt x="64488" y="1037202"/>
                </a:cubicBezTo>
                <a:cubicBezTo>
                  <a:pt x="49121" y="1037202"/>
                  <a:pt x="36043" y="1033354"/>
                  <a:pt x="25352" y="1025634"/>
                </a:cubicBezTo>
                <a:lnTo>
                  <a:pt x="25352" y="1023369"/>
                </a:lnTo>
                <a:cubicBezTo>
                  <a:pt x="23794" y="1023369"/>
                  <a:pt x="22649" y="1023028"/>
                  <a:pt x="21894" y="1022224"/>
                </a:cubicBezTo>
                <a:cubicBezTo>
                  <a:pt x="21090" y="1021469"/>
                  <a:pt x="19946" y="1021031"/>
                  <a:pt x="18436" y="1021031"/>
                </a:cubicBezTo>
                <a:cubicBezTo>
                  <a:pt x="18436" y="1018011"/>
                  <a:pt x="19191" y="1015697"/>
                  <a:pt x="20749" y="1014163"/>
                </a:cubicBezTo>
                <a:lnTo>
                  <a:pt x="29955" y="1014163"/>
                </a:lnTo>
                <a:lnTo>
                  <a:pt x="34558" y="1011849"/>
                </a:lnTo>
                <a:cubicBezTo>
                  <a:pt x="34558" y="1013408"/>
                  <a:pt x="37602" y="1014163"/>
                  <a:pt x="43763" y="1014163"/>
                </a:cubicBezTo>
                <a:lnTo>
                  <a:pt x="50680" y="1011849"/>
                </a:lnTo>
                <a:lnTo>
                  <a:pt x="52969" y="1002619"/>
                </a:lnTo>
                <a:lnTo>
                  <a:pt x="73694" y="995727"/>
                </a:lnTo>
                <a:lnTo>
                  <a:pt x="85213" y="991124"/>
                </a:lnTo>
                <a:cubicBezTo>
                  <a:pt x="88306" y="988055"/>
                  <a:pt x="92909" y="984987"/>
                  <a:pt x="99046" y="981918"/>
                </a:cubicBezTo>
                <a:lnTo>
                  <a:pt x="103649" y="974977"/>
                </a:lnTo>
                <a:cubicBezTo>
                  <a:pt x="105208" y="970374"/>
                  <a:pt x="105963" y="963482"/>
                  <a:pt x="105963" y="954276"/>
                </a:cubicBezTo>
                <a:lnTo>
                  <a:pt x="101335" y="912800"/>
                </a:lnTo>
                <a:cubicBezTo>
                  <a:pt x="102870" y="912800"/>
                  <a:pt x="104428" y="912045"/>
                  <a:pt x="105963" y="910462"/>
                </a:cubicBezTo>
                <a:lnTo>
                  <a:pt x="105963" y="894389"/>
                </a:lnTo>
                <a:lnTo>
                  <a:pt x="110590" y="894389"/>
                </a:lnTo>
                <a:lnTo>
                  <a:pt x="110590" y="878217"/>
                </a:lnTo>
                <a:lnTo>
                  <a:pt x="105963" y="878217"/>
                </a:lnTo>
                <a:lnTo>
                  <a:pt x="105963" y="875928"/>
                </a:lnTo>
                <a:cubicBezTo>
                  <a:pt x="105963" y="871325"/>
                  <a:pt x="107472" y="865553"/>
                  <a:pt x="110590" y="858612"/>
                </a:cubicBezTo>
                <a:cubicBezTo>
                  <a:pt x="113585" y="851744"/>
                  <a:pt x="116678" y="848335"/>
                  <a:pt x="119820" y="848335"/>
                </a:cubicBezTo>
                <a:lnTo>
                  <a:pt x="133604" y="848335"/>
                </a:lnTo>
                <a:lnTo>
                  <a:pt x="154329" y="859805"/>
                </a:lnTo>
                <a:lnTo>
                  <a:pt x="154329" y="855202"/>
                </a:lnTo>
                <a:lnTo>
                  <a:pt x="161245" y="855202"/>
                </a:lnTo>
                <a:cubicBezTo>
                  <a:pt x="162731" y="852158"/>
                  <a:pt x="166627" y="847555"/>
                  <a:pt x="172740" y="841345"/>
                </a:cubicBezTo>
                <a:lnTo>
                  <a:pt x="175078" y="832139"/>
                </a:lnTo>
                <a:cubicBezTo>
                  <a:pt x="181191" y="826050"/>
                  <a:pt x="185453" y="821447"/>
                  <a:pt x="187742" y="818330"/>
                </a:cubicBezTo>
                <a:cubicBezTo>
                  <a:pt x="190055" y="815286"/>
                  <a:pt x="192734" y="812217"/>
                  <a:pt x="195779" y="809124"/>
                </a:cubicBezTo>
                <a:lnTo>
                  <a:pt x="198141" y="799894"/>
                </a:lnTo>
                <a:cubicBezTo>
                  <a:pt x="202744" y="795291"/>
                  <a:pt x="205764" y="789909"/>
                  <a:pt x="207346" y="783820"/>
                </a:cubicBezTo>
                <a:lnTo>
                  <a:pt x="214239" y="783820"/>
                </a:lnTo>
                <a:lnTo>
                  <a:pt x="214239" y="779168"/>
                </a:lnTo>
                <a:cubicBezTo>
                  <a:pt x="224978" y="776124"/>
                  <a:pt x="231481" y="773055"/>
                  <a:pt x="233794" y="769962"/>
                </a:cubicBezTo>
                <a:cubicBezTo>
                  <a:pt x="236108" y="766894"/>
                  <a:pt x="237253" y="761536"/>
                  <a:pt x="237253" y="753840"/>
                </a:cubicBezTo>
                <a:cubicBezTo>
                  <a:pt x="237253" y="750771"/>
                  <a:pt x="236449" y="747313"/>
                  <a:pt x="234988" y="743440"/>
                </a:cubicBezTo>
                <a:cubicBezTo>
                  <a:pt x="233405" y="739666"/>
                  <a:pt x="232650" y="736207"/>
                  <a:pt x="232650" y="733066"/>
                </a:cubicBezTo>
                <a:cubicBezTo>
                  <a:pt x="232650" y="731604"/>
                  <a:pt x="233015" y="730046"/>
                  <a:pt x="233794" y="728463"/>
                </a:cubicBezTo>
                <a:cubicBezTo>
                  <a:pt x="234549" y="727001"/>
                  <a:pt x="234988" y="725443"/>
                  <a:pt x="234988" y="723884"/>
                </a:cubicBezTo>
                <a:cubicBezTo>
                  <a:pt x="234988" y="717771"/>
                  <a:pt x="233015" y="713168"/>
                  <a:pt x="229192" y="710026"/>
                </a:cubicBezTo>
                <a:cubicBezTo>
                  <a:pt x="225344" y="706982"/>
                  <a:pt x="223444" y="700065"/>
                  <a:pt x="223444" y="689350"/>
                </a:cubicBezTo>
                <a:lnTo>
                  <a:pt x="232650" y="689350"/>
                </a:lnTo>
                <a:cubicBezTo>
                  <a:pt x="235743" y="693952"/>
                  <a:pt x="236887" y="696656"/>
                  <a:pt x="236108" y="697362"/>
                </a:cubicBezTo>
                <a:cubicBezTo>
                  <a:pt x="235353" y="698166"/>
                  <a:pt x="237253" y="703158"/>
                  <a:pt x="241856" y="712364"/>
                </a:cubicBezTo>
                <a:lnTo>
                  <a:pt x="246458" y="712364"/>
                </a:lnTo>
                <a:lnTo>
                  <a:pt x="246458" y="719281"/>
                </a:lnTo>
                <a:cubicBezTo>
                  <a:pt x="251086" y="722398"/>
                  <a:pt x="255688" y="726173"/>
                  <a:pt x="260291" y="730776"/>
                </a:cubicBezTo>
                <a:cubicBezTo>
                  <a:pt x="264894" y="735404"/>
                  <a:pt x="269521" y="739276"/>
                  <a:pt x="274100" y="742296"/>
                </a:cubicBezTo>
                <a:cubicBezTo>
                  <a:pt x="284864" y="742296"/>
                  <a:pt x="292584" y="740810"/>
                  <a:pt x="297163" y="737693"/>
                </a:cubicBezTo>
                <a:lnTo>
                  <a:pt x="297163" y="733066"/>
                </a:lnTo>
                <a:cubicBezTo>
                  <a:pt x="304810" y="733066"/>
                  <a:pt x="310971" y="732335"/>
                  <a:pt x="315574" y="730776"/>
                </a:cubicBezTo>
                <a:cubicBezTo>
                  <a:pt x="315574" y="732335"/>
                  <a:pt x="317912" y="733066"/>
                  <a:pt x="322515" y="733066"/>
                </a:cubicBezTo>
                <a:lnTo>
                  <a:pt x="327117" y="728463"/>
                </a:lnTo>
                <a:cubicBezTo>
                  <a:pt x="336347" y="725443"/>
                  <a:pt x="346698" y="724274"/>
                  <a:pt x="358217" y="725029"/>
                </a:cubicBezTo>
                <a:cubicBezTo>
                  <a:pt x="369761" y="725808"/>
                  <a:pt x="375484" y="717771"/>
                  <a:pt x="375484" y="700820"/>
                </a:cubicBezTo>
                <a:cubicBezTo>
                  <a:pt x="375484" y="693173"/>
                  <a:pt x="373925" y="683553"/>
                  <a:pt x="370881" y="672058"/>
                </a:cubicBezTo>
                <a:cubicBezTo>
                  <a:pt x="367788" y="660514"/>
                  <a:pt x="366254" y="650943"/>
                  <a:pt x="366254" y="643247"/>
                </a:cubicBezTo>
                <a:cubicBezTo>
                  <a:pt x="366254" y="640203"/>
                  <a:pt x="367057" y="637889"/>
                  <a:pt x="368567" y="636306"/>
                </a:cubicBezTo>
                <a:lnTo>
                  <a:pt x="368567" y="631727"/>
                </a:lnTo>
                <a:lnTo>
                  <a:pt x="377773" y="631727"/>
                </a:lnTo>
                <a:cubicBezTo>
                  <a:pt x="379307" y="634845"/>
                  <a:pt x="380086" y="637889"/>
                  <a:pt x="380086" y="640909"/>
                </a:cubicBezTo>
                <a:lnTo>
                  <a:pt x="384689" y="640909"/>
                </a:lnTo>
                <a:lnTo>
                  <a:pt x="387027" y="670913"/>
                </a:lnTo>
                <a:lnTo>
                  <a:pt x="393895" y="675516"/>
                </a:lnTo>
                <a:lnTo>
                  <a:pt x="398546" y="689350"/>
                </a:lnTo>
                <a:cubicBezTo>
                  <a:pt x="401566" y="693952"/>
                  <a:pt x="406948" y="700065"/>
                  <a:pt x="414669" y="707761"/>
                </a:cubicBezTo>
                <a:lnTo>
                  <a:pt x="435393" y="705448"/>
                </a:lnTo>
                <a:lnTo>
                  <a:pt x="437683" y="689350"/>
                </a:lnTo>
                <a:cubicBezTo>
                  <a:pt x="429963" y="689350"/>
                  <a:pt x="426163" y="684722"/>
                  <a:pt x="426163" y="675516"/>
                </a:cubicBezTo>
                <a:lnTo>
                  <a:pt x="426163" y="650139"/>
                </a:lnTo>
                <a:lnTo>
                  <a:pt x="421561" y="650139"/>
                </a:lnTo>
                <a:lnTo>
                  <a:pt x="426163" y="640909"/>
                </a:lnTo>
                <a:lnTo>
                  <a:pt x="421561" y="640909"/>
                </a:lnTo>
                <a:lnTo>
                  <a:pt x="416958" y="617894"/>
                </a:lnTo>
                <a:cubicBezTo>
                  <a:pt x="416958" y="614801"/>
                  <a:pt x="417299" y="611830"/>
                  <a:pt x="418078" y="608688"/>
                </a:cubicBezTo>
                <a:cubicBezTo>
                  <a:pt x="418833" y="605619"/>
                  <a:pt x="419271" y="602575"/>
                  <a:pt x="419271" y="599458"/>
                </a:cubicBezTo>
                <a:lnTo>
                  <a:pt x="414669" y="581046"/>
                </a:lnTo>
                <a:cubicBezTo>
                  <a:pt x="413110" y="578002"/>
                  <a:pt x="412355" y="572619"/>
                  <a:pt x="412355" y="564948"/>
                </a:cubicBezTo>
                <a:cubicBezTo>
                  <a:pt x="412355" y="554183"/>
                  <a:pt x="413110" y="546122"/>
                  <a:pt x="414669" y="540739"/>
                </a:cubicBezTo>
                <a:cubicBezTo>
                  <a:pt x="416154" y="535357"/>
                  <a:pt x="420781" y="531168"/>
                  <a:pt x="428477" y="528075"/>
                </a:cubicBezTo>
                <a:lnTo>
                  <a:pt x="430766" y="537305"/>
                </a:lnTo>
                <a:cubicBezTo>
                  <a:pt x="435393" y="544977"/>
                  <a:pt x="437683" y="552673"/>
                  <a:pt x="437683" y="560320"/>
                </a:cubicBezTo>
                <a:lnTo>
                  <a:pt x="435393" y="576443"/>
                </a:lnTo>
                <a:lnTo>
                  <a:pt x="430766" y="576443"/>
                </a:lnTo>
                <a:cubicBezTo>
                  <a:pt x="432276" y="585649"/>
                  <a:pt x="433080" y="594489"/>
                  <a:pt x="433080" y="602916"/>
                </a:cubicBezTo>
                <a:cubicBezTo>
                  <a:pt x="433080" y="611391"/>
                  <a:pt x="433859" y="620232"/>
                  <a:pt x="435393" y="629438"/>
                </a:cubicBezTo>
                <a:lnTo>
                  <a:pt x="439996" y="645560"/>
                </a:lnTo>
                <a:cubicBezTo>
                  <a:pt x="444599" y="656325"/>
                  <a:pt x="453805" y="664752"/>
                  <a:pt x="467613" y="670913"/>
                </a:cubicBezTo>
                <a:lnTo>
                  <a:pt x="467613" y="675516"/>
                </a:lnTo>
                <a:lnTo>
                  <a:pt x="476868" y="675516"/>
                </a:lnTo>
                <a:cubicBezTo>
                  <a:pt x="482956" y="681654"/>
                  <a:pt x="487218" y="684357"/>
                  <a:pt x="489531" y="683553"/>
                </a:cubicBezTo>
                <a:cubicBezTo>
                  <a:pt x="491796" y="682847"/>
                  <a:pt x="495328" y="683943"/>
                  <a:pt x="499930" y="687036"/>
                </a:cubicBezTo>
                <a:lnTo>
                  <a:pt x="506798" y="691614"/>
                </a:lnTo>
                <a:lnTo>
                  <a:pt x="509136" y="691614"/>
                </a:lnTo>
                <a:cubicBezTo>
                  <a:pt x="512180" y="691614"/>
                  <a:pt x="515639" y="690859"/>
                  <a:pt x="519462" y="689350"/>
                </a:cubicBezTo>
                <a:cubicBezTo>
                  <a:pt x="523286" y="687791"/>
                  <a:pt x="526744" y="687036"/>
                  <a:pt x="529837" y="687036"/>
                </a:cubicBezTo>
                <a:lnTo>
                  <a:pt x="532150" y="689350"/>
                </a:lnTo>
                <a:lnTo>
                  <a:pt x="532150" y="691614"/>
                </a:lnTo>
                <a:cubicBezTo>
                  <a:pt x="533611" y="691614"/>
                  <a:pt x="535219" y="690470"/>
                  <a:pt x="536729" y="688156"/>
                </a:cubicBezTo>
                <a:cubicBezTo>
                  <a:pt x="538263" y="685891"/>
                  <a:pt x="541332" y="683188"/>
                  <a:pt x="545983" y="680119"/>
                </a:cubicBezTo>
                <a:lnTo>
                  <a:pt x="552851" y="675516"/>
                </a:lnTo>
                <a:cubicBezTo>
                  <a:pt x="554409" y="673958"/>
                  <a:pt x="555530" y="673227"/>
                  <a:pt x="556309" y="673227"/>
                </a:cubicBezTo>
                <a:cubicBezTo>
                  <a:pt x="557113" y="673227"/>
                  <a:pt x="558233" y="672448"/>
                  <a:pt x="559792" y="670913"/>
                </a:cubicBezTo>
                <a:lnTo>
                  <a:pt x="559792" y="666310"/>
                </a:lnTo>
                <a:lnTo>
                  <a:pt x="566659" y="661683"/>
                </a:lnTo>
                <a:lnTo>
                  <a:pt x="571311" y="650139"/>
                </a:lnTo>
                <a:cubicBezTo>
                  <a:pt x="574355" y="642516"/>
                  <a:pt x="576255" y="636306"/>
                  <a:pt x="577058" y="631727"/>
                </a:cubicBezTo>
                <a:cubicBezTo>
                  <a:pt x="577813" y="627100"/>
                  <a:pt x="582051" y="623301"/>
                  <a:pt x="589722" y="620232"/>
                </a:cubicBezTo>
                <a:cubicBezTo>
                  <a:pt x="591256" y="623301"/>
                  <a:pt x="592060" y="627100"/>
                  <a:pt x="592060" y="631727"/>
                </a:cubicBezTo>
                <a:cubicBezTo>
                  <a:pt x="582854" y="639448"/>
                  <a:pt x="578252" y="651722"/>
                  <a:pt x="578252" y="668575"/>
                </a:cubicBezTo>
                <a:cubicBezTo>
                  <a:pt x="578252" y="682409"/>
                  <a:pt x="580857" y="690470"/>
                  <a:pt x="586264" y="692759"/>
                </a:cubicBezTo>
                <a:cubicBezTo>
                  <a:pt x="591622" y="695073"/>
                  <a:pt x="600462" y="696217"/>
                  <a:pt x="612761" y="696217"/>
                </a:cubicBezTo>
                <a:cubicBezTo>
                  <a:pt x="615829" y="687036"/>
                  <a:pt x="619701" y="678561"/>
                  <a:pt x="624304" y="670913"/>
                </a:cubicBezTo>
                <a:cubicBezTo>
                  <a:pt x="628907" y="663242"/>
                  <a:pt x="637333" y="659369"/>
                  <a:pt x="649632" y="659369"/>
                </a:cubicBezTo>
                <a:cubicBezTo>
                  <a:pt x="651142" y="662487"/>
                  <a:pt x="654210" y="663997"/>
                  <a:pt x="658838" y="663997"/>
                </a:cubicBezTo>
                <a:cubicBezTo>
                  <a:pt x="660372" y="663997"/>
                  <a:pt x="665778" y="662487"/>
                  <a:pt x="674984" y="659369"/>
                </a:cubicBezTo>
                <a:lnTo>
                  <a:pt x="674984" y="654742"/>
                </a:lnTo>
                <a:lnTo>
                  <a:pt x="681900" y="654742"/>
                </a:lnTo>
                <a:cubicBezTo>
                  <a:pt x="687989" y="645560"/>
                  <a:pt x="694540" y="634845"/>
                  <a:pt x="701432" y="622497"/>
                </a:cubicBezTo>
                <a:cubicBezTo>
                  <a:pt x="708373" y="610247"/>
                  <a:pt x="717919" y="604085"/>
                  <a:pt x="730242" y="604085"/>
                </a:cubicBezTo>
                <a:cubicBezTo>
                  <a:pt x="733335" y="610247"/>
                  <a:pt x="737938" y="614801"/>
                  <a:pt x="744075" y="617894"/>
                </a:cubicBezTo>
                <a:lnTo>
                  <a:pt x="750967" y="617894"/>
                </a:lnTo>
                <a:cubicBezTo>
                  <a:pt x="750967" y="619477"/>
                  <a:pt x="751308" y="620597"/>
                  <a:pt x="752136" y="621352"/>
                </a:cubicBezTo>
                <a:cubicBezTo>
                  <a:pt x="752915" y="622156"/>
                  <a:pt x="753281" y="623301"/>
                  <a:pt x="753281" y="624835"/>
                </a:cubicBezTo>
                <a:cubicBezTo>
                  <a:pt x="765579" y="621742"/>
                  <a:pt x="774006" y="618284"/>
                  <a:pt x="778633" y="614460"/>
                </a:cubicBezTo>
                <a:cubicBezTo>
                  <a:pt x="783236" y="610636"/>
                  <a:pt x="788642" y="604889"/>
                  <a:pt x="794755" y="597168"/>
                </a:cubicBezTo>
                <a:lnTo>
                  <a:pt x="801671" y="597168"/>
                </a:lnTo>
                <a:cubicBezTo>
                  <a:pt x="807760" y="609492"/>
                  <a:pt x="815090" y="616408"/>
                  <a:pt x="823565" y="617894"/>
                </a:cubicBezTo>
                <a:cubicBezTo>
                  <a:pt x="831967" y="619477"/>
                  <a:pt x="841587" y="621742"/>
                  <a:pt x="852400" y="624835"/>
                </a:cubicBezTo>
                <a:lnTo>
                  <a:pt x="856954" y="617894"/>
                </a:lnTo>
                <a:cubicBezTo>
                  <a:pt x="863067" y="617894"/>
                  <a:pt x="868473" y="617529"/>
                  <a:pt x="873076" y="616774"/>
                </a:cubicBezTo>
                <a:cubicBezTo>
                  <a:pt x="877679" y="615994"/>
                  <a:pt x="882306" y="615629"/>
                  <a:pt x="886909" y="615629"/>
                </a:cubicBezTo>
                <a:cubicBezTo>
                  <a:pt x="889977" y="620232"/>
                  <a:pt x="892656" y="624445"/>
                  <a:pt x="894970" y="628293"/>
                </a:cubicBezTo>
                <a:cubicBezTo>
                  <a:pt x="897284" y="632141"/>
                  <a:pt x="899914" y="636306"/>
                  <a:pt x="903055" y="640909"/>
                </a:cubicBezTo>
                <a:lnTo>
                  <a:pt x="907658" y="640909"/>
                </a:lnTo>
                <a:cubicBezTo>
                  <a:pt x="909144" y="644051"/>
                  <a:pt x="911482" y="647144"/>
                  <a:pt x="914526" y="650139"/>
                </a:cubicBezTo>
                <a:lnTo>
                  <a:pt x="923732" y="650139"/>
                </a:lnTo>
                <a:lnTo>
                  <a:pt x="923732" y="654742"/>
                </a:lnTo>
                <a:lnTo>
                  <a:pt x="944529" y="659369"/>
                </a:lnTo>
                <a:cubicBezTo>
                  <a:pt x="944529" y="660928"/>
                  <a:pt x="944870" y="662048"/>
                  <a:pt x="945650" y="662828"/>
                </a:cubicBezTo>
                <a:cubicBezTo>
                  <a:pt x="946429" y="663631"/>
                  <a:pt x="946794" y="664752"/>
                  <a:pt x="946794" y="666310"/>
                </a:cubicBezTo>
                <a:lnTo>
                  <a:pt x="953735" y="668575"/>
                </a:lnTo>
                <a:cubicBezTo>
                  <a:pt x="956755" y="671693"/>
                  <a:pt x="958338" y="672448"/>
                  <a:pt x="958338" y="670913"/>
                </a:cubicBezTo>
                <a:cubicBezTo>
                  <a:pt x="958338" y="669355"/>
                  <a:pt x="959799" y="670913"/>
                  <a:pt x="962941" y="675516"/>
                </a:cubicBezTo>
                <a:lnTo>
                  <a:pt x="969833" y="687036"/>
                </a:lnTo>
                <a:cubicBezTo>
                  <a:pt x="971343" y="690153"/>
                  <a:pt x="972171" y="693563"/>
                  <a:pt x="972171" y="697362"/>
                </a:cubicBezTo>
                <a:cubicBezTo>
                  <a:pt x="972171" y="701259"/>
                  <a:pt x="972901" y="704668"/>
                  <a:pt x="974436" y="707761"/>
                </a:cubicBezTo>
                <a:lnTo>
                  <a:pt x="976774" y="712364"/>
                </a:lnTo>
                <a:cubicBezTo>
                  <a:pt x="978259" y="713899"/>
                  <a:pt x="979404" y="714678"/>
                  <a:pt x="980183" y="714678"/>
                </a:cubicBezTo>
                <a:cubicBezTo>
                  <a:pt x="980962" y="714678"/>
                  <a:pt x="982107" y="715457"/>
                  <a:pt x="983641" y="716967"/>
                </a:cubicBezTo>
                <a:lnTo>
                  <a:pt x="983641" y="726173"/>
                </a:lnTo>
                <a:cubicBezTo>
                  <a:pt x="986734" y="729266"/>
                  <a:pt x="989438" y="731604"/>
                  <a:pt x="991775" y="733066"/>
                </a:cubicBezTo>
                <a:cubicBezTo>
                  <a:pt x="994040" y="734673"/>
                  <a:pt x="996719" y="736938"/>
                  <a:pt x="999788" y="740007"/>
                </a:cubicBezTo>
                <a:lnTo>
                  <a:pt x="1001966" y="748732"/>
                </a:lnTo>
                <a:close/>
              </a:path>
            </a:pathLst>
          </a:cu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latin typeface="+mn-lt"/>
            </a:endParaRPr>
          </a:p>
        </p:txBody>
      </p:sp>
    </p:spTree>
    <p:extLst>
      <p:ext uri="{BB962C8B-B14F-4D97-AF65-F5344CB8AC3E}">
        <p14:creationId xmlns:p14="http://schemas.microsoft.com/office/powerpoint/2010/main" val="343684654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and Content Slide">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6" name="Text Placeholder 45"/>
          <p:cNvSpPr>
            <a:spLocks noGrp="1"/>
          </p:cNvSpPr>
          <p:nvPr>
            <p:ph type="body" sz="quarter" idx="10"/>
          </p:nvPr>
        </p:nvSpPr>
        <p:spPr>
          <a:xfrm>
            <a:off x="224642" y="1074189"/>
            <a:ext cx="8747266"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9133332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Tree>
    <p:extLst>
      <p:ext uri="{BB962C8B-B14F-4D97-AF65-F5344CB8AC3E}">
        <p14:creationId xmlns:p14="http://schemas.microsoft.com/office/powerpoint/2010/main" val="240592061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 Picture and Text">
    <p:spTree>
      <p:nvGrpSpPr>
        <p:cNvPr id="1" name=""/>
        <p:cNvGrpSpPr/>
        <p:nvPr/>
      </p:nvGrpSpPr>
      <p:grpSpPr>
        <a:xfrm>
          <a:off x="0" y="0"/>
          <a:ext cx="0" cy="0"/>
          <a:chOff x="0" y="0"/>
          <a:chExt cx="0" cy="0"/>
        </a:xfrm>
      </p:grpSpPr>
      <p:sp>
        <p:nvSpPr>
          <p:cNvPr id="44" name="Rectangle 226"/>
          <p:cNvSpPr>
            <a:spLocks noGrp="1" noChangeArrowheads="1"/>
          </p:cNvSpPr>
          <p:nvPr>
            <p:ph type="title"/>
          </p:nvPr>
        </p:nvSpPr>
        <p:spPr bwMode="auto">
          <a:xfrm>
            <a:off x="224643" y="276225"/>
            <a:ext cx="8747266"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46" name="Text Placeholder 45"/>
          <p:cNvSpPr>
            <a:spLocks noGrp="1"/>
          </p:cNvSpPr>
          <p:nvPr>
            <p:ph type="body" sz="quarter" idx="10"/>
          </p:nvPr>
        </p:nvSpPr>
        <p:spPr>
          <a:xfrm>
            <a:off x="3028208" y="1074189"/>
            <a:ext cx="5943700" cy="45328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ound Diagonal Corner Rectangle 7"/>
          <p:cNvSpPr/>
          <p:nvPr userDrawn="1"/>
        </p:nvSpPr>
        <p:spPr>
          <a:xfrm flipH="1">
            <a:off x="304797" y="4429496"/>
            <a:ext cx="2607625" cy="1177505"/>
          </a:xfrm>
          <a:prstGeom prst="round2DiagRect">
            <a:avLst>
              <a:gd name="adj1" fmla="val 12647"/>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xfrm>
            <a:off x="304799" y="1074738"/>
            <a:ext cx="2607624" cy="3259756"/>
          </a:xfrm>
        </p:spPr>
        <p:txBody>
          <a:bodyPr anchor="t">
            <a:normAutofit/>
          </a:bodyPr>
          <a:lstStyle>
            <a:lvl1pPr marL="0" indent="0" algn="ctr">
              <a:buNone/>
              <a:defRPr sz="1200" baseline="0"/>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327744819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6_ Agenda Slide">
    <p:spTree>
      <p:nvGrpSpPr>
        <p:cNvPr id="1" name=""/>
        <p:cNvGrpSpPr/>
        <p:nvPr/>
      </p:nvGrpSpPr>
      <p:grpSpPr>
        <a:xfrm>
          <a:off x="0" y="0"/>
          <a:ext cx="0" cy="0"/>
          <a:chOff x="0" y="0"/>
          <a:chExt cx="0" cy="0"/>
        </a:xfrm>
      </p:grpSpPr>
      <p:sp>
        <p:nvSpPr>
          <p:cNvPr id="44" name="Rectangle 226"/>
          <p:cNvSpPr>
            <a:spLocks noGrp="1" noChangeArrowheads="1"/>
          </p:cNvSpPr>
          <p:nvPr>
            <p:ph type="title" hasCustomPrompt="1"/>
          </p:nvPr>
        </p:nvSpPr>
        <p:spPr bwMode="auto">
          <a:xfrm>
            <a:off x="224644" y="531565"/>
            <a:ext cx="1483848"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lvl1pPr>
              <a:defRPr lang="en-US" sz="2900" spc="-90" dirty="0" smtClean="0"/>
            </a:lvl1pPr>
          </a:lstStyle>
          <a:p>
            <a:pPr lvl="0"/>
            <a:r>
              <a:rPr lang="en-US" dirty="0" smtClean="0"/>
              <a:t>Agenda</a:t>
            </a:r>
          </a:p>
        </p:txBody>
      </p:sp>
      <p:sp>
        <p:nvSpPr>
          <p:cNvPr id="46" name="Text Placeholder 45"/>
          <p:cNvSpPr>
            <a:spLocks noGrp="1"/>
          </p:cNvSpPr>
          <p:nvPr>
            <p:ph type="body" sz="quarter" idx="10"/>
          </p:nvPr>
        </p:nvSpPr>
        <p:spPr>
          <a:xfrm>
            <a:off x="1637240" y="1290578"/>
            <a:ext cx="7120911" cy="466724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5" name="Group 4"/>
          <p:cNvGrpSpPr/>
          <p:nvPr userDrawn="1"/>
        </p:nvGrpSpPr>
        <p:grpSpPr>
          <a:xfrm>
            <a:off x="1708492" y="730840"/>
            <a:ext cx="7049660" cy="279252"/>
            <a:chOff x="2456121" y="730840"/>
            <a:chExt cx="9399547" cy="279252"/>
          </a:xfrm>
        </p:grpSpPr>
        <p:sp>
          <p:nvSpPr>
            <p:cNvPr id="6" name="Round Diagonal Corner Rectangle 5"/>
            <p:cNvSpPr/>
            <p:nvPr/>
          </p:nvSpPr>
          <p:spPr>
            <a:xfrm flipH="1">
              <a:off x="2456121" y="730841"/>
              <a:ext cx="2687442" cy="279251"/>
            </a:xfrm>
            <a:prstGeom prst="round2DiagRect">
              <a:avLst>
                <a:gd name="adj1" fmla="val 24069"/>
                <a:gd name="adj2" fmla="val 0"/>
              </a:avLst>
            </a:prstGeom>
            <a:gradFill flip="none" rotWithShape="1">
              <a:gsLst>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 Diagonal Corner Rectangle 6"/>
            <p:cNvSpPr/>
            <p:nvPr/>
          </p:nvSpPr>
          <p:spPr>
            <a:xfrm flipV="1">
              <a:off x="5203853" y="730840"/>
              <a:ext cx="6651815" cy="279251"/>
            </a:xfrm>
            <a:prstGeom prst="round2DiagRect">
              <a:avLst>
                <a:gd name="adj1" fmla="val 20262"/>
                <a:gd name="adj2" fmla="val 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4451731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Click to edit Master title style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val="394543594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Orange Background">
    <p:spTree>
      <p:nvGrpSpPr>
        <p:cNvPr id="1" name=""/>
        <p:cNvGrpSpPr/>
        <p:nvPr/>
      </p:nvGrpSpPr>
      <p:grpSpPr>
        <a:xfrm>
          <a:off x="0" y="0"/>
          <a:ext cx="0" cy="0"/>
          <a:chOff x="0" y="0"/>
          <a:chExt cx="0" cy="0"/>
        </a:xfrm>
      </p:grpSpPr>
      <p:sp>
        <p:nvSpPr>
          <p:cNvPr id="4" name="Round Diagonal Corner Rectangle 3"/>
          <p:cNvSpPr/>
          <p:nvPr userDrawn="1"/>
        </p:nvSpPr>
        <p:spPr>
          <a:xfrm>
            <a:off x="0" y="1"/>
            <a:ext cx="9144000" cy="5925431"/>
          </a:xfrm>
          <a:prstGeom prst="round2DiagRect">
            <a:avLst>
              <a:gd name="adj1" fmla="val 0"/>
              <a:gd name="adj2" fmla="val 0"/>
            </a:avLst>
          </a:prstGeom>
          <a:gradFill flip="none" rotWithShape="1">
            <a:gsLst>
              <a:gs pos="69000">
                <a:schemeClr val="accent4">
                  <a:lumMod val="50000"/>
                </a:schemeClr>
              </a:gs>
              <a:gs pos="9000">
                <a:schemeClr val="accent4"/>
              </a:gs>
              <a:gs pos="0">
                <a:schemeClr val="accent4"/>
              </a:gs>
              <a:gs pos="94690">
                <a:srgbClr val="2A2E32"/>
              </a:gs>
              <a:gs pos="31000">
                <a:schemeClr val="accent4">
                  <a:lumMod val="7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226"/>
          <p:cNvSpPr>
            <a:spLocks noGrp="1" noChangeArrowheads="1"/>
          </p:cNvSpPr>
          <p:nvPr>
            <p:ph type="title"/>
          </p:nvPr>
        </p:nvSpPr>
        <p:spPr bwMode="auto">
          <a:xfrm>
            <a:off x="824343" y="544034"/>
            <a:ext cx="7402837" cy="66725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sz="4000" b="0" spc="-90" baseline="0">
                <a:solidFill>
                  <a:schemeClr val="bg1"/>
                </a:solidFill>
              </a:defRPr>
            </a:lvl1pPr>
          </a:lstStyle>
          <a:p>
            <a:pPr lvl="0"/>
            <a:r>
              <a:rPr lang="en-US" dirty="0" smtClean="0"/>
              <a:t>Click to edit Master title style</a:t>
            </a:r>
          </a:p>
        </p:txBody>
      </p:sp>
      <p:sp>
        <p:nvSpPr>
          <p:cNvPr id="46" name="Text Placeholder 45"/>
          <p:cNvSpPr>
            <a:spLocks noGrp="1"/>
          </p:cNvSpPr>
          <p:nvPr>
            <p:ph type="body" sz="quarter" idx="10"/>
          </p:nvPr>
        </p:nvSpPr>
        <p:spPr>
          <a:xfrm>
            <a:off x="824343" y="1223159"/>
            <a:ext cx="7402837" cy="873364"/>
          </a:xfrm>
        </p:spPr>
        <p:txBody>
          <a:bodyPr>
            <a:normAutofit/>
          </a:bodyPr>
          <a:lstStyle>
            <a:lvl1pPr marL="0" indent="0">
              <a:buClr>
                <a:schemeClr val="bg1"/>
              </a:buClr>
              <a:buFontTx/>
              <a:buNone/>
              <a:defRPr sz="1800">
                <a:solidFill>
                  <a:schemeClr val="bg1"/>
                </a:solidFill>
              </a:defRPr>
            </a:lvl1pPr>
            <a:lvl2pPr marL="175022" indent="0">
              <a:buClr>
                <a:schemeClr val="bg1"/>
              </a:buClr>
              <a:buFontTx/>
              <a:buNone/>
              <a:defRPr>
                <a:solidFill>
                  <a:schemeClr val="bg1"/>
                </a:solidFill>
              </a:defRPr>
            </a:lvl2pPr>
            <a:lvl3pPr marL="301229" indent="0">
              <a:buClr>
                <a:schemeClr val="bg1"/>
              </a:buClr>
              <a:buFontTx/>
              <a:buNone/>
              <a:defRPr>
                <a:solidFill>
                  <a:schemeClr val="bg1"/>
                </a:solidFill>
              </a:defRPr>
            </a:lvl3pPr>
            <a:lvl4pPr marL="427434" indent="0">
              <a:buClr>
                <a:schemeClr val="bg1"/>
              </a:buClr>
              <a:buFontTx/>
              <a:buNone/>
              <a:defRPr>
                <a:solidFill>
                  <a:schemeClr val="bg1"/>
                </a:solidFill>
              </a:defRPr>
            </a:lvl4pPr>
            <a:lvl5pPr marL="559594" indent="0">
              <a:buClr>
                <a:schemeClr val="bg1"/>
              </a:buClr>
              <a:buFontTx/>
              <a:buNone/>
              <a:defRPr>
                <a:solidFill>
                  <a:schemeClr val="bg1"/>
                </a:solidFill>
              </a:defRPr>
            </a:lvl5pPr>
          </a:lstStyle>
          <a:p>
            <a:pPr lvl="0"/>
            <a:r>
              <a:rPr lang="en-US" dirty="0" smtClean="0"/>
              <a:t>Click to edit Master text styles</a:t>
            </a:r>
          </a:p>
        </p:txBody>
      </p:sp>
      <p:grpSp>
        <p:nvGrpSpPr>
          <p:cNvPr id="14" name="Group 13"/>
          <p:cNvGrpSpPr/>
          <p:nvPr userDrawn="1"/>
        </p:nvGrpSpPr>
        <p:grpSpPr>
          <a:xfrm>
            <a:off x="7401808" y="4548249"/>
            <a:ext cx="1472866" cy="1414062"/>
            <a:chOff x="934393" y="3452281"/>
            <a:chExt cx="668168" cy="641492"/>
          </a:xfrm>
          <a:solidFill>
            <a:schemeClr val="bg1"/>
          </a:solidFill>
        </p:grpSpPr>
        <p:sp>
          <p:nvSpPr>
            <p:cNvPr id="15" name="Freeform 143"/>
            <p:cNvSpPr>
              <a:spLocks noChangeAspect="1"/>
            </p:cNvSpPr>
            <p:nvPr/>
          </p:nvSpPr>
          <p:spPr bwMode="black">
            <a:xfrm>
              <a:off x="1123836" y="3452281"/>
              <a:ext cx="22528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6" name="Freeform 144"/>
            <p:cNvSpPr>
              <a:spLocks noChangeAspect="1"/>
            </p:cNvSpPr>
            <p:nvPr/>
          </p:nvSpPr>
          <p:spPr bwMode="black">
            <a:xfrm>
              <a:off x="1254397" y="3515940"/>
              <a:ext cx="220162" cy="119973"/>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7" name="Freeform 145"/>
            <p:cNvSpPr>
              <a:spLocks noChangeAspect="1"/>
            </p:cNvSpPr>
            <p:nvPr/>
          </p:nvSpPr>
          <p:spPr bwMode="black">
            <a:xfrm>
              <a:off x="1377278" y="3577151"/>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18" name="Freeform 146"/>
            <p:cNvSpPr>
              <a:spLocks noChangeAspect="1"/>
            </p:cNvSpPr>
            <p:nvPr/>
          </p:nvSpPr>
          <p:spPr bwMode="black">
            <a:xfrm>
              <a:off x="1187835" y="368733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19" name="Freeform 147"/>
            <p:cNvSpPr>
              <a:spLocks noChangeAspect="1"/>
            </p:cNvSpPr>
            <p:nvPr/>
          </p:nvSpPr>
          <p:spPr bwMode="black">
            <a:xfrm>
              <a:off x="1315838" y="3753439"/>
              <a:ext cx="222723" cy="117526"/>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0" name="Freeform 148"/>
            <p:cNvSpPr>
              <a:spLocks noChangeAspect="1"/>
            </p:cNvSpPr>
            <p:nvPr/>
          </p:nvSpPr>
          <p:spPr bwMode="black">
            <a:xfrm>
              <a:off x="1000955" y="3795062"/>
              <a:ext cx="220162" cy="124870"/>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grpFill/>
            <a:ln w="9525" cap="flat" cmpd="sng">
              <a:noFill/>
              <a:prstDash val="solid"/>
              <a:round/>
              <a:headEnd type="none" w="med" len="med"/>
              <a:tailEnd type="none" w="med" len="med"/>
            </a:ln>
            <a:effectLst/>
          </p:spPr>
          <p:txBody>
            <a:bodyPr/>
            <a:lstStyle/>
            <a:p>
              <a:endParaRPr lang="en-US"/>
            </a:p>
          </p:txBody>
        </p:sp>
        <p:sp>
          <p:nvSpPr>
            <p:cNvPr id="21" name="Freeform 149"/>
            <p:cNvSpPr>
              <a:spLocks noChangeAspect="1"/>
            </p:cNvSpPr>
            <p:nvPr/>
          </p:nvSpPr>
          <p:spPr bwMode="black">
            <a:xfrm>
              <a:off x="1123836" y="3858722"/>
              <a:ext cx="225283" cy="122422"/>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grpFill/>
            <a:ln w="9525" cap="flat" cmpd="sng">
              <a:noFill/>
              <a:prstDash val="solid"/>
              <a:round/>
              <a:headEnd type="none" w="med" len="med"/>
              <a:tailEnd type="none" w="med" len="med"/>
            </a:ln>
            <a:effectLst/>
          </p:spPr>
          <p:txBody>
            <a:bodyPr/>
            <a:lstStyle/>
            <a:p>
              <a:endParaRPr lang="en-US"/>
            </a:p>
          </p:txBody>
        </p:sp>
        <p:sp>
          <p:nvSpPr>
            <p:cNvPr id="22" name="Freeform 150"/>
            <p:cNvSpPr>
              <a:spLocks noChangeAspect="1"/>
            </p:cNvSpPr>
            <p:nvPr/>
          </p:nvSpPr>
          <p:spPr bwMode="black">
            <a:xfrm>
              <a:off x="934393" y="3971351"/>
              <a:ext cx="225283" cy="122422"/>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grpFill/>
            <a:ln w="9525" cap="flat" cmpd="sng">
              <a:noFill/>
              <a:prstDash val="solid"/>
              <a:round/>
              <a:headEnd type="none" w="med" len="med"/>
              <a:tailEnd type="none" w="med" len="med"/>
            </a:ln>
            <a:effectLst/>
          </p:spPr>
          <p:txBody>
            <a:bodyPr/>
            <a:lstStyle/>
            <a:p>
              <a:endParaRPr lang="en-US"/>
            </a:p>
          </p:txBody>
        </p:sp>
      </p:grpSp>
    </p:spTree>
    <p:extLst>
      <p:ext uri="{BB962C8B-B14F-4D97-AF65-F5344CB8AC3E}">
        <p14:creationId xmlns:p14="http://schemas.microsoft.com/office/powerpoint/2010/main" val="2150672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_FSL Logo Slide">
    <p:spTree>
      <p:nvGrpSpPr>
        <p:cNvPr id="1" name=""/>
        <p:cNvGrpSpPr/>
        <p:nvPr/>
      </p:nvGrpSpPr>
      <p:grpSpPr>
        <a:xfrm>
          <a:off x="0" y="0"/>
          <a:ext cx="0" cy="0"/>
          <a:chOff x="0" y="0"/>
          <a:chExt cx="0" cy="0"/>
        </a:xfrm>
      </p:grpSpPr>
      <p:grpSp>
        <p:nvGrpSpPr>
          <p:cNvPr id="2" name="Group 1"/>
          <p:cNvGrpSpPr/>
          <p:nvPr userDrawn="1"/>
        </p:nvGrpSpPr>
        <p:grpSpPr>
          <a:xfrm>
            <a:off x="2042908" y="1710992"/>
            <a:ext cx="5224434" cy="1048590"/>
            <a:chOff x="633159" y="6301141"/>
            <a:chExt cx="1814931" cy="381114"/>
          </a:xfrm>
        </p:grpSpPr>
        <p:sp>
          <p:nvSpPr>
            <p:cNvPr id="3" name="Text Box 129"/>
            <p:cNvSpPr txBox="1">
              <a:spLocks noChangeAspect="1" noChangeArrowheads="1"/>
            </p:cNvSpPr>
            <p:nvPr/>
          </p:nvSpPr>
          <p:spPr bwMode="black">
            <a:xfrm>
              <a:off x="2137907" y="6465788"/>
              <a:ext cx="310183" cy="72711"/>
            </a:xfrm>
            <a:prstGeom prst="rect">
              <a:avLst/>
            </a:prstGeom>
            <a:noFill/>
            <a:ln w="9525">
              <a:noFill/>
              <a:miter lim="800000"/>
              <a:headEnd/>
              <a:tailEnd/>
            </a:ln>
            <a:effectLst/>
          </p:spPr>
          <p:txBody>
            <a:bodyPr>
              <a:spAutoFit/>
            </a:bodyPr>
            <a:lstStyle/>
            <a:p>
              <a:r>
                <a:rPr lang="en-US" sz="700" b="1" dirty="0"/>
                <a:t>TM</a:t>
              </a:r>
            </a:p>
          </p:txBody>
        </p:sp>
        <p:sp>
          <p:nvSpPr>
            <p:cNvPr id="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1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1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1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1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1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1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1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1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1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2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21" name="TextBox 20"/>
          <p:cNvSpPr txBox="1"/>
          <p:nvPr userDrawn="1"/>
        </p:nvSpPr>
        <p:spPr>
          <a:xfrm>
            <a:off x="1892617" y="6192972"/>
            <a:ext cx="5358766" cy="230832"/>
          </a:xfrm>
          <a:prstGeom prst="rect">
            <a:avLst/>
          </a:prstGeom>
          <a:noFill/>
        </p:spPr>
        <p:txBody>
          <a:bodyPr wrap="square" rtlCol="0">
            <a:spAutoFit/>
          </a:bodyPr>
          <a:lstStyle/>
          <a:p>
            <a:pPr algn="ctr"/>
            <a:r>
              <a:rPr lang="en-US" sz="900" dirty="0" smtClean="0">
                <a:solidFill>
                  <a:schemeClr val="tx1">
                    <a:lumMod val="50000"/>
                    <a:lumOff val="50000"/>
                  </a:schemeClr>
                </a:solidFill>
              </a:rPr>
              <a:t>© 2015 Freescale Semiconductor, Inc. | </a:t>
            </a:r>
            <a:r>
              <a:rPr lang="en-US" sz="900" b="1" i="1" dirty="0" smtClean="0">
                <a:solidFill>
                  <a:schemeClr val="tx1">
                    <a:lumMod val="50000"/>
                    <a:lumOff val="50000"/>
                  </a:schemeClr>
                </a:solidFill>
              </a:rPr>
              <a:t>External Use</a:t>
            </a:r>
          </a:p>
        </p:txBody>
      </p:sp>
      <p:sp>
        <p:nvSpPr>
          <p:cNvPr id="22" name="TextBox 21"/>
          <p:cNvSpPr txBox="1"/>
          <p:nvPr userDrawn="1"/>
        </p:nvSpPr>
        <p:spPr>
          <a:xfrm>
            <a:off x="1935061" y="5265907"/>
            <a:ext cx="5358766" cy="307777"/>
          </a:xfrm>
          <a:prstGeom prst="rect">
            <a:avLst/>
          </a:prstGeom>
          <a:noFill/>
        </p:spPr>
        <p:txBody>
          <a:bodyPr wrap="square" rtlCol="0">
            <a:spAutoFit/>
          </a:bodyPr>
          <a:lstStyle/>
          <a:p>
            <a:pPr algn="ctr"/>
            <a:r>
              <a:rPr lang="en-US" sz="1400" dirty="0" smtClean="0">
                <a:solidFill>
                  <a:schemeClr val="tx1">
                    <a:lumMod val="50000"/>
                    <a:lumOff val="50000"/>
                  </a:schemeClr>
                </a:solidFill>
              </a:rPr>
              <a:t>www.Freescale.com</a:t>
            </a:r>
            <a:endParaRPr lang="en-US" sz="1400" b="1" i="1" dirty="0" smtClean="0">
              <a:solidFill>
                <a:schemeClr val="tx1">
                  <a:lumMod val="50000"/>
                  <a:lumOff val="50000"/>
                </a:schemeClr>
              </a:solidFill>
            </a:endParaRPr>
          </a:p>
        </p:txBody>
      </p:sp>
      <p:sp>
        <p:nvSpPr>
          <p:cNvPr id="23" name="Rectangle 22">
            <a:hlinkClick r:id="rId2"/>
          </p:cNvPr>
          <p:cNvSpPr/>
          <p:nvPr userDrawn="1"/>
        </p:nvSpPr>
        <p:spPr>
          <a:xfrm>
            <a:off x="3626303" y="5230983"/>
            <a:ext cx="1891394" cy="433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24" name="Group 23"/>
          <p:cNvGrpSpPr/>
          <p:nvPr userDrawn="1"/>
        </p:nvGrpSpPr>
        <p:grpSpPr>
          <a:xfrm>
            <a:off x="4136152" y="4733925"/>
            <a:ext cx="381000" cy="381000"/>
            <a:chOff x="5617708" y="4733925"/>
            <a:chExt cx="381000" cy="381000"/>
          </a:xfrm>
        </p:grpSpPr>
        <p:sp>
          <p:nvSpPr>
            <p:cNvPr id="25" name="Oval 24">
              <a:hlinkClick r:id="rId3"/>
            </p:cNvPr>
            <p:cNvSpPr/>
            <p:nvPr userDrawn="1"/>
          </p:nvSpPr>
          <p:spPr>
            <a:xfrm>
              <a:off x="5617708"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hlinkClick r:id="rId3"/>
            </p:cNvPr>
            <p:cNvSpPr/>
            <p:nvPr userDrawn="1"/>
          </p:nvSpPr>
          <p:spPr>
            <a:xfrm rot="5400000">
              <a:off x="5720352" y="4858972"/>
              <a:ext cx="175712" cy="130907"/>
            </a:xfrm>
            <a:custGeom>
              <a:avLst/>
              <a:gdLst>
                <a:gd name="connsiteX0" fmla="*/ 0 w 3100390"/>
                <a:gd name="connsiteY0" fmla="*/ 1938335 h 2309814"/>
                <a:gd name="connsiteX1" fmla="*/ 0 w 3100390"/>
                <a:gd name="connsiteY1" fmla="*/ 1881191 h 2309814"/>
                <a:gd name="connsiteX2" fmla="*/ 371478 w 3100390"/>
                <a:gd name="connsiteY2" fmla="*/ 1509713 h 2309814"/>
                <a:gd name="connsiteX3" fmla="*/ 804863 w 3100390"/>
                <a:gd name="connsiteY3" fmla="*/ 1509713 h 2309814"/>
                <a:gd name="connsiteX4" fmla="*/ 804863 w 3100390"/>
                <a:gd name="connsiteY4" fmla="*/ 371479 h 2309814"/>
                <a:gd name="connsiteX5" fmla="*/ 1176341 w 3100390"/>
                <a:gd name="connsiteY5" fmla="*/ 1 h 2309814"/>
                <a:gd name="connsiteX6" fmla="*/ 1233485 w 3100390"/>
                <a:gd name="connsiteY6" fmla="*/ 1 h 2309814"/>
                <a:gd name="connsiteX7" fmla="*/ 1604963 w 3100390"/>
                <a:gd name="connsiteY7" fmla="*/ 371479 h 2309814"/>
                <a:gd name="connsiteX8" fmla="*/ 1604963 w 3100390"/>
                <a:gd name="connsiteY8" fmla="*/ 1509713 h 2309814"/>
                <a:gd name="connsiteX9" fmla="*/ 2038347 w 3100390"/>
                <a:gd name="connsiteY9" fmla="*/ 1509713 h 2309814"/>
                <a:gd name="connsiteX10" fmla="*/ 2047594 w 3100390"/>
                <a:gd name="connsiteY10" fmla="*/ 1510645 h 2309814"/>
                <a:gd name="connsiteX11" fmla="*/ 2064178 w 3100390"/>
                <a:gd name="connsiteY11" fmla="*/ 1509615 h 2309814"/>
                <a:gd name="connsiteX12" fmla="*/ 2231455 w 3100390"/>
                <a:gd name="connsiteY12" fmla="*/ 1437930 h 2309814"/>
                <a:gd name="connsiteX13" fmla="*/ 2299945 w 3100390"/>
                <a:gd name="connsiteY13" fmla="*/ 1197202 h 2309814"/>
                <a:gd name="connsiteX14" fmla="*/ 2300290 w 3100390"/>
                <a:gd name="connsiteY14" fmla="*/ 1195482 h 2309814"/>
                <a:gd name="connsiteX15" fmla="*/ 2300290 w 3100390"/>
                <a:gd name="connsiteY15" fmla="*/ 371478 h 2309814"/>
                <a:gd name="connsiteX16" fmla="*/ 2671768 w 3100390"/>
                <a:gd name="connsiteY16" fmla="*/ 0 h 2309814"/>
                <a:gd name="connsiteX17" fmla="*/ 2728912 w 3100390"/>
                <a:gd name="connsiteY17" fmla="*/ 0 h 2309814"/>
                <a:gd name="connsiteX18" fmla="*/ 3100390 w 3100390"/>
                <a:gd name="connsiteY18" fmla="*/ 371478 h 2309814"/>
                <a:gd name="connsiteX19" fmla="*/ 3100390 w 3100390"/>
                <a:gd name="connsiteY19" fmla="*/ 1223960 h 2309814"/>
                <a:gd name="connsiteX20" fmla="*/ 3096815 w 3100390"/>
                <a:gd name="connsiteY20" fmla="*/ 1259424 h 2309814"/>
                <a:gd name="connsiteX21" fmla="*/ 3094122 w 3100390"/>
                <a:gd name="connsiteY21" fmla="*/ 1358809 h 2309814"/>
                <a:gd name="connsiteX22" fmla="*/ 2804461 w 3100390"/>
                <a:gd name="connsiteY22" fmla="*/ 2038795 h 2309814"/>
                <a:gd name="connsiteX23" fmla="*/ 2074120 w 3100390"/>
                <a:gd name="connsiteY23" fmla="*/ 2306933 h 2309814"/>
                <a:gd name="connsiteX24" fmla="*/ 2070794 w 3100390"/>
                <a:gd name="connsiteY24" fmla="*/ 2306542 h 2309814"/>
                <a:gd name="connsiteX25" fmla="*/ 2038347 w 3100390"/>
                <a:gd name="connsiteY25" fmla="*/ 2309813 h 2309814"/>
                <a:gd name="connsiteX26" fmla="*/ 1233491 w 3100390"/>
                <a:gd name="connsiteY26" fmla="*/ 2309813 h 2309814"/>
                <a:gd name="connsiteX27" fmla="*/ 1233485 w 3100390"/>
                <a:gd name="connsiteY27" fmla="*/ 2309814 h 2309814"/>
                <a:gd name="connsiteX28" fmla="*/ 1176341 w 3100390"/>
                <a:gd name="connsiteY28" fmla="*/ 2309814 h 2309814"/>
                <a:gd name="connsiteX29" fmla="*/ 1176336 w 3100390"/>
                <a:gd name="connsiteY29" fmla="*/ 2309813 h 2309814"/>
                <a:gd name="connsiteX30" fmla="*/ 371478 w 3100390"/>
                <a:gd name="connsiteY30" fmla="*/ 2309813 h 2309814"/>
                <a:gd name="connsiteX31" fmla="*/ 0 w 3100390"/>
                <a:gd name="connsiteY31" fmla="*/ 1938335 h 230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00390" h="2309814">
                  <a:moveTo>
                    <a:pt x="0" y="1938335"/>
                  </a:moveTo>
                  <a:lnTo>
                    <a:pt x="0" y="1881191"/>
                  </a:lnTo>
                  <a:cubicBezTo>
                    <a:pt x="0" y="1676029"/>
                    <a:pt x="166316" y="1509713"/>
                    <a:pt x="371478" y="1509713"/>
                  </a:cubicBezTo>
                  <a:lnTo>
                    <a:pt x="804863" y="1509713"/>
                  </a:lnTo>
                  <a:lnTo>
                    <a:pt x="804863" y="371479"/>
                  </a:lnTo>
                  <a:cubicBezTo>
                    <a:pt x="804863" y="166317"/>
                    <a:pt x="971179" y="1"/>
                    <a:pt x="1176341" y="1"/>
                  </a:cubicBezTo>
                  <a:lnTo>
                    <a:pt x="1233485" y="1"/>
                  </a:lnTo>
                  <a:cubicBezTo>
                    <a:pt x="1438647" y="1"/>
                    <a:pt x="1604963" y="166317"/>
                    <a:pt x="1604963" y="371479"/>
                  </a:cubicBezTo>
                  <a:lnTo>
                    <a:pt x="1604963" y="1509713"/>
                  </a:lnTo>
                  <a:lnTo>
                    <a:pt x="2038347" y="1509713"/>
                  </a:lnTo>
                  <a:lnTo>
                    <a:pt x="2047594" y="1510645"/>
                  </a:lnTo>
                  <a:lnTo>
                    <a:pt x="2064178" y="1509615"/>
                  </a:lnTo>
                  <a:cubicBezTo>
                    <a:pt x="2136696" y="1500369"/>
                    <a:pt x="2192207" y="1477589"/>
                    <a:pt x="2231455" y="1437930"/>
                  </a:cubicBezTo>
                  <a:cubicBezTo>
                    <a:pt x="2283785" y="1385052"/>
                    <a:pt x="2303685" y="1321820"/>
                    <a:pt x="2299945" y="1197202"/>
                  </a:cubicBezTo>
                  <a:lnTo>
                    <a:pt x="2300290" y="1195482"/>
                  </a:lnTo>
                  <a:lnTo>
                    <a:pt x="2300290" y="371478"/>
                  </a:lnTo>
                  <a:cubicBezTo>
                    <a:pt x="2300290" y="166316"/>
                    <a:pt x="2466606" y="0"/>
                    <a:pt x="2671768" y="0"/>
                  </a:cubicBezTo>
                  <a:lnTo>
                    <a:pt x="2728912" y="0"/>
                  </a:lnTo>
                  <a:cubicBezTo>
                    <a:pt x="2934074" y="0"/>
                    <a:pt x="3100390" y="166316"/>
                    <a:pt x="3100390" y="371478"/>
                  </a:cubicBezTo>
                  <a:lnTo>
                    <a:pt x="3100390" y="1223960"/>
                  </a:lnTo>
                  <a:lnTo>
                    <a:pt x="3096815" y="1259424"/>
                  </a:lnTo>
                  <a:lnTo>
                    <a:pt x="3094122" y="1358809"/>
                  </a:lnTo>
                  <a:cubicBezTo>
                    <a:pt x="3077077" y="1601947"/>
                    <a:pt x="2985276" y="1871228"/>
                    <a:pt x="2804461" y="2038795"/>
                  </a:cubicBezTo>
                  <a:cubicBezTo>
                    <a:pt x="2752410" y="2108599"/>
                    <a:pt x="2501368" y="2302427"/>
                    <a:pt x="2074120" y="2306933"/>
                  </a:cubicBezTo>
                  <a:lnTo>
                    <a:pt x="2070794" y="2306542"/>
                  </a:lnTo>
                  <a:lnTo>
                    <a:pt x="2038347" y="2309813"/>
                  </a:lnTo>
                  <a:lnTo>
                    <a:pt x="1233491" y="2309813"/>
                  </a:lnTo>
                  <a:lnTo>
                    <a:pt x="1233485" y="2309814"/>
                  </a:lnTo>
                  <a:lnTo>
                    <a:pt x="1176341" y="2309814"/>
                  </a:lnTo>
                  <a:lnTo>
                    <a:pt x="1176336" y="2309813"/>
                  </a:lnTo>
                  <a:lnTo>
                    <a:pt x="371478" y="2309813"/>
                  </a:lnTo>
                  <a:cubicBezTo>
                    <a:pt x="166316" y="2309813"/>
                    <a:pt x="0" y="2143497"/>
                    <a:pt x="0" y="193833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userDrawn="1"/>
        </p:nvGrpSpPr>
        <p:grpSpPr>
          <a:xfrm>
            <a:off x="4736227" y="4733925"/>
            <a:ext cx="381000" cy="381000"/>
            <a:chOff x="6217783" y="4733925"/>
            <a:chExt cx="381000" cy="381000"/>
          </a:xfrm>
        </p:grpSpPr>
        <p:sp>
          <p:nvSpPr>
            <p:cNvPr id="28" name="Oval 27">
              <a:hlinkClick r:id="rId4"/>
            </p:cNvPr>
            <p:cNvSpPr/>
            <p:nvPr userDrawn="1"/>
          </p:nvSpPr>
          <p:spPr>
            <a:xfrm>
              <a:off x="6217783" y="4733925"/>
              <a:ext cx="381000" cy="381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hlinkClick r:id="rId4"/>
            </p:cNvPr>
            <p:cNvSpPr/>
            <p:nvPr userDrawn="1"/>
          </p:nvSpPr>
          <p:spPr>
            <a:xfrm>
              <a:off x="6349815" y="4804488"/>
              <a:ext cx="116937" cy="239875"/>
            </a:xfrm>
            <a:custGeom>
              <a:avLst/>
              <a:gdLst>
                <a:gd name="connsiteX0" fmla="*/ 1513789 w 1588641"/>
                <a:gd name="connsiteY0" fmla="*/ 0 h 3258812"/>
                <a:gd name="connsiteX1" fmla="*/ 1506905 w 1588641"/>
                <a:gd name="connsiteY1" fmla="*/ 3600 h 3258812"/>
                <a:gd name="connsiteX2" fmla="*/ 1543470 w 1588641"/>
                <a:gd name="connsiteY2" fmla="*/ 3871 h 3258812"/>
                <a:gd name="connsiteX3" fmla="*/ 1542440 w 1588641"/>
                <a:gd name="connsiteY3" fmla="*/ 4816 h 3258812"/>
                <a:gd name="connsiteX4" fmla="*/ 1565438 w 1588641"/>
                <a:gd name="connsiteY4" fmla="*/ 3480 h 3258812"/>
                <a:gd name="connsiteX5" fmla="*/ 1580199 w 1588641"/>
                <a:gd name="connsiteY5" fmla="*/ 43945 h 3258812"/>
                <a:gd name="connsiteX6" fmla="*/ 1582207 w 1588641"/>
                <a:gd name="connsiteY6" fmla="*/ 556764 h 3258812"/>
                <a:gd name="connsiteX7" fmla="*/ 1561483 w 1588641"/>
                <a:gd name="connsiteY7" fmla="*/ 578251 h 3258812"/>
                <a:gd name="connsiteX8" fmla="*/ 1171103 w 1588641"/>
                <a:gd name="connsiteY8" fmla="*/ 578251 h 3258812"/>
                <a:gd name="connsiteX9" fmla="*/ 1170112 w 1588641"/>
                <a:gd name="connsiteY9" fmla="*/ 578326 h 3258812"/>
                <a:gd name="connsiteX10" fmla="*/ 1076435 w 1588641"/>
                <a:gd name="connsiteY10" fmla="*/ 611712 h 3258812"/>
                <a:gd name="connsiteX11" fmla="*/ 1003924 w 1588641"/>
                <a:gd name="connsiteY11" fmla="*/ 756738 h 3258812"/>
                <a:gd name="connsiteX12" fmla="*/ 1002586 w 1588641"/>
                <a:gd name="connsiteY12" fmla="*/ 757066 h 3258812"/>
                <a:gd name="connsiteX13" fmla="*/ 1002586 w 1588641"/>
                <a:gd name="connsiteY13" fmla="*/ 1176024 h 3258812"/>
                <a:gd name="connsiteX14" fmla="*/ 1567602 w 1588641"/>
                <a:gd name="connsiteY14" fmla="*/ 1176024 h 3258812"/>
                <a:gd name="connsiteX15" fmla="*/ 1588641 w 1588641"/>
                <a:gd name="connsiteY15" fmla="*/ 1194958 h 3258812"/>
                <a:gd name="connsiteX16" fmla="*/ 1571797 w 1588641"/>
                <a:gd name="connsiteY16" fmla="*/ 1732767 h 3258812"/>
                <a:gd name="connsiteX17" fmla="*/ 1552863 w 1588641"/>
                <a:gd name="connsiteY17" fmla="*/ 1751701 h 3258812"/>
                <a:gd name="connsiteX18" fmla="*/ 1002586 w 1588641"/>
                <a:gd name="connsiteY18" fmla="*/ 1751701 h 3258812"/>
                <a:gd name="connsiteX19" fmla="*/ 1002586 w 1588641"/>
                <a:gd name="connsiteY19" fmla="*/ 3235670 h 3258812"/>
                <a:gd name="connsiteX20" fmla="*/ 979444 w 1588641"/>
                <a:gd name="connsiteY20" fmla="*/ 3258812 h 3258812"/>
                <a:gd name="connsiteX21" fmla="*/ 450051 w 1588641"/>
                <a:gd name="connsiteY21" fmla="*/ 3258812 h 3258812"/>
                <a:gd name="connsiteX22" fmla="*/ 426909 w 1588641"/>
                <a:gd name="connsiteY22" fmla="*/ 3235670 h 3258812"/>
                <a:gd name="connsiteX23" fmla="*/ 426909 w 1588641"/>
                <a:gd name="connsiteY23" fmla="*/ 1751701 h 3258812"/>
                <a:gd name="connsiteX24" fmla="*/ 18934 w 1588641"/>
                <a:gd name="connsiteY24" fmla="*/ 1751701 h 3258812"/>
                <a:gd name="connsiteX25" fmla="*/ 0 w 1588641"/>
                <a:gd name="connsiteY25" fmla="*/ 1732767 h 3258812"/>
                <a:gd name="connsiteX26" fmla="*/ 0 w 1588641"/>
                <a:gd name="connsiteY26" fmla="*/ 1194958 h 3258812"/>
                <a:gd name="connsiteX27" fmla="*/ 18934 w 1588641"/>
                <a:gd name="connsiteY27" fmla="*/ 1176024 h 3258812"/>
                <a:gd name="connsiteX28" fmla="*/ 426909 w 1588641"/>
                <a:gd name="connsiteY28" fmla="*/ 1176024 h 3258812"/>
                <a:gd name="connsiteX29" fmla="*/ 426909 w 1588641"/>
                <a:gd name="connsiteY29" fmla="*/ 571741 h 3258812"/>
                <a:gd name="connsiteX30" fmla="*/ 428723 w 1588641"/>
                <a:gd name="connsiteY30" fmla="*/ 567361 h 3258812"/>
                <a:gd name="connsiteX31" fmla="*/ 426488 w 1588641"/>
                <a:gd name="connsiteY31" fmla="*/ 568530 h 3258812"/>
                <a:gd name="connsiteX32" fmla="*/ 1513789 w 1588641"/>
                <a:gd name="connsiteY32" fmla="*/ 0 h 325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8641" h="3258812">
                  <a:moveTo>
                    <a:pt x="1513789" y="0"/>
                  </a:moveTo>
                  <a:lnTo>
                    <a:pt x="1506905" y="3600"/>
                  </a:lnTo>
                  <a:lnTo>
                    <a:pt x="1543470" y="3871"/>
                  </a:lnTo>
                  <a:lnTo>
                    <a:pt x="1542440" y="4816"/>
                  </a:lnTo>
                  <a:lnTo>
                    <a:pt x="1565438" y="3480"/>
                  </a:lnTo>
                  <a:cubicBezTo>
                    <a:pt x="1576883" y="3480"/>
                    <a:pt x="1580199" y="32078"/>
                    <a:pt x="1580199" y="43945"/>
                  </a:cubicBezTo>
                  <a:lnTo>
                    <a:pt x="1582207" y="556764"/>
                  </a:lnTo>
                  <a:cubicBezTo>
                    <a:pt x="1582207" y="568631"/>
                    <a:pt x="1572929" y="578251"/>
                    <a:pt x="1561483" y="578251"/>
                  </a:cubicBezTo>
                  <a:lnTo>
                    <a:pt x="1171103" y="578251"/>
                  </a:lnTo>
                  <a:lnTo>
                    <a:pt x="1170112" y="578326"/>
                  </a:lnTo>
                  <a:cubicBezTo>
                    <a:pt x="1120839" y="585702"/>
                    <a:pt x="1087954" y="601401"/>
                    <a:pt x="1076435" y="611712"/>
                  </a:cubicBezTo>
                  <a:cubicBezTo>
                    <a:pt x="1061075" y="625460"/>
                    <a:pt x="1004856" y="654478"/>
                    <a:pt x="1003924" y="756738"/>
                  </a:cubicBezTo>
                  <a:lnTo>
                    <a:pt x="1002586" y="757066"/>
                  </a:lnTo>
                  <a:lnTo>
                    <a:pt x="1002586" y="1176024"/>
                  </a:lnTo>
                  <a:lnTo>
                    <a:pt x="1567602" y="1176024"/>
                  </a:lnTo>
                  <a:cubicBezTo>
                    <a:pt x="1578059" y="1176024"/>
                    <a:pt x="1588641" y="1184501"/>
                    <a:pt x="1588641" y="1194958"/>
                  </a:cubicBezTo>
                  <a:cubicBezTo>
                    <a:pt x="1588641" y="1374227"/>
                    <a:pt x="1571797" y="1553498"/>
                    <a:pt x="1571797" y="1732767"/>
                  </a:cubicBezTo>
                  <a:cubicBezTo>
                    <a:pt x="1571797" y="1743224"/>
                    <a:pt x="1563319" y="1751701"/>
                    <a:pt x="1552863" y="1751701"/>
                  </a:cubicBezTo>
                  <a:lnTo>
                    <a:pt x="1002586" y="1751701"/>
                  </a:lnTo>
                  <a:lnTo>
                    <a:pt x="1002586" y="3235670"/>
                  </a:lnTo>
                  <a:cubicBezTo>
                    <a:pt x="1002586" y="3248451"/>
                    <a:pt x="992225" y="3258812"/>
                    <a:pt x="979444" y="3258812"/>
                  </a:cubicBezTo>
                  <a:lnTo>
                    <a:pt x="450051" y="3258812"/>
                  </a:lnTo>
                  <a:cubicBezTo>
                    <a:pt x="437270" y="3258812"/>
                    <a:pt x="426909" y="3248451"/>
                    <a:pt x="426909" y="3235670"/>
                  </a:cubicBezTo>
                  <a:lnTo>
                    <a:pt x="426909" y="1751701"/>
                  </a:lnTo>
                  <a:lnTo>
                    <a:pt x="18934" y="1751701"/>
                  </a:lnTo>
                  <a:cubicBezTo>
                    <a:pt x="8477" y="1751701"/>
                    <a:pt x="0" y="1743224"/>
                    <a:pt x="0" y="1732767"/>
                  </a:cubicBezTo>
                  <a:lnTo>
                    <a:pt x="0" y="1194958"/>
                  </a:lnTo>
                  <a:cubicBezTo>
                    <a:pt x="0" y="1184501"/>
                    <a:pt x="8477" y="1176024"/>
                    <a:pt x="18934" y="1176024"/>
                  </a:cubicBezTo>
                  <a:lnTo>
                    <a:pt x="426909" y="1176024"/>
                  </a:lnTo>
                  <a:lnTo>
                    <a:pt x="426909" y="571741"/>
                  </a:lnTo>
                  <a:lnTo>
                    <a:pt x="428723" y="567361"/>
                  </a:lnTo>
                  <a:lnTo>
                    <a:pt x="426488" y="568530"/>
                  </a:lnTo>
                  <a:cubicBezTo>
                    <a:pt x="386393" y="-8193"/>
                    <a:pt x="1280066" y="4397"/>
                    <a:pt x="1513789" y="0"/>
                  </a:cubicBez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68903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066" name="Rectangle 226"/>
          <p:cNvSpPr>
            <a:spLocks noGrp="1" noChangeArrowheads="1"/>
          </p:cNvSpPr>
          <p:nvPr>
            <p:ph type="title"/>
          </p:nvPr>
        </p:nvSpPr>
        <p:spPr bwMode="auto">
          <a:xfrm>
            <a:off x="225511" y="280713"/>
            <a:ext cx="8725789" cy="654050"/>
          </a:xfrm>
          <a:prstGeom prst="rect">
            <a:avLst/>
          </a:prstGeom>
          <a:noFill/>
          <a:ln w="9525" algn="ctr">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Title Goes Here</a:t>
            </a:r>
          </a:p>
        </p:txBody>
      </p:sp>
      <p:sp>
        <p:nvSpPr>
          <p:cNvPr id="17" name="Text Placeholder 16"/>
          <p:cNvSpPr>
            <a:spLocks noGrp="1"/>
          </p:cNvSpPr>
          <p:nvPr>
            <p:ph type="body" idx="1"/>
          </p:nvPr>
        </p:nvSpPr>
        <p:spPr>
          <a:xfrm>
            <a:off x="224642" y="1068042"/>
            <a:ext cx="8735291" cy="466600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32" name="Group 31"/>
          <p:cNvGrpSpPr/>
          <p:nvPr/>
        </p:nvGrpSpPr>
        <p:grpSpPr>
          <a:xfrm>
            <a:off x="379911" y="6258336"/>
            <a:ext cx="1847279" cy="379823"/>
            <a:chOff x="633159" y="6301141"/>
            <a:chExt cx="1771650" cy="381114"/>
          </a:xfrm>
        </p:grpSpPr>
        <p:sp>
          <p:nvSpPr>
            <p:cNvPr id="33" name="Text Box 129"/>
            <p:cNvSpPr txBox="1">
              <a:spLocks noChangeAspect="1" noChangeArrowheads="1"/>
            </p:cNvSpPr>
            <p:nvPr/>
          </p:nvSpPr>
          <p:spPr bwMode="black">
            <a:xfrm>
              <a:off x="2094626" y="6435763"/>
              <a:ext cx="310183" cy="151580"/>
            </a:xfrm>
            <a:prstGeom prst="rect">
              <a:avLst/>
            </a:prstGeom>
            <a:noFill/>
            <a:ln w="9525">
              <a:noFill/>
              <a:miter lim="800000"/>
              <a:headEnd/>
              <a:tailEnd/>
            </a:ln>
            <a:effectLst/>
          </p:spPr>
          <p:txBody>
            <a:bodyPr>
              <a:spAutoFit/>
            </a:bodyPr>
            <a:lstStyle/>
            <a:p>
              <a:r>
                <a:rPr lang="en-US" sz="300" b="1" dirty="0"/>
                <a:t>TM</a:t>
              </a:r>
            </a:p>
          </p:txBody>
        </p:sp>
        <p:sp>
          <p:nvSpPr>
            <p:cNvPr id="34" name="Freeform 143"/>
            <p:cNvSpPr>
              <a:spLocks noChangeAspect="1"/>
            </p:cNvSpPr>
            <p:nvPr/>
          </p:nvSpPr>
          <p:spPr bwMode="black">
            <a:xfrm>
              <a:off x="739920" y="6301141"/>
              <a:ext cx="126959"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5" name="Freeform 144"/>
            <p:cNvSpPr>
              <a:spLocks noChangeAspect="1"/>
            </p:cNvSpPr>
            <p:nvPr/>
          </p:nvSpPr>
          <p:spPr bwMode="black">
            <a:xfrm>
              <a:off x="813498" y="6338675"/>
              <a:ext cx="124073" cy="70737"/>
            </a:xfrm>
            <a:custGeom>
              <a:avLst/>
              <a:gdLst/>
              <a:ahLst/>
              <a:cxnLst>
                <a:cxn ang="0">
                  <a:pos x="54" y="84"/>
                </a:cxn>
                <a:cxn ang="0">
                  <a:pos x="144" y="30"/>
                </a:cxn>
                <a:cxn ang="0">
                  <a:pos x="90" y="0"/>
                </a:cxn>
                <a:cxn ang="0">
                  <a:pos x="0" y="54"/>
                </a:cxn>
                <a:cxn ang="0">
                  <a:pos x="54" y="84"/>
                </a:cxn>
              </a:cxnLst>
              <a:rect l="0" t="0" r="r" b="b"/>
              <a:pathLst>
                <a:path w="144" h="84">
                  <a:moveTo>
                    <a:pt x="54" y="84"/>
                  </a:moveTo>
                  <a:lnTo>
                    <a:pt x="144" y="30"/>
                  </a:lnTo>
                  <a:lnTo>
                    <a:pt x="90" y="0"/>
                  </a:lnTo>
                  <a:lnTo>
                    <a:pt x="0" y="54"/>
                  </a:lnTo>
                  <a:lnTo>
                    <a:pt x="54"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6" name="Freeform 145"/>
            <p:cNvSpPr>
              <a:spLocks noChangeAspect="1"/>
            </p:cNvSpPr>
            <p:nvPr/>
          </p:nvSpPr>
          <p:spPr bwMode="black">
            <a:xfrm>
              <a:off x="882748" y="6374765"/>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7" name="Freeform 146"/>
            <p:cNvSpPr>
              <a:spLocks noChangeAspect="1"/>
            </p:cNvSpPr>
            <p:nvPr/>
          </p:nvSpPr>
          <p:spPr bwMode="black">
            <a:xfrm>
              <a:off x="775987" y="643972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38" name="Freeform 147"/>
            <p:cNvSpPr>
              <a:spLocks noChangeAspect="1"/>
            </p:cNvSpPr>
            <p:nvPr/>
          </p:nvSpPr>
          <p:spPr bwMode="black">
            <a:xfrm>
              <a:off x="848123" y="6478706"/>
              <a:ext cx="125516" cy="69294"/>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39" name="Freeform 148"/>
            <p:cNvSpPr>
              <a:spLocks noChangeAspect="1"/>
            </p:cNvSpPr>
            <p:nvPr/>
          </p:nvSpPr>
          <p:spPr bwMode="black">
            <a:xfrm>
              <a:off x="670670" y="6503247"/>
              <a:ext cx="124073" cy="73624"/>
            </a:xfrm>
            <a:custGeom>
              <a:avLst/>
              <a:gdLst/>
              <a:ahLst/>
              <a:cxnLst>
                <a:cxn ang="0">
                  <a:pos x="56" y="84"/>
                </a:cxn>
                <a:cxn ang="0">
                  <a:pos x="146" y="30"/>
                </a:cxn>
                <a:cxn ang="0">
                  <a:pos x="90" y="0"/>
                </a:cxn>
                <a:cxn ang="0">
                  <a:pos x="0" y="56"/>
                </a:cxn>
                <a:cxn ang="0">
                  <a:pos x="56" y="84"/>
                </a:cxn>
              </a:cxnLst>
              <a:rect l="0" t="0" r="r" b="b"/>
              <a:pathLst>
                <a:path w="146" h="84">
                  <a:moveTo>
                    <a:pt x="56" y="84"/>
                  </a:moveTo>
                  <a:lnTo>
                    <a:pt x="146" y="30"/>
                  </a:lnTo>
                  <a:lnTo>
                    <a:pt x="90" y="0"/>
                  </a:lnTo>
                  <a:lnTo>
                    <a:pt x="0" y="56"/>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0" name="Freeform 149"/>
            <p:cNvSpPr>
              <a:spLocks noChangeAspect="1"/>
            </p:cNvSpPr>
            <p:nvPr/>
          </p:nvSpPr>
          <p:spPr bwMode="black">
            <a:xfrm>
              <a:off x="739920" y="6540781"/>
              <a:ext cx="126959" cy="72181"/>
            </a:xfrm>
            <a:custGeom>
              <a:avLst/>
              <a:gdLst/>
              <a:ahLst/>
              <a:cxnLst>
                <a:cxn ang="0">
                  <a:pos x="56" y="82"/>
                </a:cxn>
                <a:cxn ang="0">
                  <a:pos x="146" y="28"/>
                </a:cxn>
                <a:cxn ang="0">
                  <a:pos x="90" y="0"/>
                </a:cxn>
                <a:cxn ang="0">
                  <a:pos x="0" y="54"/>
                </a:cxn>
                <a:cxn ang="0">
                  <a:pos x="56" y="82"/>
                </a:cxn>
              </a:cxnLst>
              <a:rect l="0" t="0" r="r" b="b"/>
              <a:pathLst>
                <a:path w="146" h="82">
                  <a:moveTo>
                    <a:pt x="56" y="82"/>
                  </a:moveTo>
                  <a:lnTo>
                    <a:pt x="146" y="28"/>
                  </a:lnTo>
                  <a:lnTo>
                    <a:pt x="90" y="0"/>
                  </a:lnTo>
                  <a:lnTo>
                    <a:pt x="0" y="54"/>
                  </a:lnTo>
                  <a:lnTo>
                    <a:pt x="56" y="82"/>
                  </a:lnTo>
                  <a:close/>
                </a:path>
              </a:pathLst>
            </a:custGeom>
            <a:solidFill>
              <a:srgbClr val="FED95E"/>
            </a:solidFill>
            <a:ln w="9525" cap="flat" cmpd="sng">
              <a:noFill/>
              <a:prstDash val="solid"/>
              <a:round/>
              <a:headEnd type="none" w="med" len="med"/>
              <a:tailEnd type="none" w="med" len="med"/>
            </a:ln>
            <a:effectLst/>
          </p:spPr>
          <p:txBody>
            <a:bodyPr/>
            <a:lstStyle/>
            <a:p>
              <a:endParaRPr lang="en-US"/>
            </a:p>
          </p:txBody>
        </p:sp>
        <p:sp>
          <p:nvSpPr>
            <p:cNvPr id="41" name="Freeform 150"/>
            <p:cNvSpPr>
              <a:spLocks noChangeAspect="1"/>
            </p:cNvSpPr>
            <p:nvPr/>
          </p:nvSpPr>
          <p:spPr bwMode="black">
            <a:xfrm>
              <a:off x="633159" y="6607188"/>
              <a:ext cx="126959" cy="72181"/>
            </a:xfrm>
            <a:custGeom>
              <a:avLst/>
              <a:gdLst/>
              <a:ahLst/>
              <a:cxnLst>
                <a:cxn ang="0">
                  <a:pos x="56" y="84"/>
                </a:cxn>
                <a:cxn ang="0">
                  <a:pos x="146" y="30"/>
                </a:cxn>
                <a:cxn ang="0">
                  <a:pos x="90" y="0"/>
                </a:cxn>
                <a:cxn ang="0">
                  <a:pos x="0" y="54"/>
                </a:cxn>
                <a:cxn ang="0">
                  <a:pos x="56" y="84"/>
                </a:cxn>
              </a:cxnLst>
              <a:rect l="0" t="0" r="r" b="b"/>
              <a:pathLst>
                <a:path w="146" h="84">
                  <a:moveTo>
                    <a:pt x="56" y="84"/>
                  </a:moveTo>
                  <a:lnTo>
                    <a:pt x="146" y="30"/>
                  </a:lnTo>
                  <a:lnTo>
                    <a:pt x="90" y="0"/>
                  </a:lnTo>
                  <a:lnTo>
                    <a:pt x="0" y="54"/>
                  </a:lnTo>
                  <a:lnTo>
                    <a:pt x="56" y="84"/>
                  </a:lnTo>
                  <a:close/>
                </a:path>
              </a:pathLst>
            </a:custGeom>
            <a:solidFill>
              <a:srgbClr val="FF4F00"/>
            </a:solidFill>
            <a:ln w="9525" cap="flat" cmpd="sng">
              <a:noFill/>
              <a:prstDash val="solid"/>
              <a:round/>
              <a:headEnd type="none" w="med" len="med"/>
              <a:tailEnd type="none" w="med" len="med"/>
            </a:ln>
            <a:effectLst/>
          </p:spPr>
          <p:txBody>
            <a:bodyPr/>
            <a:lstStyle/>
            <a:p>
              <a:endParaRPr lang="en-US"/>
            </a:p>
          </p:txBody>
        </p:sp>
        <p:sp>
          <p:nvSpPr>
            <p:cNvPr id="42" name="Freeform 151"/>
            <p:cNvSpPr>
              <a:spLocks noChangeAspect="1"/>
            </p:cNvSpPr>
            <p:nvPr/>
          </p:nvSpPr>
          <p:spPr bwMode="black">
            <a:xfrm>
              <a:off x="1009707" y="6488811"/>
              <a:ext cx="102433" cy="190557"/>
            </a:xfrm>
            <a:custGeom>
              <a:avLst/>
              <a:gdLst/>
              <a:ahLst/>
              <a:cxnLst>
                <a:cxn ang="0">
                  <a:pos x="12" y="45"/>
                </a:cxn>
                <a:cxn ang="0">
                  <a:pos x="0" y="45"/>
                </a:cxn>
                <a:cxn ang="0">
                  <a:pos x="3" y="30"/>
                </a:cxn>
                <a:cxn ang="0">
                  <a:pos x="15" y="30"/>
                </a:cxn>
                <a:cxn ang="0">
                  <a:pos x="17" y="22"/>
                </a:cxn>
                <a:cxn ang="0">
                  <a:pos x="44" y="0"/>
                </a:cxn>
                <a:cxn ang="0">
                  <a:pos x="59" y="1"/>
                </a:cxn>
                <a:cxn ang="0">
                  <a:pos x="56" y="19"/>
                </a:cxn>
                <a:cxn ang="0">
                  <a:pos x="49" y="19"/>
                </a:cxn>
                <a:cxn ang="0">
                  <a:pos x="40" y="25"/>
                </a:cxn>
                <a:cxn ang="0">
                  <a:pos x="39" y="30"/>
                </a:cxn>
                <a:cxn ang="0">
                  <a:pos x="54" y="30"/>
                </a:cxn>
                <a:cxn ang="0">
                  <a:pos x="51" y="45"/>
                </a:cxn>
                <a:cxn ang="0">
                  <a:pos x="36" y="45"/>
                </a:cxn>
                <a:cxn ang="0">
                  <a:pos x="23" y="110"/>
                </a:cxn>
                <a:cxn ang="0">
                  <a:pos x="0" y="110"/>
                </a:cxn>
                <a:cxn ang="0">
                  <a:pos x="12" y="45"/>
                </a:cxn>
              </a:cxnLst>
              <a:rect l="0" t="0" r="r" b="b"/>
              <a:pathLst>
                <a:path w="59" h="110">
                  <a:moveTo>
                    <a:pt x="12" y="45"/>
                  </a:moveTo>
                  <a:cubicBezTo>
                    <a:pt x="0" y="45"/>
                    <a:pt x="0" y="45"/>
                    <a:pt x="0" y="45"/>
                  </a:cubicBezTo>
                  <a:cubicBezTo>
                    <a:pt x="3" y="30"/>
                    <a:pt x="3" y="30"/>
                    <a:pt x="3" y="30"/>
                  </a:cubicBezTo>
                  <a:cubicBezTo>
                    <a:pt x="15" y="30"/>
                    <a:pt x="15" y="30"/>
                    <a:pt x="15" y="30"/>
                  </a:cubicBezTo>
                  <a:cubicBezTo>
                    <a:pt x="17" y="22"/>
                    <a:pt x="17" y="22"/>
                    <a:pt x="17" y="22"/>
                  </a:cubicBezTo>
                  <a:cubicBezTo>
                    <a:pt x="18" y="13"/>
                    <a:pt x="24" y="0"/>
                    <a:pt x="44" y="0"/>
                  </a:cubicBezTo>
                  <a:cubicBezTo>
                    <a:pt x="49" y="0"/>
                    <a:pt x="57" y="0"/>
                    <a:pt x="59" y="1"/>
                  </a:cubicBezTo>
                  <a:cubicBezTo>
                    <a:pt x="56" y="19"/>
                    <a:pt x="56" y="19"/>
                    <a:pt x="56" y="19"/>
                  </a:cubicBezTo>
                  <a:cubicBezTo>
                    <a:pt x="49" y="19"/>
                    <a:pt x="49" y="19"/>
                    <a:pt x="49" y="19"/>
                  </a:cubicBezTo>
                  <a:cubicBezTo>
                    <a:pt x="45" y="19"/>
                    <a:pt x="41" y="20"/>
                    <a:pt x="40" y="25"/>
                  </a:cubicBezTo>
                  <a:cubicBezTo>
                    <a:pt x="39" y="30"/>
                    <a:pt x="39" y="30"/>
                    <a:pt x="39" y="30"/>
                  </a:cubicBezTo>
                  <a:cubicBezTo>
                    <a:pt x="54" y="30"/>
                    <a:pt x="54" y="30"/>
                    <a:pt x="54" y="30"/>
                  </a:cubicBezTo>
                  <a:cubicBezTo>
                    <a:pt x="51" y="45"/>
                    <a:pt x="51" y="45"/>
                    <a:pt x="51" y="45"/>
                  </a:cubicBezTo>
                  <a:cubicBezTo>
                    <a:pt x="36" y="45"/>
                    <a:pt x="36" y="45"/>
                    <a:pt x="36" y="45"/>
                  </a:cubicBezTo>
                  <a:cubicBezTo>
                    <a:pt x="23" y="110"/>
                    <a:pt x="23" y="110"/>
                    <a:pt x="23" y="110"/>
                  </a:cubicBezTo>
                  <a:cubicBezTo>
                    <a:pt x="0" y="110"/>
                    <a:pt x="0" y="110"/>
                    <a:pt x="0" y="110"/>
                  </a:cubicBezTo>
                  <a:lnTo>
                    <a:pt x="12" y="45"/>
                  </a:lnTo>
                  <a:close/>
                </a:path>
              </a:pathLst>
            </a:custGeom>
            <a:solidFill>
              <a:schemeClr val="tx1"/>
            </a:solidFill>
            <a:ln w="9525">
              <a:noFill/>
              <a:round/>
              <a:headEnd/>
              <a:tailEnd/>
            </a:ln>
          </p:spPr>
          <p:txBody>
            <a:bodyPr/>
            <a:lstStyle/>
            <a:p>
              <a:endParaRPr lang="en-US"/>
            </a:p>
          </p:txBody>
        </p:sp>
        <p:sp>
          <p:nvSpPr>
            <p:cNvPr id="43" name="Freeform 152"/>
            <p:cNvSpPr>
              <a:spLocks noChangeAspect="1"/>
            </p:cNvSpPr>
            <p:nvPr/>
          </p:nvSpPr>
          <p:spPr bwMode="black">
            <a:xfrm>
              <a:off x="1094827" y="6536450"/>
              <a:ext cx="108203" cy="142918"/>
            </a:xfrm>
            <a:custGeom>
              <a:avLst/>
              <a:gdLst/>
              <a:ahLst/>
              <a:cxnLst>
                <a:cxn ang="0">
                  <a:pos x="16" y="0"/>
                </a:cxn>
                <a:cxn ang="0">
                  <a:pos x="39" y="0"/>
                </a:cxn>
                <a:cxn ang="0">
                  <a:pos x="38" y="9"/>
                </a:cxn>
                <a:cxn ang="0">
                  <a:pos x="62" y="0"/>
                </a:cxn>
                <a:cxn ang="0">
                  <a:pos x="58" y="21"/>
                </a:cxn>
                <a:cxn ang="0">
                  <a:pos x="55" y="21"/>
                </a:cxn>
                <a:cxn ang="0">
                  <a:pos x="33" y="35"/>
                </a:cxn>
                <a:cxn ang="0">
                  <a:pos x="24" y="82"/>
                </a:cxn>
                <a:cxn ang="0">
                  <a:pos x="0" y="82"/>
                </a:cxn>
                <a:cxn ang="0">
                  <a:pos x="16" y="0"/>
                </a:cxn>
              </a:cxnLst>
              <a:rect l="0" t="0" r="r" b="b"/>
              <a:pathLst>
                <a:path w="62" h="82">
                  <a:moveTo>
                    <a:pt x="16" y="0"/>
                  </a:moveTo>
                  <a:cubicBezTo>
                    <a:pt x="39" y="0"/>
                    <a:pt x="39" y="0"/>
                    <a:pt x="39" y="0"/>
                  </a:cubicBezTo>
                  <a:cubicBezTo>
                    <a:pt x="38" y="9"/>
                    <a:pt x="38" y="9"/>
                    <a:pt x="38" y="9"/>
                  </a:cubicBezTo>
                  <a:cubicBezTo>
                    <a:pt x="44" y="4"/>
                    <a:pt x="53" y="1"/>
                    <a:pt x="62" y="0"/>
                  </a:cubicBezTo>
                  <a:cubicBezTo>
                    <a:pt x="58" y="21"/>
                    <a:pt x="58" y="21"/>
                    <a:pt x="58" y="21"/>
                  </a:cubicBezTo>
                  <a:cubicBezTo>
                    <a:pt x="55" y="21"/>
                    <a:pt x="55" y="21"/>
                    <a:pt x="55" y="21"/>
                  </a:cubicBezTo>
                  <a:cubicBezTo>
                    <a:pt x="41" y="23"/>
                    <a:pt x="35" y="26"/>
                    <a:pt x="33" y="35"/>
                  </a:cubicBezTo>
                  <a:cubicBezTo>
                    <a:pt x="24" y="82"/>
                    <a:pt x="24" y="82"/>
                    <a:pt x="24" y="82"/>
                  </a:cubicBezTo>
                  <a:cubicBezTo>
                    <a:pt x="0" y="82"/>
                    <a:pt x="0" y="82"/>
                    <a:pt x="0" y="82"/>
                  </a:cubicBezTo>
                  <a:lnTo>
                    <a:pt x="16" y="0"/>
                  </a:lnTo>
                  <a:close/>
                </a:path>
              </a:pathLst>
            </a:custGeom>
            <a:solidFill>
              <a:schemeClr val="tx1"/>
            </a:solidFill>
            <a:ln w="9525">
              <a:noFill/>
              <a:round/>
              <a:headEnd/>
              <a:tailEnd/>
            </a:ln>
          </p:spPr>
          <p:txBody>
            <a:bodyPr/>
            <a:lstStyle/>
            <a:p>
              <a:endParaRPr lang="en-US"/>
            </a:p>
          </p:txBody>
        </p:sp>
        <p:sp>
          <p:nvSpPr>
            <p:cNvPr id="44" name="Freeform 153"/>
            <p:cNvSpPr>
              <a:spLocks noChangeAspect="1" noEditPoints="1"/>
            </p:cNvSpPr>
            <p:nvPr/>
          </p:nvSpPr>
          <p:spPr bwMode="black">
            <a:xfrm>
              <a:off x="1780115" y="6533563"/>
              <a:ext cx="150042" cy="148692"/>
            </a:xfrm>
            <a:custGeom>
              <a:avLst/>
              <a:gdLst/>
              <a:ahLst/>
              <a:cxnLst>
                <a:cxn ang="0">
                  <a:pos x="76" y="67"/>
                </a:cxn>
                <a:cxn ang="0">
                  <a:pos x="75" y="84"/>
                </a:cxn>
                <a:cxn ang="0">
                  <a:pos x="53" y="84"/>
                </a:cxn>
                <a:cxn ang="0">
                  <a:pos x="53" y="75"/>
                </a:cxn>
                <a:cxn ang="0">
                  <a:pos x="52" y="75"/>
                </a:cxn>
                <a:cxn ang="0">
                  <a:pos x="26" y="86"/>
                </a:cxn>
                <a:cxn ang="0">
                  <a:pos x="3" y="62"/>
                </a:cxn>
                <a:cxn ang="0">
                  <a:pos x="51" y="32"/>
                </a:cxn>
                <a:cxn ang="0">
                  <a:pos x="60" y="30"/>
                </a:cxn>
                <a:cxn ang="0">
                  <a:pos x="61" y="24"/>
                </a:cxn>
                <a:cxn ang="0">
                  <a:pos x="51" y="15"/>
                </a:cxn>
                <a:cxn ang="0">
                  <a:pos x="37" y="26"/>
                </a:cxn>
                <a:cxn ang="0">
                  <a:pos x="14" y="26"/>
                </a:cxn>
                <a:cxn ang="0">
                  <a:pos x="52" y="0"/>
                </a:cxn>
                <a:cxn ang="0">
                  <a:pos x="84" y="24"/>
                </a:cxn>
                <a:cxn ang="0">
                  <a:pos x="76" y="67"/>
                </a:cxn>
                <a:cxn ang="0">
                  <a:pos x="57" y="44"/>
                </a:cxn>
                <a:cxn ang="0">
                  <a:pos x="40" y="49"/>
                </a:cxn>
                <a:cxn ang="0">
                  <a:pos x="27" y="59"/>
                </a:cxn>
                <a:cxn ang="0">
                  <a:pos x="36" y="68"/>
                </a:cxn>
                <a:cxn ang="0">
                  <a:pos x="56" y="50"/>
                </a:cxn>
                <a:cxn ang="0">
                  <a:pos x="57" y="44"/>
                </a:cxn>
              </a:cxnLst>
              <a:rect l="0" t="0" r="r" b="b"/>
              <a:pathLst>
                <a:path w="87" h="86">
                  <a:moveTo>
                    <a:pt x="76" y="67"/>
                  </a:moveTo>
                  <a:cubicBezTo>
                    <a:pt x="75" y="72"/>
                    <a:pt x="74" y="79"/>
                    <a:pt x="75" y="84"/>
                  </a:cubicBezTo>
                  <a:cubicBezTo>
                    <a:pt x="53" y="84"/>
                    <a:pt x="53" y="84"/>
                    <a:pt x="53" y="84"/>
                  </a:cubicBezTo>
                  <a:cubicBezTo>
                    <a:pt x="52" y="81"/>
                    <a:pt x="52" y="78"/>
                    <a:pt x="53" y="75"/>
                  </a:cubicBezTo>
                  <a:cubicBezTo>
                    <a:pt x="52" y="75"/>
                    <a:pt x="52" y="75"/>
                    <a:pt x="52" y="75"/>
                  </a:cubicBezTo>
                  <a:cubicBezTo>
                    <a:pt x="47" y="82"/>
                    <a:pt x="34" y="86"/>
                    <a:pt x="26" y="86"/>
                  </a:cubicBezTo>
                  <a:cubicBezTo>
                    <a:pt x="10" y="86"/>
                    <a:pt x="0" y="77"/>
                    <a:pt x="3" y="62"/>
                  </a:cubicBezTo>
                  <a:cubicBezTo>
                    <a:pt x="7" y="42"/>
                    <a:pt x="24" y="35"/>
                    <a:pt x="51" y="32"/>
                  </a:cubicBezTo>
                  <a:cubicBezTo>
                    <a:pt x="60" y="30"/>
                    <a:pt x="60" y="30"/>
                    <a:pt x="60" y="30"/>
                  </a:cubicBezTo>
                  <a:cubicBezTo>
                    <a:pt x="61" y="24"/>
                    <a:pt x="61" y="24"/>
                    <a:pt x="61" y="24"/>
                  </a:cubicBezTo>
                  <a:cubicBezTo>
                    <a:pt x="62" y="17"/>
                    <a:pt x="58" y="15"/>
                    <a:pt x="51" y="15"/>
                  </a:cubicBezTo>
                  <a:cubicBezTo>
                    <a:pt x="44" y="15"/>
                    <a:pt x="40" y="18"/>
                    <a:pt x="37" y="26"/>
                  </a:cubicBezTo>
                  <a:cubicBezTo>
                    <a:pt x="14" y="26"/>
                    <a:pt x="14" y="26"/>
                    <a:pt x="14" y="26"/>
                  </a:cubicBezTo>
                  <a:cubicBezTo>
                    <a:pt x="19" y="2"/>
                    <a:pt x="41" y="0"/>
                    <a:pt x="52" y="0"/>
                  </a:cubicBezTo>
                  <a:cubicBezTo>
                    <a:pt x="75" y="0"/>
                    <a:pt x="87" y="5"/>
                    <a:pt x="84" y="24"/>
                  </a:cubicBezTo>
                  <a:lnTo>
                    <a:pt x="76" y="67"/>
                  </a:lnTo>
                  <a:close/>
                  <a:moveTo>
                    <a:pt x="57" y="44"/>
                  </a:moveTo>
                  <a:cubicBezTo>
                    <a:pt x="40" y="49"/>
                    <a:pt x="40" y="49"/>
                    <a:pt x="40" y="49"/>
                  </a:cubicBezTo>
                  <a:cubicBezTo>
                    <a:pt x="34" y="50"/>
                    <a:pt x="28" y="53"/>
                    <a:pt x="27" y="59"/>
                  </a:cubicBezTo>
                  <a:cubicBezTo>
                    <a:pt x="25" y="66"/>
                    <a:pt x="30" y="68"/>
                    <a:pt x="36" y="68"/>
                  </a:cubicBezTo>
                  <a:cubicBezTo>
                    <a:pt x="45" y="68"/>
                    <a:pt x="54" y="62"/>
                    <a:pt x="56" y="50"/>
                  </a:cubicBezTo>
                  <a:lnTo>
                    <a:pt x="57" y="44"/>
                  </a:lnTo>
                  <a:close/>
                </a:path>
              </a:pathLst>
            </a:custGeom>
            <a:solidFill>
              <a:schemeClr val="tx1"/>
            </a:solidFill>
            <a:ln w="9525">
              <a:noFill/>
              <a:round/>
              <a:headEnd/>
              <a:tailEnd/>
            </a:ln>
          </p:spPr>
          <p:txBody>
            <a:bodyPr/>
            <a:lstStyle/>
            <a:p>
              <a:endParaRPr lang="en-US"/>
            </a:p>
          </p:txBody>
        </p:sp>
        <p:sp>
          <p:nvSpPr>
            <p:cNvPr id="45" name="Freeform 154"/>
            <p:cNvSpPr>
              <a:spLocks noChangeAspect="1"/>
            </p:cNvSpPr>
            <p:nvPr/>
          </p:nvSpPr>
          <p:spPr bwMode="black">
            <a:xfrm>
              <a:off x="1934485" y="6490255"/>
              <a:ext cx="77906" cy="189114"/>
            </a:xfrm>
            <a:custGeom>
              <a:avLst/>
              <a:gdLst/>
              <a:ahLst/>
              <a:cxnLst>
                <a:cxn ang="0">
                  <a:pos x="0" y="218"/>
                </a:cxn>
                <a:cxn ang="0">
                  <a:pos x="42" y="0"/>
                </a:cxn>
                <a:cxn ang="0">
                  <a:pos x="90" y="0"/>
                </a:cxn>
                <a:cxn ang="0">
                  <a:pos x="48" y="218"/>
                </a:cxn>
                <a:cxn ang="0">
                  <a:pos x="0" y="218"/>
                </a:cxn>
              </a:cxnLst>
              <a:rect l="0" t="0" r="r" b="b"/>
              <a:pathLst>
                <a:path w="90" h="218">
                  <a:moveTo>
                    <a:pt x="0" y="218"/>
                  </a:moveTo>
                  <a:lnTo>
                    <a:pt x="42" y="0"/>
                  </a:lnTo>
                  <a:lnTo>
                    <a:pt x="90" y="0"/>
                  </a:lnTo>
                  <a:lnTo>
                    <a:pt x="48" y="218"/>
                  </a:lnTo>
                  <a:lnTo>
                    <a:pt x="0" y="218"/>
                  </a:lnTo>
                  <a:close/>
                </a:path>
              </a:pathLst>
            </a:custGeom>
            <a:solidFill>
              <a:schemeClr val="tx1"/>
            </a:solidFill>
            <a:ln w="9525">
              <a:noFill/>
              <a:round/>
              <a:headEnd/>
              <a:tailEnd/>
            </a:ln>
          </p:spPr>
          <p:txBody>
            <a:bodyPr/>
            <a:lstStyle/>
            <a:p>
              <a:endParaRPr lang="en-US"/>
            </a:p>
          </p:txBody>
        </p:sp>
        <p:sp>
          <p:nvSpPr>
            <p:cNvPr id="46" name="Freeform 155"/>
            <p:cNvSpPr>
              <a:spLocks noChangeAspect="1" noEditPoints="1"/>
            </p:cNvSpPr>
            <p:nvPr/>
          </p:nvSpPr>
          <p:spPr bwMode="black">
            <a:xfrm>
              <a:off x="1190046" y="6533563"/>
              <a:ext cx="154370" cy="148692"/>
            </a:xfrm>
            <a:custGeom>
              <a:avLst/>
              <a:gdLst/>
              <a:ahLst/>
              <a:cxnLst>
                <a:cxn ang="0">
                  <a:pos x="42" y="68"/>
                </a:cxn>
                <a:cxn ang="0">
                  <a:pos x="28" y="48"/>
                </a:cxn>
                <a:cxn ang="0">
                  <a:pos x="84" y="48"/>
                </a:cxn>
                <a:cxn ang="0">
                  <a:pos x="53" y="0"/>
                </a:cxn>
                <a:cxn ang="0">
                  <a:pos x="4" y="45"/>
                </a:cxn>
                <a:cxn ang="0">
                  <a:pos x="37" y="86"/>
                </a:cxn>
                <a:cxn ang="0">
                  <a:pos x="80" y="63"/>
                </a:cxn>
                <a:cxn ang="0">
                  <a:pos x="64" y="55"/>
                </a:cxn>
                <a:cxn ang="0">
                  <a:pos x="42" y="68"/>
                </a:cxn>
                <a:cxn ang="0">
                  <a:pos x="50" y="18"/>
                </a:cxn>
                <a:cxn ang="0">
                  <a:pos x="63" y="33"/>
                </a:cxn>
                <a:cxn ang="0">
                  <a:pos x="30"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8" y="0"/>
                    <a:pt x="10" y="17"/>
                    <a:pt x="4" y="45"/>
                  </a:cubicBezTo>
                  <a:cubicBezTo>
                    <a:pt x="0" y="68"/>
                    <a:pt x="11" y="86"/>
                    <a:pt x="37" y="86"/>
                  </a:cubicBezTo>
                  <a:cubicBezTo>
                    <a:pt x="55" y="86"/>
                    <a:pt x="69" y="79"/>
                    <a:pt x="80" y="63"/>
                  </a:cubicBezTo>
                  <a:cubicBezTo>
                    <a:pt x="64" y="55"/>
                    <a:pt x="64" y="55"/>
                    <a:pt x="64" y="55"/>
                  </a:cubicBezTo>
                  <a:cubicBezTo>
                    <a:pt x="55" y="64"/>
                    <a:pt x="50" y="68"/>
                    <a:pt x="42" y="68"/>
                  </a:cubicBezTo>
                  <a:close/>
                  <a:moveTo>
                    <a:pt x="50" y="18"/>
                  </a:moveTo>
                  <a:cubicBezTo>
                    <a:pt x="56" y="18"/>
                    <a:pt x="64" y="21"/>
                    <a:pt x="63" y="33"/>
                  </a:cubicBezTo>
                  <a:cubicBezTo>
                    <a:pt x="30" y="33"/>
                    <a:pt x="30" y="33"/>
                    <a:pt x="30"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7" name="Freeform 156"/>
            <p:cNvSpPr>
              <a:spLocks noChangeAspect="1" noEditPoints="1"/>
            </p:cNvSpPr>
            <p:nvPr/>
          </p:nvSpPr>
          <p:spPr bwMode="black">
            <a:xfrm>
              <a:off x="1344416" y="6533563"/>
              <a:ext cx="154370" cy="148692"/>
            </a:xfrm>
            <a:custGeom>
              <a:avLst/>
              <a:gdLst/>
              <a:ahLst/>
              <a:cxnLst>
                <a:cxn ang="0">
                  <a:pos x="42" y="68"/>
                </a:cxn>
                <a:cxn ang="0">
                  <a:pos x="28" y="48"/>
                </a:cxn>
                <a:cxn ang="0">
                  <a:pos x="84" y="48"/>
                </a:cxn>
                <a:cxn ang="0">
                  <a:pos x="53" y="0"/>
                </a:cxn>
                <a:cxn ang="0">
                  <a:pos x="5" y="45"/>
                </a:cxn>
                <a:cxn ang="0">
                  <a:pos x="37" y="86"/>
                </a:cxn>
                <a:cxn ang="0">
                  <a:pos x="81" y="63"/>
                </a:cxn>
                <a:cxn ang="0">
                  <a:pos x="64" y="55"/>
                </a:cxn>
                <a:cxn ang="0">
                  <a:pos x="42" y="68"/>
                </a:cxn>
                <a:cxn ang="0">
                  <a:pos x="50" y="18"/>
                </a:cxn>
                <a:cxn ang="0">
                  <a:pos x="63" y="33"/>
                </a:cxn>
                <a:cxn ang="0">
                  <a:pos x="31" y="33"/>
                </a:cxn>
                <a:cxn ang="0">
                  <a:pos x="50" y="18"/>
                </a:cxn>
              </a:cxnLst>
              <a:rect l="0" t="0" r="r" b="b"/>
              <a:pathLst>
                <a:path w="89" h="86">
                  <a:moveTo>
                    <a:pt x="42" y="68"/>
                  </a:moveTo>
                  <a:cubicBezTo>
                    <a:pt x="34" y="68"/>
                    <a:pt x="25" y="63"/>
                    <a:pt x="28" y="48"/>
                  </a:cubicBezTo>
                  <a:cubicBezTo>
                    <a:pt x="84" y="48"/>
                    <a:pt x="84" y="48"/>
                    <a:pt x="84" y="48"/>
                  </a:cubicBezTo>
                  <a:cubicBezTo>
                    <a:pt x="89" y="23"/>
                    <a:pt x="83" y="0"/>
                    <a:pt x="53" y="0"/>
                  </a:cubicBezTo>
                  <a:cubicBezTo>
                    <a:pt x="29" y="0"/>
                    <a:pt x="10" y="17"/>
                    <a:pt x="5" y="45"/>
                  </a:cubicBezTo>
                  <a:cubicBezTo>
                    <a:pt x="0" y="68"/>
                    <a:pt x="12" y="86"/>
                    <a:pt x="37" y="86"/>
                  </a:cubicBezTo>
                  <a:cubicBezTo>
                    <a:pt x="55" y="86"/>
                    <a:pt x="69" y="79"/>
                    <a:pt x="81" y="63"/>
                  </a:cubicBezTo>
                  <a:cubicBezTo>
                    <a:pt x="64" y="55"/>
                    <a:pt x="64" y="55"/>
                    <a:pt x="64" y="55"/>
                  </a:cubicBezTo>
                  <a:cubicBezTo>
                    <a:pt x="55" y="64"/>
                    <a:pt x="50" y="68"/>
                    <a:pt x="42" y="68"/>
                  </a:cubicBezTo>
                  <a:close/>
                  <a:moveTo>
                    <a:pt x="50" y="18"/>
                  </a:moveTo>
                  <a:cubicBezTo>
                    <a:pt x="57" y="18"/>
                    <a:pt x="65" y="21"/>
                    <a:pt x="63" y="33"/>
                  </a:cubicBezTo>
                  <a:cubicBezTo>
                    <a:pt x="31" y="33"/>
                    <a:pt x="31" y="33"/>
                    <a:pt x="31" y="33"/>
                  </a:cubicBezTo>
                  <a:cubicBezTo>
                    <a:pt x="34" y="22"/>
                    <a:pt x="43" y="18"/>
                    <a:pt x="50" y="18"/>
                  </a:cubicBezTo>
                  <a:close/>
                </a:path>
              </a:pathLst>
            </a:custGeom>
            <a:solidFill>
              <a:schemeClr val="tx1"/>
            </a:solidFill>
            <a:ln w="9525">
              <a:noFill/>
              <a:round/>
              <a:headEnd/>
              <a:tailEnd/>
            </a:ln>
          </p:spPr>
          <p:txBody>
            <a:bodyPr/>
            <a:lstStyle/>
            <a:p>
              <a:endParaRPr lang="en-US"/>
            </a:p>
          </p:txBody>
        </p:sp>
        <p:sp>
          <p:nvSpPr>
            <p:cNvPr id="48" name="Freeform 157"/>
            <p:cNvSpPr>
              <a:spLocks noChangeAspect="1" noEditPoints="1"/>
            </p:cNvSpPr>
            <p:nvPr/>
          </p:nvSpPr>
          <p:spPr bwMode="black">
            <a:xfrm>
              <a:off x="2000850" y="6533563"/>
              <a:ext cx="152927" cy="148692"/>
            </a:xfrm>
            <a:custGeom>
              <a:avLst/>
              <a:gdLst/>
              <a:ahLst/>
              <a:cxnLst>
                <a:cxn ang="0">
                  <a:pos x="41" y="68"/>
                </a:cxn>
                <a:cxn ang="0">
                  <a:pos x="28" y="48"/>
                </a:cxn>
                <a:cxn ang="0">
                  <a:pos x="84" y="48"/>
                </a:cxn>
                <a:cxn ang="0">
                  <a:pos x="53" y="0"/>
                </a:cxn>
                <a:cxn ang="0">
                  <a:pos x="4" y="45"/>
                </a:cxn>
                <a:cxn ang="0">
                  <a:pos x="36" y="86"/>
                </a:cxn>
                <a:cxn ang="0">
                  <a:pos x="80" y="63"/>
                </a:cxn>
                <a:cxn ang="0">
                  <a:pos x="63" y="55"/>
                </a:cxn>
                <a:cxn ang="0">
                  <a:pos x="41" y="68"/>
                </a:cxn>
                <a:cxn ang="0">
                  <a:pos x="49" y="18"/>
                </a:cxn>
                <a:cxn ang="0">
                  <a:pos x="63" y="33"/>
                </a:cxn>
                <a:cxn ang="0">
                  <a:pos x="30" y="33"/>
                </a:cxn>
                <a:cxn ang="0">
                  <a:pos x="49" y="18"/>
                </a:cxn>
              </a:cxnLst>
              <a:rect l="0" t="0" r="r" b="b"/>
              <a:pathLst>
                <a:path w="88" h="86">
                  <a:moveTo>
                    <a:pt x="41" y="68"/>
                  </a:moveTo>
                  <a:cubicBezTo>
                    <a:pt x="34" y="68"/>
                    <a:pt x="25" y="63"/>
                    <a:pt x="28" y="48"/>
                  </a:cubicBezTo>
                  <a:cubicBezTo>
                    <a:pt x="84" y="48"/>
                    <a:pt x="84" y="48"/>
                    <a:pt x="84" y="48"/>
                  </a:cubicBezTo>
                  <a:cubicBezTo>
                    <a:pt x="88" y="23"/>
                    <a:pt x="83" y="0"/>
                    <a:pt x="53" y="0"/>
                  </a:cubicBezTo>
                  <a:cubicBezTo>
                    <a:pt x="28" y="0"/>
                    <a:pt x="10" y="17"/>
                    <a:pt x="4" y="45"/>
                  </a:cubicBezTo>
                  <a:cubicBezTo>
                    <a:pt x="0" y="68"/>
                    <a:pt x="11" y="86"/>
                    <a:pt x="36" y="86"/>
                  </a:cubicBezTo>
                  <a:cubicBezTo>
                    <a:pt x="55" y="86"/>
                    <a:pt x="69" y="79"/>
                    <a:pt x="80" y="63"/>
                  </a:cubicBezTo>
                  <a:cubicBezTo>
                    <a:pt x="63" y="55"/>
                    <a:pt x="63" y="55"/>
                    <a:pt x="63" y="55"/>
                  </a:cubicBezTo>
                  <a:cubicBezTo>
                    <a:pt x="55" y="64"/>
                    <a:pt x="50" y="68"/>
                    <a:pt x="41" y="68"/>
                  </a:cubicBezTo>
                  <a:close/>
                  <a:moveTo>
                    <a:pt x="49" y="18"/>
                  </a:moveTo>
                  <a:cubicBezTo>
                    <a:pt x="56" y="18"/>
                    <a:pt x="64" y="21"/>
                    <a:pt x="63" y="33"/>
                  </a:cubicBezTo>
                  <a:cubicBezTo>
                    <a:pt x="30" y="33"/>
                    <a:pt x="30" y="33"/>
                    <a:pt x="30" y="33"/>
                  </a:cubicBezTo>
                  <a:cubicBezTo>
                    <a:pt x="33" y="22"/>
                    <a:pt x="42" y="18"/>
                    <a:pt x="49" y="18"/>
                  </a:cubicBezTo>
                  <a:close/>
                </a:path>
              </a:pathLst>
            </a:custGeom>
            <a:solidFill>
              <a:schemeClr val="tx1"/>
            </a:solidFill>
            <a:ln w="9525">
              <a:noFill/>
              <a:round/>
              <a:headEnd/>
              <a:tailEnd/>
            </a:ln>
          </p:spPr>
          <p:txBody>
            <a:bodyPr/>
            <a:lstStyle/>
            <a:p>
              <a:endParaRPr lang="en-US"/>
            </a:p>
          </p:txBody>
        </p:sp>
        <p:sp>
          <p:nvSpPr>
            <p:cNvPr id="49" name="Freeform 158"/>
            <p:cNvSpPr>
              <a:spLocks noChangeAspect="1"/>
            </p:cNvSpPr>
            <p:nvPr/>
          </p:nvSpPr>
          <p:spPr bwMode="black">
            <a:xfrm>
              <a:off x="1635844" y="6533563"/>
              <a:ext cx="148599" cy="148692"/>
            </a:xfrm>
            <a:custGeom>
              <a:avLst/>
              <a:gdLst/>
              <a:ahLst/>
              <a:cxnLst>
                <a:cxn ang="0">
                  <a:pos x="63" y="56"/>
                </a:cxn>
                <a:cxn ang="0">
                  <a:pos x="44" y="67"/>
                </a:cxn>
                <a:cxn ang="0">
                  <a:pos x="30" y="43"/>
                </a:cxn>
                <a:cxn ang="0">
                  <a:pos x="53" y="19"/>
                </a:cxn>
                <a:cxn ang="0">
                  <a:pos x="67" y="31"/>
                </a:cxn>
                <a:cxn ang="0">
                  <a:pos x="86" y="19"/>
                </a:cxn>
                <a:cxn ang="0">
                  <a:pos x="54" y="0"/>
                </a:cxn>
                <a:cxn ang="0">
                  <a:pos x="5" y="43"/>
                </a:cxn>
                <a:cxn ang="0">
                  <a:pos x="38" y="86"/>
                </a:cxn>
                <a:cxn ang="0">
                  <a:pos x="79" y="64"/>
                </a:cxn>
                <a:cxn ang="0">
                  <a:pos x="63" y="56"/>
                </a:cxn>
              </a:cxnLst>
              <a:rect l="0" t="0" r="r" b="b"/>
              <a:pathLst>
                <a:path w="86" h="86">
                  <a:moveTo>
                    <a:pt x="63" y="56"/>
                  </a:moveTo>
                  <a:cubicBezTo>
                    <a:pt x="57" y="65"/>
                    <a:pt x="51" y="67"/>
                    <a:pt x="44" y="67"/>
                  </a:cubicBezTo>
                  <a:cubicBezTo>
                    <a:pt x="31" y="67"/>
                    <a:pt x="27" y="57"/>
                    <a:pt x="30" y="43"/>
                  </a:cubicBezTo>
                  <a:cubicBezTo>
                    <a:pt x="33" y="29"/>
                    <a:pt x="40" y="19"/>
                    <a:pt x="53" y="19"/>
                  </a:cubicBezTo>
                  <a:cubicBezTo>
                    <a:pt x="57" y="19"/>
                    <a:pt x="65" y="21"/>
                    <a:pt x="67" y="31"/>
                  </a:cubicBezTo>
                  <a:cubicBezTo>
                    <a:pt x="86" y="19"/>
                    <a:pt x="86" y="19"/>
                    <a:pt x="86" y="19"/>
                  </a:cubicBezTo>
                  <a:cubicBezTo>
                    <a:pt x="81" y="6"/>
                    <a:pt x="69" y="0"/>
                    <a:pt x="54" y="0"/>
                  </a:cubicBezTo>
                  <a:cubicBezTo>
                    <a:pt x="31" y="0"/>
                    <a:pt x="10" y="16"/>
                    <a:pt x="5" y="43"/>
                  </a:cubicBezTo>
                  <a:cubicBezTo>
                    <a:pt x="0" y="70"/>
                    <a:pt x="14" y="86"/>
                    <a:pt x="38" y="86"/>
                  </a:cubicBezTo>
                  <a:cubicBezTo>
                    <a:pt x="54" y="86"/>
                    <a:pt x="69" y="77"/>
                    <a:pt x="79" y="64"/>
                  </a:cubicBezTo>
                  <a:lnTo>
                    <a:pt x="63" y="56"/>
                  </a:lnTo>
                  <a:close/>
                </a:path>
              </a:pathLst>
            </a:custGeom>
            <a:solidFill>
              <a:schemeClr val="tx1"/>
            </a:solidFill>
            <a:ln w="9525">
              <a:noFill/>
              <a:round/>
              <a:headEnd/>
              <a:tailEnd/>
            </a:ln>
          </p:spPr>
          <p:txBody>
            <a:bodyPr/>
            <a:lstStyle/>
            <a:p>
              <a:endParaRPr lang="en-US"/>
            </a:p>
          </p:txBody>
        </p:sp>
        <p:sp>
          <p:nvSpPr>
            <p:cNvPr id="50" name="Freeform 159"/>
            <p:cNvSpPr>
              <a:spLocks noChangeAspect="1"/>
            </p:cNvSpPr>
            <p:nvPr/>
          </p:nvSpPr>
          <p:spPr bwMode="black">
            <a:xfrm>
              <a:off x="1487244" y="6533563"/>
              <a:ext cx="157256" cy="148692"/>
            </a:xfrm>
            <a:custGeom>
              <a:avLst/>
              <a:gdLst/>
              <a:ahLst/>
              <a:cxnLst>
                <a:cxn ang="0">
                  <a:pos x="38" y="24"/>
                </a:cxn>
                <a:cxn ang="0">
                  <a:pos x="49" y="18"/>
                </a:cxn>
                <a:cxn ang="0">
                  <a:pos x="70" y="26"/>
                </a:cxn>
                <a:cxn ang="0">
                  <a:pos x="90" y="14"/>
                </a:cxn>
                <a:cxn ang="0">
                  <a:pos x="54" y="0"/>
                </a:cxn>
                <a:cxn ang="0">
                  <a:pos x="14" y="29"/>
                </a:cxn>
                <a:cxn ang="0">
                  <a:pos x="56" y="60"/>
                </a:cxn>
                <a:cxn ang="0">
                  <a:pos x="41" y="68"/>
                </a:cxn>
                <a:cxn ang="0">
                  <a:pos x="18" y="57"/>
                </a:cxn>
                <a:cxn ang="0">
                  <a:pos x="0" y="68"/>
                </a:cxn>
                <a:cxn ang="0">
                  <a:pos x="37" y="86"/>
                </a:cxn>
                <a:cxn ang="0">
                  <a:pos x="80" y="57"/>
                </a:cxn>
                <a:cxn ang="0">
                  <a:pos x="38" y="24"/>
                </a:cxn>
              </a:cxnLst>
              <a:rect l="0" t="0" r="r" b="b"/>
              <a:pathLst>
                <a:path w="90" h="86">
                  <a:moveTo>
                    <a:pt x="38" y="24"/>
                  </a:moveTo>
                  <a:cubicBezTo>
                    <a:pt x="39" y="20"/>
                    <a:pt x="43" y="18"/>
                    <a:pt x="49" y="18"/>
                  </a:cubicBezTo>
                  <a:cubicBezTo>
                    <a:pt x="57" y="18"/>
                    <a:pt x="66" y="21"/>
                    <a:pt x="70" y="26"/>
                  </a:cubicBezTo>
                  <a:cubicBezTo>
                    <a:pt x="90" y="14"/>
                    <a:pt x="90" y="14"/>
                    <a:pt x="90" y="14"/>
                  </a:cubicBezTo>
                  <a:cubicBezTo>
                    <a:pt x="79" y="4"/>
                    <a:pt x="66" y="0"/>
                    <a:pt x="54" y="0"/>
                  </a:cubicBezTo>
                  <a:cubicBezTo>
                    <a:pt x="37" y="0"/>
                    <a:pt x="18" y="8"/>
                    <a:pt x="14" y="29"/>
                  </a:cubicBezTo>
                  <a:cubicBezTo>
                    <a:pt x="8" y="58"/>
                    <a:pt x="59" y="47"/>
                    <a:pt x="56" y="60"/>
                  </a:cubicBezTo>
                  <a:cubicBezTo>
                    <a:pt x="55" y="67"/>
                    <a:pt x="45" y="68"/>
                    <a:pt x="41" y="68"/>
                  </a:cubicBezTo>
                  <a:cubicBezTo>
                    <a:pt x="31" y="68"/>
                    <a:pt x="24" y="64"/>
                    <a:pt x="18" y="57"/>
                  </a:cubicBezTo>
                  <a:cubicBezTo>
                    <a:pt x="0" y="68"/>
                    <a:pt x="0" y="68"/>
                    <a:pt x="0" y="68"/>
                  </a:cubicBezTo>
                  <a:cubicBezTo>
                    <a:pt x="9" y="81"/>
                    <a:pt x="20" y="86"/>
                    <a:pt x="37" y="86"/>
                  </a:cubicBezTo>
                  <a:cubicBezTo>
                    <a:pt x="55" y="86"/>
                    <a:pt x="76" y="78"/>
                    <a:pt x="80" y="57"/>
                  </a:cubicBezTo>
                  <a:cubicBezTo>
                    <a:pt x="86" y="26"/>
                    <a:pt x="35" y="38"/>
                    <a:pt x="38" y="24"/>
                  </a:cubicBezTo>
                  <a:close/>
                </a:path>
              </a:pathLst>
            </a:custGeom>
            <a:solidFill>
              <a:schemeClr val="tx1"/>
            </a:solidFill>
            <a:ln w="9525">
              <a:noFill/>
              <a:round/>
              <a:headEnd/>
              <a:tailEnd/>
            </a:ln>
          </p:spPr>
          <p:txBody>
            <a:bodyPr/>
            <a:lstStyle/>
            <a:p>
              <a:endParaRPr lang="en-US"/>
            </a:p>
          </p:txBody>
        </p:sp>
      </p:grpSp>
      <p:sp>
        <p:nvSpPr>
          <p:cNvPr id="52" name="Oval 51">
            <a:hlinkClick r:id="" action="ppaction://hlinkshowjump?jump=nextslide"/>
          </p:cNvPr>
          <p:cNvSpPr/>
          <p:nvPr/>
        </p:nvSpPr>
        <p:spPr>
          <a:xfrm>
            <a:off x="849575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hlinkClick r:id="" action="ppaction://hlinkshowjump?jump=nextslide"/>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537734" y="6295743"/>
            <a:ext cx="355877" cy="332149"/>
          </a:xfrm>
          <a:prstGeom prst="rect">
            <a:avLst/>
          </a:prstGeom>
        </p:spPr>
      </p:pic>
      <p:sp>
        <p:nvSpPr>
          <p:cNvPr id="55" name="Oval 54">
            <a:hlinkClick r:id="" action="ppaction://hlinkshowjump?jump=previousslide"/>
          </p:cNvPr>
          <p:cNvSpPr/>
          <p:nvPr/>
        </p:nvSpPr>
        <p:spPr>
          <a:xfrm>
            <a:off x="8003969" y="6258336"/>
            <a:ext cx="396374" cy="396374"/>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hlinkClick r:id="" action="ppaction://hlinkshowjump?jump=previousslide"/>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flipH="1">
            <a:off x="8026224" y="6295743"/>
            <a:ext cx="355877" cy="332149"/>
          </a:xfrm>
          <a:prstGeom prst="rect">
            <a:avLst/>
          </a:prstGeom>
        </p:spPr>
      </p:pic>
      <p:sp>
        <p:nvSpPr>
          <p:cNvPr id="57" name="TextBox 56"/>
          <p:cNvSpPr txBox="1"/>
          <p:nvPr/>
        </p:nvSpPr>
        <p:spPr>
          <a:xfrm>
            <a:off x="2343483" y="6496493"/>
            <a:ext cx="4019075" cy="215444"/>
          </a:xfrm>
          <a:prstGeom prst="rect">
            <a:avLst/>
          </a:prstGeom>
          <a:noFill/>
        </p:spPr>
        <p:txBody>
          <a:bodyPr wrap="square" rtlCol="0">
            <a:spAutoFit/>
          </a:bodyPr>
          <a:lstStyle/>
          <a:p>
            <a:pPr algn="l"/>
            <a:r>
              <a:rPr lang="en-US" sz="800" b="0" i="0" dirty="0" smtClean="0">
                <a:solidFill>
                  <a:schemeClr val="tx1">
                    <a:lumMod val="50000"/>
                    <a:lumOff val="50000"/>
                  </a:schemeClr>
                </a:solidFill>
              </a:rPr>
              <a:t>External</a:t>
            </a:r>
            <a:r>
              <a:rPr lang="en-US" sz="800" b="0" i="0" baseline="0" dirty="0" smtClean="0">
                <a:solidFill>
                  <a:schemeClr val="tx1">
                    <a:lumMod val="50000"/>
                    <a:lumOff val="50000"/>
                  </a:schemeClr>
                </a:solidFill>
              </a:rPr>
              <a:t> Use </a:t>
            </a:r>
            <a:endParaRPr lang="en-US" sz="800" b="0" i="0" dirty="0" smtClean="0">
              <a:solidFill>
                <a:schemeClr val="tx1">
                  <a:lumMod val="50000"/>
                  <a:lumOff val="50000"/>
                </a:schemeClr>
              </a:solidFill>
            </a:endParaRPr>
          </a:p>
        </p:txBody>
      </p:sp>
      <p:sp>
        <p:nvSpPr>
          <p:cNvPr id="58" name="Slide Number Placeholder 1"/>
          <p:cNvSpPr txBox="1">
            <a:spLocks/>
          </p:cNvSpPr>
          <p:nvPr/>
        </p:nvSpPr>
        <p:spPr>
          <a:xfrm>
            <a:off x="3155248" y="6411262"/>
            <a:ext cx="441315" cy="365125"/>
          </a:xfrm>
          <a:prstGeom prst="rect">
            <a:avLst/>
          </a:prstGeom>
        </p:spPr>
        <p:txBody>
          <a:bodyPr vert="horz" lIns="68580" tIns="34290" rIns="68580" bIns="34290" rtlCol="0" anchor="ctr"/>
          <a:lstStyle>
            <a:defPPr>
              <a:defRPr lang="en-US"/>
            </a:defPPr>
            <a:lvl1pPr algn="l" rtl="0" fontAlgn="base">
              <a:spcBef>
                <a:spcPct val="0"/>
              </a:spcBef>
              <a:spcAft>
                <a:spcPct val="0"/>
              </a:spcAft>
              <a:defRPr sz="1000" b="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fld id="{9899D5D8-9A89-49C6-87E2-D5B81659BB09}"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cxnSp>
        <p:nvCxnSpPr>
          <p:cNvPr id="5" name="Straight Connector 4"/>
          <p:cNvCxnSpPr/>
          <p:nvPr/>
        </p:nvCxnSpPr>
        <p:spPr>
          <a:xfrm>
            <a:off x="3113685" y="6535885"/>
            <a:ext cx="0" cy="1173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600783" y="6439343"/>
            <a:ext cx="4019075" cy="323165"/>
          </a:xfrm>
          <a:prstGeom prst="rect">
            <a:avLst/>
          </a:prstGeom>
          <a:noFill/>
        </p:spPr>
        <p:txBody>
          <a:bodyPr wrap="square" rtlCol="0">
            <a:spAutoFit/>
          </a:bodyPr>
          <a:lstStyle/>
          <a:p>
            <a:pPr algn="l"/>
            <a:r>
              <a:rPr lang="en-US" sz="1500" b="1" i="0" dirty="0" smtClean="0">
                <a:solidFill>
                  <a:schemeClr val="accent2"/>
                </a:solidFill>
              </a:rPr>
              <a:t>#FTF2015</a:t>
            </a:r>
          </a:p>
        </p:txBody>
      </p:sp>
    </p:spTree>
    <p:extLst>
      <p:ext uri="{BB962C8B-B14F-4D97-AF65-F5344CB8AC3E}">
        <p14:creationId xmlns:p14="http://schemas.microsoft.com/office/powerpoint/2010/main" val="228954599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86" r:id="rId3"/>
    <p:sldLayoutId id="2147483707" r:id="rId4"/>
    <p:sldLayoutId id="2147483776" r:id="rId5"/>
    <p:sldLayoutId id="2147483777" r:id="rId6"/>
    <p:sldLayoutId id="2147483780" r:id="rId7"/>
    <p:sldLayoutId id="2147483788" r:id="rId8"/>
  </p:sldLayoutIdLst>
  <p:transition>
    <p:fade/>
  </p:transition>
  <p:timing>
    <p:tnLst>
      <p:par>
        <p:cTn id="1" dur="indefinite" restart="never" nodeType="tmRoot"/>
      </p:par>
    </p:tnLst>
  </p:timing>
  <p:hf hdr="0" ftr="0" dt="0"/>
  <p:txStyles>
    <p:titleStyle>
      <a:lvl1pPr algn="l" rtl="0" eaLnBrk="1" fontAlgn="base" hangingPunct="1">
        <a:lnSpc>
          <a:spcPct val="100000"/>
        </a:lnSpc>
        <a:spcBef>
          <a:spcPct val="0"/>
        </a:spcBef>
        <a:spcAft>
          <a:spcPct val="0"/>
        </a:spcAft>
        <a:defRPr lang="en-US" sz="2400" b="1" kern="1200" dirty="0" smtClean="0">
          <a:solidFill>
            <a:schemeClr val="accent4">
              <a:lumMod val="50000"/>
            </a:schemeClr>
          </a:solidFill>
          <a:effectLst/>
          <a:latin typeface="Arial" charset="0"/>
          <a:ea typeface="+mn-ea"/>
          <a:cs typeface="+mn-cs"/>
        </a:defRPr>
      </a:lvl1pPr>
      <a:lvl2pPr algn="r" rtl="0" eaLnBrk="1" fontAlgn="base" hangingPunct="1">
        <a:lnSpc>
          <a:spcPct val="85000"/>
        </a:lnSpc>
        <a:spcBef>
          <a:spcPct val="0"/>
        </a:spcBef>
        <a:spcAft>
          <a:spcPct val="0"/>
        </a:spcAft>
        <a:defRPr sz="1650" b="1">
          <a:solidFill>
            <a:schemeClr val="tx1"/>
          </a:solidFill>
          <a:latin typeface="Arial" charset="0"/>
        </a:defRPr>
      </a:lvl2pPr>
      <a:lvl3pPr algn="r" rtl="0" eaLnBrk="1" fontAlgn="base" hangingPunct="1">
        <a:lnSpc>
          <a:spcPct val="85000"/>
        </a:lnSpc>
        <a:spcBef>
          <a:spcPct val="0"/>
        </a:spcBef>
        <a:spcAft>
          <a:spcPct val="0"/>
        </a:spcAft>
        <a:defRPr sz="1650" b="1">
          <a:solidFill>
            <a:schemeClr val="tx1"/>
          </a:solidFill>
          <a:latin typeface="Arial" charset="0"/>
        </a:defRPr>
      </a:lvl3pPr>
      <a:lvl4pPr algn="r" rtl="0" eaLnBrk="1" fontAlgn="base" hangingPunct="1">
        <a:lnSpc>
          <a:spcPct val="85000"/>
        </a:lnSpc>
        <a:spcBef>
          <a:spcPct val="0"/>
        </a:spcBef>
        <a:spcAft>
          <a:spcPct val="0"/>
        </a:spcAft>
        <a:defRPr sz="1650" b="1">
          <a:solidFill>
            <a:schemeClr val="tx1"/>
          </a:solidFill>
          <a:latin typeface="Arial" charset="0"/>
        </a:defRPr>
      </a:lvl4pPr>
      <a:lvl5pPr algn="r" rtl="0" eaLnBrk="1" fontAlgn="base" hangingPunct="1">
        <a:lnSpc>
          <a:spcPct val="85000"/>
        </a:lnSpc>
        <a:spcBef>
          <a:spcPct val="0"/>
        </a:spcBef>
        <a:spcAft>
          <a:spcPct val="0"/>
        </a:spcAft>
        <a:defRPr sz="1650" b="1">
          <a:solidFill>
            <a:schemeClr val="tx1"/>
          </a:solidFill>
          <a:latin typeface="Arial" charset="0"/>
        </a:defRPr>
      </a:lvl5pPr>
      <a:lvl6pPr marL="342900" algn="r" rtl="0" eaLnBrk="1" fontAlgn="base" hangingPunct="1">
        <a:lnSpc>
          <a:spcPct val="85000"/>
        </a:lnSpc>
        <a:spcBef>
          <a:spcPct val="0"/>
        </a:spcBef>
        <a:spcAft>
          <a:spcPct val="0"/>
        </a:spcAft>
        <a:defRPr sz="1650" b="1">
          <a:solidFill>
            <a:schemeClr val="tx1"/>
          </a:solidFill>
          <a:latin typeface="Arial" charset="0"/>
        </a:defRPr>
      </a:lvl6pPr>
      <a:lvl7pPr marL="685800" algn="r" rtl="0" eaLnBrk="1" fontAlgn="base" hangingPunct="1">
        <a:lnSpc>
          <a:spcPct val="85000"/>
        </a:lnSpc>
        <a:spcBef>
          <a:spcPct val="0"/>
        </a:spcBef>
        <a:spcAft>
          <a:spcPct val="0"/>
        </a:spcAft>
        <a:defRPr sz="1650" b="1">
          <a:solidFill>
            <a:schemeClr val="tx1"/>
          </a:solidFill>
          <a:latin typeface="Arial" charset="0"/>
        </a:defRPr>
      </a:lvl7pPr>
      <a:lvl8pPr marL="1028700" algn="r" rtl="0" eaLnBrk="1" fontAlgn="base" hangingPunct="1">
        <a:lnSpc>
          <a:spcPct val="85000"/>
        </a:lnSpc>
        <a:spcBef>
          <a:spcPct val="0"/>
        </a:spcBef>
        <a:spcAft>
          <a:spcPct val="0"/>
        </a:spcAft>
        <a:defRPr sz="1650" b="1">
          <a:solidFill>
            <a:schemeClr val="tx1"/>
          </a:solidFill>
          <a:latin typeface="Arial" charset="0"/>
        </a:defRPr>
      </a:lvl8pPr>
      <a:lvl9pPr marL="1371600" algn="r" rtl="0" eaLnBrk="1" fontAlgn="base" hangingPunct="1">
        <a:lnSpc>
          <a:spcPct val="85000"/>
        </a:lnSpc>
        <a:spcBef>
          <a:spcPct val="0"/>
        </a:spcBef>
        <a:spcAft>
          <a:spcPct val="0"/>
        </a:spcAft>
        <a:defRPr sz="1650" b="1">
          <a:solidFill>
            <a:schemeClr val="tx1"/>
          </a:solidFill>
          <a:latin typeface="Arial" charset="0"/>
        </a:defRPr>
      </a:lvl9pPr>
    </p:titleStyle>
    <p:body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hyperlink" Target="https://community.freescale.com/community/kinetis" TargetMode="Externa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freescale.com/ft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tif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www.freescale.com/us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freescale.com/KSDK"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Hands-On </a:t>
            </a:r>
            <a:r>
              <a:rPr lang="en-US" dirty="0"/>
              <a:t>Workshop: </a:t>
            </a:r>
            <a:r>
              <a:rPr lang="en-US" b="1" dirty="0">
                <a:solidFill>
                  <a:schemeClr val="accent2"/>
                </a:solidFill>
              </a:rPr>
              <a:t>Mastering Kinetis SDK</a:t>
            </a:r>
            <a:r>
              <a:rPr lang="en-US" dirty="0"/>
              <a:t> — Advanced </a:t>
            </a:r>
          </a:p>
        </p:txBody>
      </p:sp>
      <p:sp>
        <p:nvSpPr>
          <p:cNvPr id="7" name="Subtitle 6"/>
          <p:cNvSpPr>
            <a:spLocks noGrp="1"/>
          </p:cNvSpPr>
          <p:nvPr>
            <p:ph type="subTitle" idx="1"/>
          </p:nvPr>
        </p:nvSpPr>
        <p:spPr/>
        <p:txBody>
          <a:bodyPr/>
          <a:lstStyle/>
          <a:p>
            <a:r>
              <a:rPr lang="en-US" dirty="0"/>
              <a:t>FTF-DES-F1147</a:t>
            </a:r>
          </a:p>
        </p:txBody>
      </p:sp>
      <p:sp>
        <p:nvSpPr>
          <p:cNvPr id="8" name="Text Placeholder 7"/>
          <p:cNvSpPr>
            <a:spLocks noGrp="1"/>
          </p:cNvSpPr>
          <p:nvPr>
            <p:ph type="body" sz="quarter" idx="11"/>
          </p:nvPr>
        </p:nvSpPr>
        <p:spPr>
          <a:xfrm>
            <a:off x="3111026" y="3657600"/>
            <a:ext cx="5605144" cy="323165"/>
          </a:xfrm>
        </p:spPr>
        <p:txBody>
          <a:bodyPr/>
          <a:lstStyle/>
          <a:p>
            <a:r>
              <a:rPr lang="en-US" dirty="0" smtClean="0"/>
              <a:t>JUNE.2015</a:t>
            </a:r>
            <a:endParaRPr lang="en-US" dirty="0"/>
          </a:p>
        </p:txBody>
      </p:sp>
      <p:sp>
        <p:nvSpPr>
          <p:cNvPr id="5" name="Text Placeholder 4"/>
          <p:cNvSpPr>
            <a:spLocks noGrp="1"/>
          </p:cNvSpPr>
          <p:nvPr>
            <p:ph type="body" sz="quarter" idx="12"/>
          </p:nvPr>
        </p:nvSpPr>
        <p:spPr>
          <a:xfrm>
            <a:off x="3111026" y="2936756"/>
            <a:ext cx="5605144" cy="720844"/>
          </a:xfrm>
        </p:spPr>
        <p:txBody>
          <a:bodyPr>
            <a:noAutofit/>
          </a:bodyPr>
          <a:lstStyle/>
          <a:p>
            <a:pPr lvl="0"/>
            <a:r>
              <a:rPr lang="en-US" sz="1600" dirty="0"/>
              <a:t>Anthony Huereca | Freescale Applications </a:t>
            </a:r>
            <a:r>
              <a:rPr lang="en-US" sz="1600" dirty="0" smtClean="0"/>
              <a:t>Engineer</a:t>
            </a:r>
          </a:p>
          <a:p>
            <a:pPr lvl="0"/>
            <a:r>
              <a:rPr lang="en-US" sz="1600" dirty="0" smtClean="0"/>
              <a:t>Eric Ocasio | Freescale Business Development Engineer</a:t>
            </a:r>
          </a:p>
        </p:txBody>
      </p:sp>
    </p:spTree>
    <p:extLst>
      <p:ext uri="{BB962C8B-B14F-4D97-AF65-F5344CB8AC3E}">
        <p14:creationId xmlns:p14="http://schemas.microsoft.com/office/powerpoint/2010/main" val="819857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 and Drivers</a:t>
            </a:r>
            <a:endParaRPr lang="en-US" dirty="0"/>
          </a:p>
        </p:txBody>
      </p:sp>
      <p:sp>
        <p:nvSpPr>
          <p:cNvPr id="3" name="Text Placeholder 2"/>
          <p:cNvSpPr>
            <a:spLocks noGrp="1"/>
          </p:cNvSpPr>
          <p:nvPr>
            <p:ph type="body" sz="quarter" idx="10"/>
          </p:nvPr>
        </p:nvSpPr>
        <p:spPr>
          <a:xfrm>
            <a:off x="224642" y="1074189"/>
            <a:ext cx="4423558" cy="4667249"/>
          </a:xfrm>
        </p:spPr>
        <p:txBody>
          <a:bodyPr/>
          <a:lstStyle/>
          <a:p>
            <a:r>
              <a:rPr lang="en-US" dirty="0" smtClean="0"/>
              <a:t>HAL is at a lower level than the Kinetis SDK drivers</a:t>
            </a:r>
          </a:p>
          <a:p>
            <a:pPr lvl="1"/>
            <a:r>
              <a:rPr lang="en-US" dirty="0" smtClean="0"/>
              <a:t>No state awareness</a:t>
            </a:r>
          </a:p>
          <a:p>
            <a:pPr lvl="1"/>
            <a:r>
              <a:rPr lang="en-US" dirty="0" smtClean="0"/>
              <a:t>Mostly macros to provide user-friendly naming to access MCU registers</a:t>
            </a:r>
          </a:p>
          <a:p>
            <a:r>
              <a:rPr lang="en-US" dirty="0" smtClean="0"/>
              <a:t>Kinetis SDK drivers make use of HAL API to implement their functionality. </a:t>
            </a:r>
          </a:p>
          <a:p>
            <a:endParaRPr lang="en-US" dirty="0" smtClean="0"/>
          </a:p>
          <a:p>
            <a:pPr lvl="0"/>
            <a:endParaRPr lang="en-US" dirty="0" smtClean="0"/>
          </a:p>
          <a:p>
            <a:endParaRPr lang="en-US" dirty="0"/>
          </a:p>
        </p:txBody>
      </p:sp>
      <p:grpSp>
        <p:nvGrpSpPr>
          <p:cNvPr id="4" name="Group 10"/>
          <p:cNvGrpSpPr/>
          <p:nvPr/>
        </p:nvGrpSpPr>
        <p:grpSpPr>
          <a:xfrm>
            <a:off x="5236162" y="1106213"/>
            <a:ext cx="3613652" cy="3660799"/>
            <a:chOff x="5229797" y="2126825"/>
            <a:chExt cx="3613652" cy="3660799"/>
          </a:xfrm>
        </p:grpSpPr>
        <p:grpSp>
          <p:nvGrpSpPr>
            <p:cNvPr id="5" name="Group 3"/>
            <p:cNvGrpSpPr/>
            <p:nvPr/>
          </p:nvGrpSpPr>
          <p:grpSpPr>
            <a:xfrm>
              <a:off x="5229797" y="2126825"/>
              <a:ext cx="3613652" cy="3660799"/>
              <a:chOff x="2962979" y="2194878"/>
              <a:chExt cx="3613652" cy="3660799"/>
            </a:xfrm>
          </p:grpSpPr>
          <p:sp>
            <p:nvSpPr>
              <p:cNvPr id="7" name="Rectangle 6"/>
              <p:cNvSpPr/>
              <p:nvPr/>
            </p:nvSpPr>
            <p:spPr>
              <a:xfrm>
                <a:off x="2962979" y="2194878"/>
                <a:ext cx="3613652" cy="3660799"/>
              </a:xfrm>
              <a:prstGeom prst="rect">
                <a:avLst/>
              </a:prstGeom>
              <a:solidFill>
                <a:schemeClr val="accent6">
                  <a:alpha val="68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s-MX" dirty="0" smtClean="0">
                    <a:solidFill>
                      <a:schemeClr val="bg1"/>
                    </a:solidFill>
                  </a:rPr>
                  <a:t>Freescale Kinetis SDK</a:t>
                </a:r>
                <a:endParaRPr lang="en-US" dirty="0">
                  <a:solidFill>
                    <a:schemeClr val="bg1"/>
                  </a:solidFill>
                </a:endParaRPr>
              </a:p>
            </p:txBody>
          </p:sp>
          <p:sp>
            <p:nvSpPr>
              <p:cNvPr id="8" name="Rectangle 7"/>
              <p:cNvSpPr/>
              <p:nvPr/>
            </p:nvSpPr>
            <p:spPr>
              <a:xfrm>
                <a:off x="3095910" y="2763965"/>
                <a:ext cx="3306284" cy="519077"/>
              </a:xfrm>
              <a:prstGeom prst="rect">
                <a:avLst/>
              </a:prstGeom>
              <a:gradFill>
                <a:gsLst>
                  <a:gs pos="0">
                    <a:schemeClr val="accent6"/>
                  </a:gs>
                  <a:gs pos="100000">
                    <a:schemeClr val="accent6">
                      <a:lumMod val="5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Application</a:t>
                </a:r>
                <a:endParaRPr lang="en-US" sz="1600" dirty="0"/>
              </a:p>
            </p:txBody>
          </p:sp>
          <p:sp>
            <p:nvSpPr>
              <p:cNvPr id="10" name="Rectangle 9"/>
              <p:cNvSpPr/>
              <p:nvPr/>
            </p:nvSpPr>
            <p:spPr>
              <a:xfrm>
                <a:off x="3095910" y="4950068"/>
                <a:ext cx="3306284" cy="711544"/>
              </a:xfrm>
              <a:prstGeom prst="rect">
                <a:avLst/>
              </a:prstGeom>
              <a:gradFill>
                <a:gsLst>
                  <a:gs pos="0">
                    <a:schemeClr val="accent6"/>
                  </a:gs>
                  <a:gs pos="100000">
                    <a:schemeClr val="accent6">
                      <a:lumMod val="5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SDK Startup code</a:t>
                </a:r>
                <a:endParaRPr lang="en-US" sz="1600" dirty="0"/>
              </a:p>
            </p:txBody>
          </p:sp>
          <p:sp>
            <p:nvSpPr>
              <p:cNvPr id="11" name="Rectangle 10"/>
              <p:cNvSpPr/>
              <p:nvPr/>
            </p:nvSpPr>
            <p:spPr>
              <a:xfrm>
                <a:off x="3107145" y="4253189"/>
                <a:ext cx="3306284" cy="532722"/>
              </a:xfrm>
              <a:prstGeom prst="rect">
                <a:avLst/>
              </a:prstGeom>
              <a:gradFill>
                <a:gsLst>
                  <a:gs pos="0">
                    <a:schemeClr val="accent6"/>
                  </a:gs>
                  <a:gs pos="100000">
                    <a:schemeClr val="accent6">
                      <a:lumMod val="5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HAL</a:t>
                </a:r>
              </a:p>
            </p:txBody>
          </p:sp>
        </p:grpSp>
        <p:sp>
          <p:nvSpPr>
            <p:cNvPr id="6" name="Rectangle 5"/>
            <p:cNvSpPr/>
            <p:nvPr/>
          </p:nvSpPr>
          <p:spPr>
            <a:xfrm>
              <a:off x="5382750" y="3411415"/>
              <a:ext cx="3306284" cy="618382"/>
            </a:xfrm>
            <a:prstGeom prst="rect">
              <a:avLst/>
            </a:prstGeom>
            <a:gradFill>
              <a:gsLst>
                <a:gs pos="0">
                  <a:schemeClr val="accent6"/>
                </a:gs>
                <a:gs pos="100000">
                  <a:schemeClr val="accent6">
                    <a:lumMod val="50000"/>
                  </a:schemeClr>
                </a:gs>
              </a:gsLst>
              <a:lin ang="54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Drivers and OSA</a:t>
              </a:r>
            </a:p>
          </p:txBody>
        </p:sp>
      </p:grpSp>
    </p:spTree>
    <p:extLst>
      <p:ext uri="{BB962C8B-B14F-4D97-AF65-F5344CB8AC3E}">
        <p14:creationId xmlns:p14="http://schemas.microsoft.com/office/powerpoint/2010/main" val="784124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35" presetClass="path" presetSubtype="0" accel="50000" decel="50000" fill="hold" nodeType="withEffect">
                                  <p:stCondLst>
                                    <p:cond delay="0"/>
                                  </p:stCondLst>
                                  <p:childTnLst>
                                    <p:animMotion origin="layout" path="M -2.22222E-6 1.48148E-6 L -0.25 1.48148E-6 " pathEditMode="relative" rAng="0" ptsTypes="AA">
                                      <p:cBhvr>
                                        <p:cTn id="9" dur="500" fill="hold"/>
                                        <p:tgtEl>
                                          <p:spTgt spid="4"/>
                                        </p:tgtEl>
                                        <p:attrNameLst>
                                          <p:attrName>ppt_x</p:attrName>
                                          <p:attrName>ppt_y</p:attrName>
                                        </p:attrNameLst>
                                      </p:cBhvr>
                                      <p:rCtr x="-12500" y="0"/>
                                    </p:animMotion>
                                  </p:childTnLst>
                                </p:cTn>
                              </p:par>
                            </p:childTnLst>
                          </p:cTn>
                        </p:par>
                        <p:par>
                          <p:cTn id="10" fill="hold">
                            <p:stCondLst>
                              <p:cond delay="1500"/>
                            </p:stCondLst>
                            <p:childTnLst>
                              <p:par>
                                <p:cTn id="11" presetID="63" presetClass="path" presetSubtype="0" accel="50000" decel="50000" fill="hold" nodeType="afterEffect">
                                  <p:stCondLst>
                                    <p:cond delay="0"/>
                                  </p:stCondLst>
                                  <p:childTnLst>
                                    <p:animMotion origin="layout" path="M -0.25 1.48148E-6 L -2.22222E-6 1.48148E-6 " pathEditMode="relative" rAng="0" ptsTypes="AA">
                                      <p:cBhvr>
                                        <p:cTn id="12" dur="2000" fill="hold"/>
                                        <p:tgtEl>
                                          <p:spTgt spid="4"/>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screen"/>
          <a:srcRect/>
          <a:stretch>
            <a:fillRect/>
          </a:stretch>
        </p:blipFill>
        <p:spPr bwMode="auto">
          <a:xfrm>
            <a:off x="1676400" y="3398142"/>
            <a:ext cx="5791200" cy="239305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USB Hardware Porting</a:t>
            </a:r>
            <a:endParaRPr lang="en-US" dirty="0"/>
          </a:p>
        </p:txBody>
      </p:sp>
      <p:sp>
        <p:nvSpPr>
          <p:cNvPr id="3" name="Text Placeholder 2"/>
          <p:cNvSpPr>
            <a:spLocks noGrp="1"/>
          </p:cNvSpPr>
          <p:nvPr>
            <p:ph type="body" sz="quarter" idx="10"/>
          </p:nvPr>
        </p:nvSpPr>
        <p:spPr/>
        <p:txBody>
          <a:bodyPr/>
          <a:lstStyle/>
          <a:p>
            <a:r>
              <a:rPr lang="en-US" dirty="0" smtClean="0"/>
              <a:t>USB stacks have hardware-specific file</a:t>
            </a:r>
          </a:p>
          <a:p>
            <a:pPr lvl="1"/>
            <a:r>
              <a:rPr lang="en-US" dirty="0" smtClean="0"/>
              <a:t>Device stack \</a:t>
            </a:r>
            <a:r>
              <a:rPr lang="en-US" dirty="0" err="1" smtClean="0"/>
              <a:t>usb</a:t>
            </a:r>
            <a:r>
              <a:rPr lang="en-US" dirty="0" smtClean="0"/>
              <a:t>\</a:t>
            </a:r>
            <a:r>
              <a:rPr lang="en-US" dirty="0" err="1" smtClean="0"/>
              <a:t>usb_core</a:t>
            </a:r>
            <a:r>
              <a:rPr lang="en-US" dirty="0" smtClean="0"/>
              <a:t>\device\sources\</a:t>
            </a:r>
            <a:r>
              <a:rPr lang="en-US" dirty="0" err="1" smtClean="0"/>
              <a:t>bsp</a:t>
            </a:r>
            <a:r>
              <a:rPr lang="en-US" dirty="0" smtClean="0"/>
              <a:t>\&lt;Board&gt;\</a:t>
            </a:r>
            <a:r>
              <a:rPr lang="en-US" dirty="0" err="1" smtClean="0"/>
              <a:t>usb_dev_bsp.c</a:t>
            </a:r>
            <a:endParaRPr lang="en-US" dirty="0" smtClean="0"/>
          </a:p>
          <a:p>
            <a:pPr lvl="1"/>
            <a:r>
              <a:rPr lang="en-US" dirty="0" smtClean="0"/>
              <a:t>Host stack \</a:t>
            </a:r>
            <a:r>
              <a:rPr lang="en-US" dirty="0" err="1" smtClean="0"/>
              <a:t>usb</a:t>
            </a:r>
            <a:r>
              <a:rPr lang="en-US" dirty="0" smtClean="0"/>
              <a:t>\</a:t>
            </a:r>
            <a:r>
              <a:rPr lang="en-US" dirty="0" err="1" smtClean="0"/>
              <a:t>usb_core</a:t>
            </a:r>
            <a:r>
              <a:rPr lang="en-US" dirty="0" smtClean="0"/>
              <a:t>\host\sources\</a:t>
            </a:r>
            <a:r>
              <a:rPr lang="en-US" dirty="0" err="1" smtClean="0"/>
              <a:t>bsp</a:t>
            </a:r>
            <a:r>
              <a:rPr lang="en-US" dirty="0" smtClean="0"/>
              <a:t>\&lt;Board&gt;\</a:t>
            </a:r>
            <a:r>
              <a:rPr lang="en-US" dirty="0" err="1" smtClean="0"/>
              <a:t>usb_host_bsp.c</a:t>
            </a:r>
            <a:endParaRPr lang="en-US" dirty="0" smtClean="0"/>
          </a:p>
          <a:p>
            <a:pPr lvl="1"/>
            <a:r>
              <a:rPr lang="en-US" dirty="0" smtClean="0"/>
              <a:t>OTG stack \</a:t>
            </a:r>
            <a:r>
              <a:rPr lang="en-US" dirty="0" err="1" smtClean="0"/>
              <a:t>usb</a:t>
            </a:r>
            <a:r>
              <a:rPr lang="en-US" dirty="0" smtClean="0"/>
              <a:t>\</a:t>
            </a:r>
            <a:r>
              <a:rPr lang="en-US" dirty="0" err="1" smtClean="0"/>
              <a:t>usb_core</a:t>
            </a:r>
            <a:r>
              <a:rPr lang="en-US" dirty="0" smtClean="0"/>
              <a:t>\</a:t>
            </a:r>
            <a:r>
              <a:rPr lang="en-US" dirty="0" err="1" smtClean="0"/>
              <a:t>otg</a:t>
            </a:r>
            <a:r>
              <a:rPr lang="en-US" dirty="0" smtClean="0"/>
              <a:t>\sources\</a:t>
            </a:r>
            <a:r>
              <a:rPr lang="en-US" dirty="0" err="1" smtClean="0"/>
              <a:t>bsp</a:t>
            </a:r>
            <a:r>
              <a:rPr lang="en-US" dirty="0" smtClean="0"/>
              <a:t>\&lt;Board&gt;\</a:t>
            </a:r>
            <a:r>
              <a:rPr lang="en-US" dirty="0" err="1" smtClean="0"/>
              <a:t>usb_otg_bsp.c</a:t>
            </a:r>
            <a:endParaRPr lang="en-US" dirty="0" smtClean="0"/>
          </a:p>
          <a:p>
            <a:r>
              <a:rPr lang="en-US" dirty="0" smtClean="0"/>
              <a:t>Modify this file if USB clock source or divider need to change</a:t>
            </a:r>
            <a:endParaRPr lang="en-US" dirty="0"/>
          </a:p>
        </p:txBody>
      </p:sp>
    </p:spTree>
    <p:extLst>
      <p:ext uri="{BB962C8B-B14F-4D97-AF65-F5344CB8AC3E}">
        <p14:creationId xmlns:p14="http://schemas.microsoft.com/office/powerpoint/2010/main" val="1797899936"/>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PEB</a:t>
            </a:r>
            <a:endParaRPr lang="en-US" dirty="0"/>
          </a:p>
        </p:txBody>
      </p:sp>
      <p:sp>
        <p:nvSpPr>
          <p:cNvPr id="3" name="Text Placeholder 2"/>
          <p:cNvSpPr>
            <a:spLocks noGrp="1"/>
          </p:cNvSpPr>
          <p:nvPr>
            <p:ph type="body" sz="quarter" idx="10"/>
          </p:nvPr>
        </p:nvSpPr>
        <p:spPr/>
        <p:txBody>
          <a:bodyPr/>
          <a:lstStyle/>
          <a:p>
            <a:r>
              <a:rPr lang="en-US" dirty="0" smtClean="0"/>
              <a:t>Processor Expert Configuration Files – PEB</a:t>
            </a:r>
          </a:p>
          <a:p>
            <a:r>
              <a:rPr lang="en-US" dirty="0"/>
              <a:t>Found for each board </a:t>
            </a:r>
            <a:r>
              <a:rPr lang="en-US" dirty="0" smtClean="0"/>
              <a:t>along with the other board files: C</a:t>
            </a:r>
            <a:r>
              <a:rPr lang="en-US" dirty="0"/>
              <a:t>:\</a:t>
            </a:r>
            <a:r>
              <a:rPr lang="en-US" dirty="0" smtClean="0"/>
              <a:t>Freescale\KSDK_1.2.0\examples\&lt;board_name&gt;</a:t>
            </a:r>
            <a:endParaRPr lang="en-US" dirty="0"/>
          </a:p>
        </p:txBody>
      </p:sp>
    </p:spTree>
    <p:extLst>
      <p:ext uri="{BB962C8B-B14F-4D97-AF65-F5344CB8AC3E}">
        <p14:creationId xmlns:p14="http://schemas.microsoft.com/office/powerpoint/2010/main" val="1751252278"/>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solidFill>
                  <a:schemeClr val="tx1"/>
                </a:solidFill>
              </a:rPr>
              <a:t>In-Depth </a:t>
            </a:r>
            <a:r>
              <a:rPr lang="en-US" dirty="0">
                <a:solidFill>
                  <a:schemeClr val="tx1"/>
                </a:solidFill>
              </a:rPr>
              <a:t>on </a:t>
            </a:r>
            <a:r>
              <a:rPr lang="en-US" dirty="0" smtClean="0">
                <a:solidFill>
                  <a:schemeClr val="tx1"/>
                </a:solidFill>
              </a:rPr>
              <a:t>Kinetis SDK </a:t>
            </a:r>
            <a:r>
              <a:rPr lang="en-US" dirty="0">
                <a:solidFill>
                  <a:schemeClr val="tx1"/>
                </a:solidFill>
              </a:rPr>
              <a:t>System </a:t>
            </a:r>
            <a:r>
              <a:rPr lang="en-US" dirty="0" smtClean="0">
                <a:solidFill>
                  <a:schemeClr val="tx1"/>
                </a:solidFill>
              </a:rPr>
              <a:t>Services</a:t>
            </a:r>
          </a:p>
          <a:p>
            <a:pPr lvl="1"/>
            <a:r>
              <a:rPr lang="en-US" dirty="0" smtClean="0"/>
              <a:t>Lab</a:t>
            </a:r>
          </a:p>
          <a:p>
            <a:r>
              <a:rPr lang="en-US" dirty="0">
                <a:solidFill>
                  <a:schemeClr val="tx1"/>
                </a:solidFill>
              </a:rPr>
              <a:t>M</a:t>
            </a:r>
            <a:r>
              <a:rPr lang="en-US" dirty="0" smtClean="0">
                <a:solidFill>
                  <a:schemeClr val="tx1"/>
                </a:solidFill>
              </a:rPr>
              <a:t>iddleware Stacks</a:t>
            </a:r>
          </a:p>
          <a:p>
            <a:r>
              <a:rPr lang="en-US" dirty="0" smtClean="0">
                <a:solidFill>
                  <a:schemeClr val="tx1"/>
                </a:solidFill>
              </a:rPr>
              <a:t>In-Depth </a:t>
            </a:r>
            <a:r>
              <a:rPr lang="en-US" dirty="0">
                <a:solidFill>
                  <a:schemeClr val="tx1"/>
                </a:solidFill>
              </a:rPr>
              <a:t>on Kinetis SDK Startup and Porting</a:t>
            </a:r>
          </a:p>
          <a:p>
            <a:pPr lvl="1"/>
            <a:r>
              <a:rPr lang="en-US" dirty="0" smtClean="0">
                <a:solidFill>
                  <a:srgbClr val="F45914"/>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2810988515"/>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and Driver Lab</a:t>
            </a:r>
            <a:endParaRPr lang="en-US" dirty="0"/>
          </a:p>
        </p:txBody>
      </p:sp>
      <p:sp>
        <p:nvSpPr>
          <p:cNvPr id="3" name="Text Placeholder 2"/>
          <p:cNvSpPr>
            <a:spLocks noGrp="1"/>
          </p:cNvSpPr>
          <p:nvPr>
            <p:ph type="body" sz="quarter" idx="10"/>
          </p:nvPr>
        </p:nvSpPr>
        <p:spPr/>
        <p:txBody>
          <a:bodyPr/>
          <a:lstStyle/>
          <a:p>
            <a:r>
              <a:rPr lang="en-US" dirty="0" smtClean="0"/>
              <a:t>Lab will use the USB HID Device example</a:t>
            </a:r>
          </a:p>
          <a:p>
            <a:r>
              <a:rPr lang="en-US" dirty="0" smtClean="0"/>
              <a:t>Will add code to use LED and I2C drivers</a:t>
            </a:r>
            <a:endParaRPr lang="en-US" dirty="0"/>
          </a:p>
        </p:txBody>
      </p:sp>
    </p:spTree>
    <p:extLst>
      <p:ext uri="{BB962C8B-B14F-4D97-AF65-F5344CB8AC3E}">
        <p14:creationId xmlns:p14="http://schemas.microsoft.com/office/powerpoint/2010/main" val="389699235"/>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t>In-Depth </a:t>
            </a:r>
            <a:r>
              <a:rPr lang="en-US" dirty="0"/>
              <a:t>on </a:t>
            </a:r>
            <a:r>
              <a:rPr lang="en-US" dirty="0" smtClean="0"/>
              <a:t>Kinetis SDK </a:t>
            </a:r>
            <a:r>
              <a:rPr lang="en-US" dirty="0"/>
              <a:t>System </a:t>
            </a:r>
            <a:r>
              <a:rPr lang="en-US" dirty="0" smtClean="0"/>
              <a:t>Services</a:t>
            </a:r>
          </a:p>
          <a:p>
            <a:pPr lvl="1"/>
            <a:r>
              <a:rPr lang="en-US" dirty="0" smtClean="0"/>
              <a:t>Lab</a:t>
            </a:r>
          </a:p>
          <a:p>
            <a:r>
              <a:rPr lang="en-US" dirty="0"/>
              <a:t>M</a:t>
            </a:r>
            <a:r>
              <a:rPr lang="en-US" dirty="0" smtClean="0"/>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rgbClr val="F45914"/>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608074622"/>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FYI: KDS Project Compilation</a:t>
            </a:r>
            <a:endParaRPr lang="en-US" dirty="0"/>
          </a:p>
        </p:txBody>
      </p:sp>
      <p:sp>
        <p:nvSpPr>
          <p:cNvPr id="3" name="Text Placeholder 2"/>
          <p:cNvSpPr>
            <a:spLocks noGrp="1"/>
          </p:cNvSpPr>
          <p:nvPr>
            <p:ph type="body" sz="quarter" idx="10"/>
          </p:nvPr>
        </p:nvSpPr>
        <p:spPr>
          <a:xfrm>
            <a:off x="224642" y="1074189"/>
            <a:ext cx="8747266" cy="1440411"/>
          </a:xfrm>
        </p:spPr>
        <p:txBody>
          <a:bodyPr>
            <a:normAutofit lnSpcReduction="10000"/>
          </a:bodyPr>
          <a:lstStyle/>
          <a:p>
            <a:r>
              <a:rPr lang="en-US" dirty="0" smtClean="0"/>
              <a:t>When debugging in KDS, the project will re-compile every time before downloading.</a:t>
            </a:r>
          </a:p>
          <a:p>
            <a:r>
              <a:rPr lang="en-US" dirty="0" smtClean="0"/>
              <a:t>This is due to mismatched parameter in the Refresh Policy</a:t>
            </a:r>
          </a:p>
          <a:p>
            <a:pPr lvl="1"/>
            <a:r>
              <a:rPr lang="en-US" dirty="0" smtClean="0"/>
              <a:t>Found in Project Properties-&gt;C/C++ Build-&gt;Refresh Policy tab</a:t>
            </a:r>
          </a:p>
          <a:p>
            <a:pPr marL="0" indent="0">
              <a:buNone/>
            </a:pPr>
            <a:endParaRPr lang="en-US" dirty="0"/>
          </a:p>
        </p:txBody>
      </p:sp>
      <p:pic>
        <p:nvPicPr>
          <p:cNvPr id="4" name="Picture 3"/>
          <p:cNvPicPr>
            <a:picLocks noChangeAspect="1"/>
          </p:cNvPicPr>
          <p:nvPr/>
        </p:nvPicPr>
        <p:blipFill>
          <a:blip r:embed="rId2"/>
          <a:stretch>
            <a:fillRect/>
          </a:stretch>
        </p:blipFill>
        <p:spPr>
          <a:xfrm>
            <a:off x="2152650" y="2514600"/>
            <a:ext cx="5755596" cy="3948112"/>
          </a:xfrm>
          <a:prstGeom prst="rect">
            <a:avLst/>
          </a:prstGeom>
        </p:spPr>
      </p:pic>
    </p:spTree>
    <p:extLst>
      <p:ext uri="{BB962C8B-B14F-4D97-AF65-F5344CB8AC3E}">
        <p14:creationId xmlns:p14="http://schemas.microsoft.com/office/powerpoint/2010/main" val="1377796778"/>
      </p:ext>
    </p:extLst>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KDS Project </a:t>
            </a:r>
            <a:r>
              <a:rPr lang="en-US" dirty="0" smtClean="0"/>
              <a:t>Compilation – Add Correct Project</a:t>
            </a:r>
            <a:endParaRPr lang="en-US" dirty="0"/>
          </a:p>
        </p:txBody>
      </p:sp>
      <p:pic>
        <p:nvPicPr>
          <p:cNvPr id="4" name="Picture 3"/>
          <p:cNvPicPr>
            <a:picLocks noChangeAspect="1"/>
          </p:cNvPicPr>
          <p:nvPr/>
        </p:nvPicPr>
        <p:blipFill>
          <a:blip r:embed="rId2"/>
          <a:stretch>
            <a:fillRect/>
          </a:stretch>
        </p:blipFill>
        <p:spPr>
          <a:xfrm>
            <a:off x="4419600" y="1600200"/>
            <a:ext cx="4419600" cy="4677888"/>
          </a:xfrm>
          <a:prstGeom prst="rect">
            <a:avLst/>
          </a:prstGeom>
        </p:spPr>
      </p:pic>
      <p:sp>
        <p:nvSpPr>
          <p:cNvPr id="3" name="Text Placeholder 2"/>
          <p:cNvSpPr>
            <a:spLocks noGrp="1"/>
          </p:cNvSpPr>
          <p:nvPr>
            <p:ph type="body" sz="quarter" idx="10"/>
          </p:nvPr>
        </p:nvSpPr>
        <p:spPr/>
        <p:txBody>
          <a:bodyPr/>
          <a:lstStyle/>
          <a:p>
            <a:r>
              <a:rPr lang="en-US" dirty="0" smtClean="0"/>
              <a:t>On Refresh Policy tab, click on Add Resource</a:t>
            </a:r>
          </a:p>
          <a:p>
            <a:r>
              <a:rPr lang="en-US" dirty="0" smtClean="0"/>
              <a:t>Select the project and click OK</a:t>
            </a:r>
            <a:endParaRPr lang="en-US" dirty="0"/>
          </a:p>
        </p:txBody>
      </p:sp>
    </p:spTree>
    <p:extLst>
      <p:ext uri="{BB962C8B-B14F-4D97-AF65-F5344CB8AC3E}">
        <p14:creationId xmlns:p14="http://schemas.microsoft.com/office/powerpoint/2010/main" val="3938799988"/>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KDS Project </a:t>
            </a:r>
            <a:r>
              <a:rPr lang="en-US" dirty="0" smtClean="0"/>
              <a:t>Compilation – Remove Phantom Project</a:t>
            </a:r>
            <a:endParaRPr lang="en-US" dirty="0"/>
          </a:p>
        </p:txBody>
      </p:sp>
      <p:sp>
        <p:nvSpPr>
          <p:cNvPr id="3" name="Text Placeholder 2"/>
          <p:cNvSpPr>
            <a:spLocks noGrp="1"/>
          </p:cNvSpPr>
          <p:nvPr>
            <p:ph type="body" sz="quarter" idx="10"/>
          </p:nvPr>
        </p:nvSpPr>
        <p:spPr/>
        <p:txBody>
          <a:bodyPr/>
          <a:lstStyle/>
          <a:p>
            <a:r>
              <a:rPr lang="en-US" dirty="0" smtClean="0"/>
              <a:t>Now need to delete incorrect project</a:t>
            </a:r>
          </a:p>
          <a:p>
            <a:pPr lvl="1"/>
            <a:r>
              <a:rPr lang="en-US" dirty="0" smtClean="0"/>
              <a:t>Click on FRDM-K64_Test</a:t>
            </a:r>
          </a:p>
          <a:p>
            <a:pPr lvl="1"/>
            <a:r>
              <a:rPr lang="en-US" dirty="0" smtClean="0"/>
              <a:t>Click on the “Delete…” button</a:t>
            </a:r>
          </a:p>
          <a:p>
            <a:pPr lvl="1"/>
            <a:r>
              <a:rPr lang="en-US" dirty="0" smtClean="0"/>
              <a:t>Finish by click “OK” to close out the dialog box</a:t>
            </a:r>
            <a:endParaRPr lang="en-US" dirty="0"/>
          </a:p>
        </p:txBody>
      </p:sp>
      <p:pic>
        <p:nvPicPr>
          <p:cNvPr id="5" name="Picture 4"/>
          <p:cNvPicPr>
            <a:picLocks noChangeAspect="1"/>
          </p:cNvPicPr>
          <p:nvPr/>
        </p:nvPicPr>
        <p:blipFill>
          <a:blip r:embed="rId2"/>
          <a:stretch>
            <a:fillRect/>
          </a:stretch>
        </p:blipFill>
        <p:spPr>
          <a:xfrm>
            <a:off x="609600" y="2667000"/>
            <a:ext cx="5724525" cy="1838325"/>
          </a:xfrm>
          <a:prstGeom prst="rect">
            <a:avLst/>
          </a:prstGeom>
        </p:spPr>
      </p:pic>
    </p:spTree>
    <p:extLst>
      <p:ext uri="{BB962C8B-B14F-4D97-AF65-F5344CB8AC3E}">
        <p14:creationId xmlns:p14="http://schemas.microsoft.com/office/powerpoint/2010/main" val="2791717258"/>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using Peripheral Drivers</a:t>
            </a:r>
            <a:endParaRPr lang="en-US" dirty="0"/>
          </a:p>
        </p:txBody>
      </p:sp>
      <p:sp>
        <p:nvSpPr>
          <p:cNvPr id="3" name="Text Placeholder 2"/>
          <p:cNvSpPr>
            <a:spLocks noGrp="1"/>
          </p:cNvSpPr>
          <p:nvPr>
            <p:ph type="body" sz="quarter" idx="10"/>
          </p:nvPr>
        </p:nvSpPr>
        <p:spPr/>
        <p:txBody>
          <a:bodyPr/>
          <a:lstStyle/>
          <a:p>
            <a:r>
              <a:rPr lang="en-US" dirty="0" smtClean="0"/>
              <a:t>Make sure to call </a:t>
            </a:r>
            <a:r>
              <a:rPr lang="en-US" dirty="0" err="1" smtClean="0">
                <a:solidFill>
                  <a:srgbClr val="F64900"/>
                </a:solidFill>
              </a:rPr>
              <a:t>OSA_Init</a:t>
            </a:r>
            <a:r>
              <a:rPr lang="en-US" dirty="0" smtClean="0">
                <a:solidFill>
                  <a:srgbClr val="F64900"/>
                </a:solidFill>
              </a:rPr>
              <a:t>()</a:t>
            </a:r>
          </a:p>
          <a:p>
            <a:pPr lvl="1"/>
            <a:r>
              <a:rPr lang="en-US" dirty="0" smtClean="0"/>
              <a:t>Initializes timers used by drivers (</a:t>
            </a:r>
            <a:r>
              <a:rPr lang="en-US" dirty="0" err="1" smtClean="0"/>
              <a:t>ie</a:t>
            </a:r>
            <a:r>
              <a:rPr lang="en-US" dirty="0" smtClean="0"/>
              <a:t> for timeouts)</a:t>
            </a:r>
          </a:p>
          <a:p>
            <a:pPr lvl="1"/>
            <a:r>
              <a:rPr lang="en-US" dirty="0" smtClean="0"/>
              <a:t>Makes use of LPTMR module</a:t>
            </a:r>
          </a:p>
          <a:p>
            <a:pPr marL="174625" lvl="1" indent="0">
              <a:buNone/>
            </a:pPr>
            <a:endParaRPr lang="en-US" dirty="0" smtClean="0"/>
          </a:p>
          <a:p>
            <a:r>
              <a:rPr lang="en-US" dirty="0" smtClean="0"/>
              <a:t>Make sure to include </a:t>
            </a:r>
            <a:r>
              <a:rPr lang="en-US" dirty="0" err="1" smtClean="0">
                <a:solidFill>
                  <a:srgbClr val="F64900"/>
                </a:solidFill>
              </a:rPr>
              <a:t>fsl</a:t>
            </a:r>
            <a:r>
              <a:rPr lang="en-US" dirty="0" smtClean="0">
                <a:solidFill>
                  <a:srgbClr val="F64900"/>
                </a:solidFill>
              </a:rPr>
              <a:t>_&lt;module&gt;_</a:t>
            </a:r>
            <a:r>
              <a:rPr lang="en-US" dirty="0" err="1" smtClean="0">
                <a:solidFill>
                  <a:srgbClr val="F64900"/>
                </a:solidFill>
              </a:rPr>
              <a:t>irq.c</a:t>
            </a:r>
            <a:r>
              <a:rPr lang="en-US" dirty="0" smtClean="0">
                <a:solidFill>
                  <a:srgbClr val="F64900"/>
                </a:solidFill>
              </a:rPr>
              <a:t> </a:t>
            </a:r>
            <a:r>
              <a:rPr lang="en-US" dirty="0" smtClean="0"/>
              <a:t>file in project</a:t>
            </a:r>
          </a:p>
          <a:p>
            <a:pPr lvl="1"/>
            <a:r>
              <a:rPr lang="en-US" dirty="0" smtClean="0"/>
              <a:t>Otherwise will end up in default interrupt and driver will not work</a:t>
            </a:r>
          </a:p>
          <a:p>
            <a:pPr marL="174625" lvl="1" indent="0">
              <a:buNone/>
            </a:pPr>
            <a:endParaRPr lang="en-US" dirty="0" smtClean="0"/>
          </a:p>
          <a:p>
            <a:r>
              <a:rPr lang="en-US" dirty="0" smtClean="0"/>
              <a:t>The SPI and DSPI drivers are different and depend on device</a:t>
            </a:r>
          </a:p>
          <a:p>
            <a:pPr lvl="1"/>
            <a:r>
              <a:rPr lang="en-US" dirty="0" smtClean="0"/>
              <a:t>Look at platform library to determine which version to use</a:t>
            </a:r>
            <a:endParaRPr lang="en-US" dirty="0"/>
          </a:p>
        </p:txBody>
      </p:sp>
    </p:spTree>
    <p:extLst>
      <p:ext uri="{BB962C8B-B14F-4D97-AF65-F5344CB8AC3E}">
        <p14:creationId xmlns:p14="http://schemas.microsoft.com/office/powerpoint/2010/main" val="4243604010"/>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KSDK Tips</a:t>
            </a:r>
            <a:endParaRPr lang="en-US" dirty="0"/>
          </a:p>
        </p:txBody>
      </p:sp>
      <p:sp>
        <p:nvSpPr>
          <p:cNvPr id="3" name="Text Placeholder 2"/>
          <p:cNvSpPr>
            <a:spLocks noGrp="1"/>
          </p:cNvSpPr>
          <p:nvPr>
            <p:ph type="body" sz="quarter" idx="10"/>
          </p:nvPr>
        </p:nvSpPr>
        <p:spPr/>
        <p:txBody>
          <a:bodyPr/>
          <a:lstStyle/>
          <a:p>
            <a:r>
              <a:rPr lang="en-US" dirty="0" smtClean="0"/>
              <a:t>KSDK enable MISRA checking by default</a:t>
            </a:r>
          </a:p>
          <a:p>
            <a:pPr lvl="1"/>
            <a:r>
              <a:rPr lang="en-US" dirty="0" smtClean="0"/>
              <a:t>If using evaluation version of IAR, need to turn this off in the project settings</a:t>
            </a:r>
          </a:p>
          <a:p>
            <a:pPr marL="174625" lvl="1" indent="0">
              <a:buNone/>
            </a:pPr>
            <a:endParaRPr lang="en-US" dirty="0" smtClean="0"/>
          </a:p>
          <a:p>
            <a:r>
              <a:rPr lang="en-US" dirty="0" smtClean="0"/>
              <a:t>Not all projects use 115200 baud rate</a:t>
            </a:r>
          </a:p>
          <a:p>
            <a:pPr lvl="1"/>
            <a:r>
              <a:rPr lang="en-US" dirty="0" smtClean="0"/>
              <a:t>Low power demo specifically uses 9600</a:t>
            </a:r>
          </a:p>
          <a:p>
            <a:pPr lvl="1"/>
            <a:r>
              <a:rPr lang="en-US" dirty="0" smtClean="0"/>
              <a:t>Also some low end KL boards default to 9600</a:t>
            </a:r>
          </a:p>
          <a:p>
            <a:pPr marL="174625" lvl="1" indent="0">
              <a:buNone/>
            </a:pPr>
            <a:endParaRPr lang="en-US" dirty="0" smtClean="0"/>
          </a:p>
          <a:p>
            <a:r>
              <a:rPr lang="en-US" dirty="0" smtClean="0"/>
              <a:t>Example of using the FXOS8700 accelerometer can be found in K64F </a:t>
            </a:r>
          </a:p>
          <a:p>
            <a:pPr lvl="1"/>
            <a:r>
              <a:rPr lang="en-US" dirty="0"/>
              <a:t>\</a:t>
            </a:r>
            <a:r>
              <a:rPr lang="en-US" dirty="0" smtClean="0"/>
              <a:t>examples\frdmk64f\</a:t>
            </a:r>
            <a:r>
              <a:rPr lang="en-US" dirty="0" err="1" smtClean="0"/>
              <a:t>demo_apps</a:t>
            </a:r>
            <a:r>
              <a:rPr lang="en-US" dirty="0" smtClean="0"/>
              <a:t>\</a:t>
            </a:r>
            <a:r>
              <a:rPr lang="en-US" dirty="0" err="1" smtClean="0"/>
              <a:t>bubble_level_ftm</a:t>
            </a:r>
            <a:endParaRPr lang="en-US" dirty="0" smtClean="0"/>
          </a:p>
          <a:p>
            <a:pPr lvl="1"/>
            <a:r>
              <a:rPr lang="en-US" dirty="0" smtClean="0"/>
              <a:t>Can be re-used with other boards that use that accelerometer </a:t>
            </a:r>
            <a:endParaRPr lang="en-US" dirty="0"/>
          </a:p>
        </p:txBody>
      </p:sp>
    </p:spTree>
    <p:extLst>
      <p:ext uri="{BB962C8B-B14F-4D97-AF65-F5344CB8AC3E}">
        <p14:creationId xmlns:p14="http://schemas.microsoft.com/office/powerpoint/2010/main" val="192903732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 Overview</a:t>
            </a:r>
            <a:endParaRPr lang="en-US" dirty="0"/>
          </a:p>
        </p:txBody>
      </p:sp>
      <p:sp>
        <p:nvSpPr>
          <p:cNvPr id="3" name="Text Placeholder 2"/>
          <p:cNvSpPr>
            <a:spLocks noGrp="1"/>
          </p:cNvSpPr>
          <p:nvPr>
            <p:ph type="body" sz="quarter" idx="10"/>
          </p:nvPr>
        </p:nvSpPr>
        <p:spPr/>
        <p:txBody>
          <a:bodyPr>
            <a:normAutofit fontScale="85000" lnSpcReduction="20000"/>
          </a:bodyPr>
          <a:lstStyle/>
          <a:p>
            <a:r>
              <a:rPr lang="en-US" dirty="0" smtClean="0"/>
              <a:t>Create the basic abstraction layer over MCU internal peripherals</a:t>
            </a:r>
          </a:p>
          <a:p>
            <a:pPr lvl="1"/>
            <a:r>
              <a:rPr lang="en-US" dirty="0" smtClean="0"/>
              <a:t>Each individual peripheral has own dedicated HAL</a:t>
            </a:r>
          </a:p>
          <a:p>
            <a:endParaRPr lang="en-US" dirty="0" smtClean="0"/>
          </a:p>
          <a:p>
            <a:r>
              <a:rPr lang="en-US" dirty="0" smtClean="0"/>
              <a:t>Full coverage of all peripherals features </a:t>
            </a:r>
          </a:p>
          <a:p>
            <a:pPr lvl="1"/>
            <a:r>
              <a:rPr lang="en-US" dirty="0" smtClean="0"/>
              <a:t>Also implements the function for module initialization (reset)</a:t>
            </a:r>
          </a:p>
          <a:p>
            <a:endParaRPr lang="en-US" dirty="0" smtClean="0"/>
          </a:p>
          <a:p>
            <a:r>
              <a:rPr lang="en-US" dirty="0" smtClean="0"/>
              <a:t>Possible configurability</a:t>
            </a:r>
          </a:p>
          <a:p>
            <a:pPr lvl="1"/>
            <a:r>
              <a:rPr lang="en-US" dirty="0" smtClean="0"/>
              <a:t>In compilation time via feature header files</a:t>
            </a:r>
          </a:p>
          <a:p>
            <a:pPr lvl="1"/>
            <a:r>
              <a:rPr lang="en-US" dirty="0" smtClean="0"/>
              <a:t>In run-time by taking user defined configuration data through “init” function call</a:t>
            </a:r>
            <a:r>
              <a:rPr lang="es-MX" dirty="0" smtClean="0"/>
              <a:t> </a:t>
            </a:r>
          </a:p>
          <a:p>
            <a:pPr lvl="1"/>
            <a:endParaRPr lang="en-US" dirty="0" smtClean="0"/>
          </a:p>
          <a:p>
            <a:r>
              <a:rPr lang="en-US" dirty="0" smtClean="0"/>
              <a:t>Does not implement the interrupt driven logic (ISR)</a:t>
            </a:r>
          </a:p>
          <a:p>
            <a:pPr lvl="1"/>
            <a:r>
              <a:rPr lang="en-US" dirty="0" smtClean="0"/>
              <a:t>It’s implemented by Peripheral Drivers or User Application</a:t>
            </a:r>
          </a:p>
          <a:p>
            <a:pPr lvl="1"/>
            <a:r>
              <a:rPr lang="en-US" dirty="0" smtClean="0"/>
              <a:t>User Application based only on HAL need to define own ISR entries</a:t>
            </a:r>
          </a:p>
          <a:p>
            <a:endParaRPr lang="en-US" dirty="0" smtClean="0"/>
          </a:p>
          <a:p>
            <a:pPr lvl="0"/>
            <a:r>
              <a:rPr lang="en-US" dirty="0"/>
              <a:t>HAL Source at </a:t>
            </a:r>
            <a:r>
              <a:rPr lang="en-US" dirty="0">
                <a:solidFill>
                  <a:srgbClr val="E64F0C"/>
                </a:solidFill>
              </a:rPr>
              <a:t>C:\</a:t>
            </a:r>
            <a:r>
              <a:rPr lang="en-US" dirty="0" smtClean="0">
                <a:solidFill>
                  <a:srgbClr val="E64F0C"/>
                </a:solidFill>
              </a:rPr>
              <a:t>Freescale\KSDK_1.2.0\platform\hal</a:t>
            </a:r>
            <a:endParaRPr lang="en-US" dirty="0">
              <a:solidFill>
                <a:srgbClr val="E64F0C"/>
              </a:solidFill>
            </a:endParaRPr>
          </a:p>
          <a:p>
            <a:pPr lvl="0"/>
            <a:r>
              <a:rPr lang="en-US" dirty="0" smtClean="0"/>
              <a:t>HAL </a:t>
            </a:r>
            <a:r>
              <a:rPr lang="en-US" dirty="0"/>
              <a:t>Library at </a:t>
            </a:r>
            <a:r>
              <a:rPr lang="en-US" dirty="0">
                <a:solidFill>
                  <a:srgbClr val="E64F0C"/>
                </a:solidFill>
              </a:rPr>
              <a:t>C:\</a:t>
            </a:r>
            <a:r>
              <a:rPr lang="en-US" dirty="0" smtClean="0">
                <a:solidFill>
                  <a:srgbClr val="E64F0C"/>
                </a:solidFill>
              </a:rPr>
              <a:t>Freescale\KSDK_1.2.0\lib\ksdk_hal_lib</a:t>
            </a:r>
          </a:p>
        </p:txBody>
      </p:sp>
    </p:spTree>
    <p:extLst>
      <p:ext uri="{BB962C8B-B14F-4D97-AF65-F5344CB8AC3E}">
        <p14:creationId xmlns:p14="http://schemas.microsoft.com/office/powerpoint/2010/main" val="4147834774"/>
      </p:ext>
    </p:extLst>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t>In-Depth </a:t>
            </a:r>
            <a:r>
              <a:rPr lang="en-US" dirty="0"/>
              <a:t>on </a:t>
            </a:r>
            <a:r>
              <a:rPr lang="en-US" dirty="0" smtClean="0"/>
              <a:t>Kinetis SDK </a:t>
            </a:r>
            <a:r>
              <a:rPr lang="en-US" dirty="0"/>
              <a:t>System </a:t>
            </a:r>
            <a:r>
              <a:rPr lang="en-US" dirty="0" smtClean="0"/>
              <a:t>Services</a:t>
            </a:r>
          </a:p>
          <a:p>
            <a:pPr lvl="1"/>
            <a:r>
              <a:rPr lang="en-US" dirty="0" smtClean="0"/>
              <a:t>Lab</a:t>
            </a:r>
          </a:p>
          <a:p>
            <a:r>
              <a:rPr lang="en-US" dirty="0"/>
              <a:t>M</a:t>
            </a:r>
            <a:r>
              <a:rPr lang="en-US" dirty="0" smtClean="0"/>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rgbClr val="F64900"/>
                </a:solidFill>
              </a:rPr>
              <a:t>Conclusion</a:t>
            </a:r>
          </a:p>
          <a:p>
            <a:endParaRPr lang="en-US" dirty="0"/>
          </a:p>
        </p:txBody>
      </p:sp>
    </p:spTree>
    <p:extLst>
      <p:ext uri="{BB962C8B-B14F-4D97-AF65-F5344CB8AC3E}">
        <p14:creationId xmlns:p14="http://schemas.microsoft.com/office/powerpoint/2010/main" val="3807722881"/>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2450409055"/>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Session Summary</a:t>
            </a:r>
            <a:endParaRPr lang="en-US" dirty="0"/>
          </a:p>
        </p:txBody>
      </p:sp>
      <p:sp>
        <p:nvSpPr>
          <p:cNvPr id="5" name="Text Placeholder 4"/>
          <p:cNvSpPr>
            <a:spLocks noGrp="1"/>
          </p:cNvSpPr>
          <p:nvPr>
            <p:ph type="body" sz="quarter" idx="10"/>
          </p:nvPr>
        </p:nvSpPr>
        <p:spPr/>
        <p:txBody>
          <a:bodyPr/>
          <a:lstStyle/>
          <a:p>
            <a:r>
              <a:rPr lang="en-US" dirty="0" smtClean="0"/>
              <a:t>You should now be able to: </a:t>
            </a:r>
          </a:p>
          <a:p>
            <a:pPr lvl="1"/>
            <a:r>
              <a:rPr lang="en-US" dirty="0" smtClean="0"/>
              <a:t>Understand how Kinetis SDK works</a:t>
            </a:r>
          </a:p>
          <a:p>
            <a:pPr lvl="1"/>
            <a:r>
              <a:rPr lang="en-US" dirty="0" smtClean="0"/>
              <a:t>How to use the Project Generator tool to create custom projects</a:t>
            </a:r>
          </a:p>
          <a:p>
            <a:pPr lvl="1"/>
            <a:r>
              <a:rPr lang="en-US" dirty="0" smtClean="0"/>
              <a:t>Understand how to use the clock and low power managers to make your application more efficient</a:t>
            </a:r>
          </a:p>
          <a:p>
            <a:pPr lvl="1"/>
            <a:r>
              <a:rPr lang="en-US" dirty="0" smtClean="0"/>
              <a:t>Run Kinetis SDK on your own hardware</a:t>
            </a:r>
          </a:p>
          <a:p>
            <a:pPr lvl="1"/>
            <a:r>
              <a:rPr lang="en-US" dirty="0" smtClean="0"/>
              <a:t>Use the knowledge and hands-on experience you have gained to quickly create applications using Freescale Kinetis MCUs</a:t>
            </a:r>
          </a:p>
          <a:p>
            <a:endParaRPr lang="en-US" dirty="0"/>
          </a:p>
        </p:txBody>
      </p:sp>
    </p:spTree>
    <p:extLst>
      <p:ext uri="{BB962C8B-B14F-4D97-AF65-F5344CB8AC3E}">
        <p14:creationId xmlns:p14="http://schemas.microsoft.com/office/powerpoint/2010/main" val="1459784320"/>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Additional Resources</a:t>
            </a:r>
            <a:endParaRPr lang="en-US" dirty="0"/>
          </a:p>
        </p:txBody>
      </p:sp>
      <p:grpSp>
        <p:nvGrpSpPr>
          <p:cNvPr id="33" name="Group 32"/>
          <p:cNvGrpSpPr/>
          <p:nvPr/>
        </p:nvGrpSpPr>
        <p:grpSpPr>
          <a:xfrm>
            <a:off x="478326" y="1379096"/>
            <a:ext cx="8665672" cy="2812403"/>
            <a:chOff x="2659923" y="1335471"/>
            <a:chExt cx="5302639" cy="2273401"/>
          </a:xfrm>
        </p:grpSpPr>
        <p:sp>
          <p:nvSpPr>
            <p:cNvPr id="103" name="Oval 60"/>
            <p:cNvSpPr>
              <a:spLocks noChangeArrowheads="1"/>
            </p:cNvSpPr>
            <p:nvPr/>
          </p:nvSpPr>
          <p:spPr bwMode="auto">
            <a:xfrm>
              <a:off x="2659923" y="1562329"/>
              <a:ext cx="545371" cy="688906"/>
            </a:xfrm>
            <a:prstGeom prst="ellipse">
              <a:avLst/>
            </a:prstGeom>
            <a:solidFill>
              <a:schemeClr val="accent2"/>
            </a:solidFill>
            <a:ln w="38100">
              <a:solidFill>
                <a:schemeClr val="accent2">
                  <a:lumMod val="60000"/>
                  <a:lumOff val="40000"/>
                </a:schemeClr>
              </a:solidFill>
            </a:ln>
          </p:spPr>
          <p:txBody>
            <a:bodyPr wrap="none" tIns="0" bIns="0" rtlCol="0" anchor="ctr" anchorCtr="0">
              <a:noAutofit/>
            </a:bodyPr>
            <a:lstStyle/>
            <a:p>
              <a:pPr algn="ctr">
                <a:lnSpc>
                  <a:spcPct val="67000"/>
                </a:lnSpc>
              </a:pPr>
              <a:endParaRPr lang="en-US" sz="1500" dirty="0">
                <a:solidFill>
                  <a:schemeClr val="accent4">
                    <a:lumMod val="50000"/>
                  </a:schemeClr>
                </a:solidFill>
                <a:latin typeface="Arial"/>
                <a:cs typeface="Arial"/>
              </a:endParaRPr>
            </a:p>
          </p:txBody>
        </p:sp>
        <p:grpSp>
          <p:nvGrpSpPr>
            <p:cNvPr id="8" name="Group 109"/>
            <p:cNvGrpSpPr/>
            <p:nvPr/>
          </p:nvGrpSpPr>
          <p:grpSpPr>
            <a:xfrm>
              <a:off x="2659939" y="2626704"/>
              <a:ext cx="545368" cy="688906"/>
              <a:chOff x="12420611" y="5226050"/>
              <a:chExt cx="457197" cy="612775"/>
            </a:xfrm>
          </p:grpSpPr>
          <p:sp>
            <p:nvSpPr>
              <p:cNvPr id="111" name="Oval 79"/>
              <p:cNvSpPr>
                <a:spLocks noChangeArrowheads="1"/>
              </p:cNvSpPr>
              <p:nvPr/>
            </p:nvSpPr>
            <p:spPr bwMode="auto">
              <a:xfrm>
                <a:off x="12420611" y="5226050"/>
                <a:ext cx="457197" cy="612775"/>
              </a:xfrm>
              <a:prstGeom prst="ellipse">
                <a:avLst/>
              </a:prstGeom>
              <a:solidFill>
                <a:schemeClr val="accent2"/>
              </a:solidFill>
              <a:ln w="38100">
                <a:solidFill>
                  <a:schemeClr val="accent2">
                    <a:lumMod val="60000"/>
                    <a:lumOff val="40000"/>
                  </a:schemeClr>
                </a:solidFill>
              </a:ln>
            </p:spPr>
            <p:txBody>
              <a:bodyPr wrap="none" tIns="0" bIns="0" rtlCol="0" anchor="ctr" anchorCtr="0">
                <a:noAutofit/>
              </a:bodyPr>
              <a:lstStyle/>
              <a:p>
                <a:pPr algn="ctr">
                  <a:lnSpc>
                    <a:spcPct val="67000"/>
                  </a:lnSpc>
                </a:pPr>
                <a:endParaRPr lang="en-US" sz="1500" dirty="0">
                  <a:solidFill>
                    <a:schemeClr val="accent4">
                      <a:lumMod val="50000"/>
                    </a:schemeClr>
                  </a:solidFill>
                  <a:latin typeface="Arial"/>
                  <a:cs typeface="Arial"/>
                </a:endParaRPr>
              </a:p>
            </p:txBody>
          </p:sp>
          <p:sp>
            <p:nvSpPr>
              <p:cNvPr id="115" name="Freeform 100"/>
              <p:cNvSpPr>
                <a:spLocks noEditPoints="1"/>
              </p:cNvSpPr>
              <p:nvPr/>
            </p:nvSpPr>
            <p:spPr bwMode="auto">
              <a:xfrm>
                <a:off x="12480532" y="5305425"/>
                <a:ext cx="340515" cy="454025"/>
              </a:xfrm>
              <a:custGeom>
                <a:avLst/>
                <a:gdLst>
                  <a:gd name="T0" fmla="*/ 0 w 172"/>
                  <a:gd name="T1" fmla="*/ 86 h 172"/>
                  <a:gd name="T2" fmla="*/ 172 w 172"/>
                  <a:gd name="T3" fmla="*/ 86 h 172"/>
                  <a:gd name="T4" fmla="*/ 149 w 172"/>
                  <a:gd name="T5" fmla="*/ 117 h 172"/>
                  <a:gd name="T6" fmla="*/ 134 w 172"/>
                  <a:gd name="T7" fmla="*/ 91 h 172"/>
                  <a:gd name="T8" fmla="*/ 149 w 172"/>
                  <a:gd name="T9" fmla="*/ 117 h 172"/>
                  <a:gd name="T10" fmla="*/ 91 w 172"/>
                  <a:gd name="T11" fmla="*/ 126 h 172"/>
                  <a:gd name="T12" fmla="*/ 112 w 172"/>
                  <a:gd name="T13" fmla="*/ 152 h 172"/>
                  <a:gd name="T14" fmla="*/ 59 w 172"/>
                  <a:gd name="T15" fmla="*/ 152 h 172"/>
                  <a:gd name="T16" fmla="*/ 81 w 172"/>
                  <a:gd name="T17" fmla="*/ 126 h 172"/>
                  <a:gd name="T18" fmla="*/ 59 w 172"/>
                  <a:gd name="T19" fmla="*/ 152 h 172"/>
                  <a:gd name="T20" fmla="*/ 39 w 172"/>
                  <a:gd name="T21" fmla="*/ 56 h 172"/>
                  <a:gd name="T22" fmla="*/ 15 w 172"/>
                  <a:gd name="T23" fmla="*/ 81 h 172"/>
                  <a:gd name="T24" fmla="*/ 81 w 172"/>
                  <a:gd name="T25" fmla="*/ 15 h 172"/>
                  <a:gd name="T26" fmla="*/ 52 w 172"/>
                  <a:gd name="T27" fmla="*/ 46 h 172"/>
                  <a:gd name="T28" fmla="*/ 81 w 172"/>
                  <a:gd name="T29" fmla="*/ 15 h 172"/>
                  <a:gd name="T30" fmla="*/ 119 w 172"/>
                  <a:gd name="T31" fmla="*/ 46 h 172"/>
                  <a:gd name="T32" fmla="*/ 91 w 172"/>
                  <a:gd name="T33" fmla="*/ 15 h 172"/>
                  <a:gd name="T34" fmla="*/ 121 w 172"/>
                  <a:gd name="T35" fmla="*/ 56 h 172"/>
                  <a:gd name="T36" fmla="*/ 91 w 172"/>
                  <a:gd name="T37" fmla="*/ 81 h 172"/>
                  <a:gd name="T38" fmla="*/ 121 w 172"/>
                  <a:gd name="T39" fmla="*/ 56 h 172"/>
                  <a:gd name="T40" fmla="*/ 81 w 172"/>
                  <a:gd name="T41" fmla="*/ 81 h 172"/>
                  <a:gd name="T42" fmla="*/ 50 w 172"/>
                  <a:gd name="T43" fmla="*/ 56 h 172"/>
                  <a:gd name="T44" fmla="*/ 15 w 172"/>
                  <a:gd name="T45" fmla="*/ 91 h 172"/>
                  <a:gd name="T46" fmla="*/ 39 w 172"/>
                  <a:gd name="T47" fmla="*/ 117 h 172"/>
                  <a:gd name="T48" fmla="*/ 15 w 172"/>
                  <a:gd name="T49" fmla="*/ 91 h 172"/>
                  <a:gd name="T50" fmla="*/ 81 w 172"/>
                  <a:gd name="T51" fmla="*/ 91 h 172"/>
                  <a:gd name="T52" fmla="*/ 50 w 172"/>
                  <a:gd name="T53" fmla="*/ 117 h 172"/>
                  <a:gd name="T54" fmla="*/ 91 w 172"/>
                  <a:gd name="T55" fmla="*/ 117 h 172"/>
                  <a:gd name="T56" fmla="*/ 123 w 172"/>
                  <a:gd name="T57" fmla="*/ 91 h 172"/>
                  <a:gd name="T58" fmla="*/ 91 w 172"/>
                  <a:gd name="T59" fmla="*/ 117 h 172"/>
                  <a:gd name="T60" fmla="*/ 132 w 172"/>
                  <a:gd name="T61" fmla="*/ 56 h 172"/>
                  <a:gd name="T62" fmla="*/ 156 w 172"/>
                  <a:gd name="T63" fmla="*/ 81 h 172"/>
                  <a:gd name="T64" fmla="*/ 144 w 172"/>
                  <a:gd name="T65" fmla="*/ 46 h 172"/>
                  <a:gd name="T66" fmla="*/ 126 w 172"/>
                  <a:gd name="T67" fmla="*/ 28 h 172"/>
                  <a:gd name="T68" fmla="*/ 45 w 172"/>
                  <a:gd name="T69" fmla="*/ 28 h 172"/>
                  <a:gd name="T70" fmla="*/ 27 w 172"/>
                  <a:gd name="T71" fmla="*/ 46 h 172"/>
                  <a:gd name="T72" fmla="*/ 27 w 172"/>
                  <a:gd name="T73" fmla="*/ 126 h 172"/>
                  <a:gd name="T74" fmla="*/ 44 w 172"/>
                  <a:gd name="T75" fmla="*/ 144 h 172"/>
                  <a:gd name="T76" fmla="*/ 126 w 172"/>
                  <a:gd name="T77" fmla="*/ 144 h 172"/>
                  <a:gd name="T78" fmla="*/ 144 w 172"/>
                  <a:gd name="T79" fmla="*/ 12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 h="172">
                    <a:moveTo>
                      <a:pt x="86" y="0"/>
                    </a:moveTo>
                    <a:cubicBezTo>
                      <a:pt x="38" y="0"/>
                      <a:pt x="0" y="39"/>
                      <a:pt x="0" y="86"/>
                    </a:cubicBezTo>
                    <a:cubicBezTo>
                      <a:pt x="0" y="133"/>
                      <a:pt x="38" y="172"/>
                      <a:pt x="86" y="172"/>
                    </a:cubicBezTo>
                    <a:cubicBezTo>
                      <a:pt x="133" y="172"/>
                      <a:pt x="171" y="133"/>
                      <a:pt x="172" y="86"/>
                    </a:cubicBezTo>
                    <a:cubicBezTo>
                      <a:pt x="171" y="39"/>
                      <a:pt x="133" y="0"/>
                      <a:pt x="86" y="0"/>
                    </a:cubicBezTo>
                    <a:close/>
                    <a:moveTo>
                      <a:pt x="149" y="117"/>
                    </a:moveTo>
                    <a:cubicBezTo>
                      <a:pt x="132" y="117"/>
                      <a:pt x="132" y="117"/>
                      <a:pt x="132" y="117"/>
                    </a:cubicBezTo>
                    <a:cubicBezTo>
                      <a:pt x="133" y="108"/>
                      <a:pt x="134" y="100"/>
                      <a:pt x="134" y="91"/>
                    </a:cubicBezTo>
                    <a:cubicBezTo>
                      <a:pt x="156" y="91"/>
                      <a:pt x="156" y="91"/>
                      <a:pt x="156" y="91"/>
                    </a:cubicBezTo>
                    <a:cubicBezTo>
                      <a:pt x="156" y="100"/>
                      <a:pt x="153" y="109"/>
                      <a:pt x="149" y="117"/>
                    </a:cubicBezTo>
                    <a:close/>
                    <a:moveTo>
                      <a:pt x="91" y="157"/>
                    </a:moveTo>
                    <a:cubicBezTo>
                      <a:pt x="91" y="126"/>
                      <a:pt x="91" y="126"/>
                      <a:pt x="91" y="126"/>
                    </a:cubicBezTo>
                    <a:cubicBezTo>
                      <a:pt x="119" y="126"/>
                      <a:pt x="119" y="126"/>
                      <a:pt x="119" y="126"/>
                    </a:cubicBezTo>
                    <a:cubicBezTo>
                      <a:pt x="118" y="135"/>
                      <a:pt x="115" y="144"/>
                      <a:pt x="112" y="152"/>
                    </a:cubicBezTo>
                    <a:cubicBezTo>
                      <a:pt x="105" y="155"/>
                      <a:pt x="98" y="156"/>
                      <a:pt x="91" y="157"/>
                    </a:cubicBezTo>
                    <a:close/>
                    <a:moveTo>
                      <a:pt x="59" y="152"/>
                    </a:moveTo>
                    <a:cubicBezTo>
                      <a:pt x="56" y="143"/>
                      <a:pt x="53" y="135"/>
                      <a:pt x="52" y="126"/>
                    </a:cubicBezTo>
                    <a:cubicBezTo>
                      <a:pt x="81" y="126"/>
                      <a:pt x="81" y="126"/>
                      <a:pt x="81" y="126"/>
                    </a:cubicBezTo>
                    <a:cubicBezTo>
                      <a:pt x="81" y="157"/>
                      <a:pt x="81" y="157"/>
                      <a:pt x="81" y="157"/>
                    </a:cubicBezTo>
                    <a:cubicBezTo>
                      <a:pt x="73" y="156"/>
                      <a:pt x="66" y="154"/>
                      <a:pt x="59" y="152"/>
                    </a:cubicBezTo>
                    <a:close/>
                    <a:moveTo>
                      <a:pt x="22" y="56"/>
                    </a:moveTo>
                    <a:cubicBezTo>
                      <a:pt x="39" y="56"/>
                      <a:pt x="39" y="56"/>
                      <a:pt x="39" y="56"/>
                    </a:cubicBezTo>
                    <a:cubicBezTo>
                      <a:pt x="38" y="64"/>
                      <a:pt x="37" y="73"/>
                      <a:pt x="37" y="81"/>
                    </a:cubicBezTo>
                    <a:cubicBezTo>
                      <a:pt x="15" y="81"/>
                      <a:pt x="15" y="81"/>
                      <a:pt x="15" y="81"/>
                    </a:cubicBezTo>
                    <a:cubicBezTo>
                      <a:pt x="16" y="72"/>
                      <a:pt x="18" y="63"/>
                      <a:pt x="22" y="56"/>
                    </a:cubicBezTo>
                    <a:close/>
                    <a:moveTo>
                      <a:pt x="81" y="15"/>
                    </a:moveTo>
                    <a:cubicBezTo>
                      <a:pt x="81" y="46"/>
                      <a:pt x="81" y="46"/>
                      <a:pt x="81" y="46"/>
                    </a:cubicBezTo>
                    <a:cubicBezTo>
                      <a:pt x="52" y="46"/>
                      <a:pt x="52" y="46"/>
                      <a:pt x="52" y="46"/>
                    </a:cubicBezTo>
                    <a:cubicBezTo>
                      <a:pt x="54" y="37"/>
                      <a:pt x="56" y="29"/>
                      <a:pt x="59" y="20"/>
                    </a:cubicBezTo>
                    <a:cubicBezTo>
                      <a:pt x="66" y="17"/>
                      <a:pt x="73" y="16"/>
                      <a:pt x="81" y="15"/>
                    </a:cubicBezTo>
                    <a:close/>
                    <a:moveTo>
                      <a:pt x="112" y="20"/>
                    </a:moveTo>
                    <a:cubicBezTo>
                      <a:pt x="115" y="29"/>
                      <a:pt x="117" y="37"/>
                      <a:pt x="119" y="46"/>
                    </a:cubicBezTo>
                    <a:cubicBezTo>
                      <a:pt x="91" y="46"/>
                      <a:pt x="91" y="46"/>
                      <a:pt x="91" y="46"/>
                    </a:cubicBezTo>
                    <a:cubicBezTo>
                      <a:pt x="91" y="15"/>
                      <a:pt x="91" y="15"/>
                      <a:pt x="91" y="15"/>
                    </a:cubicBezTo>
                    <a:cubicBezTo>
                      <a:pt x="98" y="16"/>
                      <a:pt x="105" y="17"/>
                      <a:pt x="112" y="20"/>
                    </a:cubicBezTo>
                    <a:close/>
                    <a:moveTo>
                      <a:pt x="121" y="56"/>
                    </a:moveTo>
                    <a:cubicBezTo>
                      <a:pt x="122" y="64"/>
                      <a:pt x="123" y="73"/>
                      <a:pt x="123" y="81"/>
                    </a:cubicBezTo>
                    <a:cubicBezTo>
                      <a:pt x="91" y="81"/>
                      <a:pt x="91" y="81"/>
                      <a:pt x="91" y="81"/>
                    </a:cubicBezTo>
                    <a:cubicBezTo>
                      <a:pt x="91" y="56"/>
                      <a:pt x="91" y="56"/>
                      <a:pt x="91" y="56"/>
                    </a:cubicBezTo>
                    <a:lnTo>
                      <a:pt x="121" y="56"/>
                    </a:lnTo>
                    <a:close/>
                    <a:moveTo>
                      <a:pt x="81" y="56"/>
                    </a:moveTo>
                    <a:cubicBezTo>
                      <a:pt x="81" y="81"/>
                      <a:pt x="81" y="81"/>
                      <a:pt x="81" y="81"/>
                    </a:cubicBezTo>
                    <a:cubicBezTo>
                      <a:pt x="48" y="81"/>
                      <a:pt x="48" y="81"/>
                      <a:pt x="48" y="81"/>
                    </a:cubicBezTo>
                    <a:cubicBezTo>
                      <a:pt x="48" y="73"/>
                      <a:pt x="49" y="64"/>
                      <a:pt x="50" y="56"/>
                    </a:cubicBezTo>
                    <a:lnTo>
                      <a:pt x="81" y="56"/>
                    </a:lnTo>
                    <a:close/>
                    <a:moveTo>
                      <a:pt x="15" y="91"/>
                    </a:moveTo>
                    <a:cubicBezTo>
                      <a:pt x="37" y="91"/>
                      <a:pt x="37" y="91"/>
                      <a:pt x="37" y="91"/>
                    </a:cubicBezTo>
                    <a:cubicBezTo>
                      <a:pt x="37" y="100"/>
                      <a:pt x="37" y="108"/>
                      <a:pt x="39" y="117"/>
                    </a:cubicBezTo>
                    <a:cubicBezTo>
                      <a:pt x="22" y="117"/>
                      <a:pt x="22" y="117"/>
                      <a:pt x="22" y="117"/>
                    </a:cubicBezTo>
                    <a:cubicBezTo>
                      <a:pt x="18" y="109"/>
                      <a:pt x="16" y="100"/>
                      <a:pt x="15" y="91"/>
                    </a:cubicBezTo>
                    <a:close/>
                    <a:moveTo>
                      <a:pt x="48" y="91"/>
                    </a:moveTo>
                    <a:cubicBezTo>
                      <a:pt x="81" y="91"/>
                      <a:pt x="81" y="91"/>
                      <a:pt x="81" y="91"/>
                    </a:cubicBezTo>
                    <a:cubicBezTo>
                      <a:pt x="81" y="117"/>
                      <a:pt x="81" y="117"/>
                      <a:pt x="81" y="117"/>
                    </a:cubicBezTo>
                    <a:cubicBezTo>
                      <a:pt x="50" y="117"/>
                      <a:pt x="50" y="117"/>
                      <a:pt x="50" y="117"/>
                    </a:cubicBezTo>
                    <a:cubicBezTo>
                      <a:pt x="49" y="108"/>
                      <a:pt x="48" y="100"/>
                      <a:pt x="48" y="91"/>
                    </a:cubicBezTo>
                    <a:close/>
                    <a:moveTo>
                      <a:pt x="91" y="117"/>
                    </a:moveTo>
                    <a:cubicBezTo>
                      <a:pt x="91" y="91"/>
                      <a:pt x="91" y="91"/>
                      <a:pt x="91" y="91"/>
                    </a:cubicBezTo>
                    <a:cubicBezTo>
                      <a:pt x="123" y="91"/>
                      <a:pt x="123" y="91"/>
                      <a:pt x="123" y="91"/>
                    </a:cubicBezTo>
                    <a:cubicBezTo>
                      <a:pt x="123" y="100"/>
                      <a:pt x="122" y="108"/>
                      <a:pt x="121" y="117"/>
                    </a:cubicBezTo>
                    <a:lnTo>
                      <a:pt x="91" y="117"/>
                    </a:lnTo>
                    <a:close/>
                    <a:moveTo>
                      <a:pt x="134" y="81"/>
                    </a:moveTo>
                    <a:cubicBezTo>
                      <a:pt x="134" y="73"/>
                      <a:pt x="133" y="64"/>
                      <a:pt x="132" y="56"/>
                    </a:cubicBezTo>
                    <a:cubicBezTo>
                      <a:pt x="150" y="56"/>
                      <a:pt x="150" y="56"/>
                      <a:pt x="150" y="56"/>
                    </a:cubicBezTo>
                    <a:cubicBezTo>
                      <a:pt x="153" y="63"/>
                      <a:pt x="156" y="72"/>
                      <a:pt x="156" y="81"/>
                    </a:cubicBezTo>
                    <a:lnTo>
                      <a:pt x="134" y="81"/>
                    </a:lnTo>
                    <a:close/>
                    <a:moveTo>
                      <a:pt x="144" y="46"/>
                    </a:moveTo>
                    <a:cubicBezTo>
                      <a:pt x="130" y="46"/>
                      <a:pt x="130" y="46"/>
                      <a:pt x="130" y="46"/>
                    </a:cubicBezTo>
                    <a:cubicBezTo>
                      <a:pt x="129" y="40"/>
                      <a:pt x="128" y="34"/>
                      <a:pt x="126" y="28"/>
                    </a:cubicBezTo>
                    <a:cubicBezTo>
                      <a:pt x="133" y="33"/>
                      <a:pt x="139" y="39"/>
                      <a:pt x="144" y="46"/>
                    </a:cubicBezTo>
                    <a:close/>
                    <a:moveTo>
                      <a:pt x="45" y="28"/>
                    </a:moveTo>
                    <a:cubicBezTo>
                      <a:pt x="43" y="34"/>
                      <a:pt x="42" y="40"/>
                      <a:pt x="41" y="46"/>
                    </a:cubicBezTo>
                    <a:cubicBezTo>
                      <a:pt x="27" y="46"/>
                      <a:pt x="27" y="46"/>
                      <a:pt x="27" y="46"/>
                    </a:cubicBezTo>
                    <a:cubicBezTo>
                      <a:pt x="32" y="39"/>
                      <a:pt x="38" y="33"/>
                      <a:pt x="45" y="28"/>
                    </a:cubicBezTo>
                    <a:close/>
                    <a:moveTo>
                      <a:pt x="27" y="126"/>
                    </a:moveTo>
                    <a:cubicBezTo>
                      <a:pt x="40" y="126"/>
                      <a:pt x="40" y="126"/>
                      <a:pt x="40" y="126"/>
                    </a:cubicBezTo>
                    <a:cubicBezTo>
                      <a:pt x="41" y="132"/>
                      <a:pt x="43" y="138"/>
                      <a:pt x="44" y="144"/>
                    </a:cubicBezTo>
                    <a:cubicBezTo>
                      <a:pt x="38" y="139"/>
                      <a:pt x="32" y="133"/>
                      <a:pt x="27" y="126"/>
                    </a:cubicBezTo>
                    <a:close/>
                    <a:moveTo>
                      <a:pt x="126" y="144"/>
                    </a:moveTo>
                    <a:cubicBezTo>
                      <a:pt x="128" y="138"/>
                      <a:pt x="130" y="132"/>
                      <a:pt x="131" y="126"/>
                    </a:cubicBezTo>
                    <a:cubicBezTo>
                      <a:pt x="144" y="126"/>
                      <a:pt x="144" y="126"/>
                      <a:pt x="144" y="126"/>
                    </a:cubicBezTo>
                    <a:cubicBezTo>
                      <a:pt x="139" y="133"/>
                      <a:pt x="133" y="139"/>
                      <a:pt x="126" y="14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500" dirty="0">
                  <a:solidFill>
                    <a:schemeClr val="accent4">
                      <a:lumMod val="50000"/>
                    </a:schemeClr>
                  </a:solidFill>
                </a:endParaRPr>
              </a:p>
            </p:txBody>
          </p:sp>
        </p:grpSp>
        <p:sp>
          <p:nvSpPr>
            <p:cNvPr id="116" name="Rectangle 115"/>
            <p:cNvSpPr/>
            <p:nvPr/>
          </p:nvSpPr>
          <p:spPr>
            <a:xfrm>
              <a:off x="3324209" y="1335471"/>
              <a:ext cx="4638353" cy="1142620"/>
            </a:xfrm>
            <a:prstGeom prst="rect">
              <a:avLst/>
            </a:prstGeom>
          </p:spPr>
          <p:txBody>
            <a:bodyPr wrap="square" anchor="ctr" anchorCtr="0">
              <a:spAutoFit/>
            </a:bodyPr>
            <a:lstStyle/>
            <a:p>
              <a:pPr>
                <a:lnSpc>
                  <a:spcPct val="91000"/>
                </a:lnSpc>
              </a:pPr>
              <a:r>
                <a:rPr lang="en-US" sz="1500" dirty="0" smtClean="0">
                  <a:solidFill>
                    <a:schemeClr val="accent4">
                      <a:lumMod val="50000"/>
                    </a:schemeClr>
                  </a:solidFill>
                </a:rPr>
                <a:t>Community</a:t>
              </a:r>
            </a:p>
            <a:p>
              <a:pPr>
                <a:lnSpc>
                  <a:spcPct val="91000"/>
                </a:lnSpc>
              </a:pPr>
              <a:r>
                <a:rPr lang="en-US" sz="1500" dirty="0">
                  <a:solidFill>
                    <a:schemeClr val="accent4">
                      <a:lumMod val="50000"/>
                    </a:schemeClr>
                  </a:solidFill>
                  <a:hlinkClick r:id="rId2"/>
                </a:rPr>
                <a:t>https://community.freescale.com/community/kinetis/kinetis-software-development-kit</a:t>
              </a:r>
            </a:p>
            <a:p>
              <a:pPr>
                <a:lnSpc>
                  <a:spcPct val="91000"/>
                </a:lnSpc>
              </a:pPr>
              <a:r>
                <a:rPr lang="en-US" sz="1500" dirty="0" smtClean="0">
                  <a:solidFill>
                    <a:schemeClr val="accent4">
                      <a:lumMod val="50000"/>
                    </a:schemeClr>
                  </a:solidFill>
                  <a:hlinkClick r:id="rId2"/>
                </a:rPr>
                <a:t>https://community.freescale.com/community/kinetis</a:t>
              </a:r>
              <a:endParaRPr lang="en-US" sz="1500" dirty="0" smtClean="0">
                <a:solidFill>
                  <a:schemeClr val="accent4">
                    <a:lumMod val="50000"/>
                  </a:schemeClr>
                </a:solidFill>
              </a:endParaRPr>
            </a:p>
            <a:p>
              <a:pPr>
                <a:lnSpc>
                  <a:spcPct val="91000"/>
                </a:lnSpc>
              </a:pPr>
              <a:endParaRPr lang="en-US" sz="1500" dirty="0">
                <a:solidFill>
                  <a:schemeClr val="accent4">
                    <a:lumMod val="50000"/>
                  </a:schemeClr>
                </a:solidFill>
              </a:endParaRPr>
            </a:p>
            <a:p>
              <a:pPr>
                <a:lnSpc>
                  <a:spcPct val="91000"/>
                </a:lnSpc>
              </a:pPr>
              <a:endParaRPr lang="en-US" sz="1500" dirty="0">
                <a:solidFill>
                  <a:schemeClr val="accent4">
                    <a:lumMod val="50000"/>
                  </a:schemeClr>
                </a:solidFill>
              </a:endParaRPr>
            </a:p>
          </p:txBody>
        </p:sp>
        <p:sp>
          <p:nvSpPr>
            <p:cNvPr id="117" name="Rectangle 116"/>
            <p:cNvSpPr/>
            <p:nvPr/>
          </p:nvSpPr>
          <p:spPr>
            <a:xfrm>
              <a:off x="3324211" y="2342839"/>
              <a:ext cx="2719222" cy="1266033"/>
            </a:xfrm>
            <a:prstGeom prst="rect">
              <a:avLst/>
            </a:prstGeom>
          </p:spPr>
          <p:txBody>
            <a:bodyPr wrap="square" anchor="ctr" anchorCtr="0">
              <a:spAutoFit/>
            </a:bodyPr>
            <a:lstStyle/>
            <a:p>
              <a:pPr>
                <a:lnSpc>
                  <a:spcPct val="91000"/>
                </a:lnSpc>
              </a:pPr>
              <a:r>
                <a:rPr lang="en-US" sz="1500" dirty="0" smtClean="0">
                  <a:solidFill>
                    <a:schemeClr val="accent4">
                      <a:lumMod val="50000"/>
                    </a:schemeClr>
                  </a:solidFill>
                </a:rPr>
                <a:t>Web</a:t>
              </a:r>
            </a:p>
            <a:p>
              <a:pPr>
                <a:lnSpc>
                  <a:spcPct val="91000"/>
                </a:lnSpc>
              </a:pPr>
              <a:r>
                <a:rPr lang="en-US" sz="1500" dirty="0" smtClean="0">
                  <a:solidFill>
                    <a:schemeClr val="accent4">
                      <a:lumMod val="50000"/>
                    </a:schemeClr>
                  </a:solidFill>
                  <a:hlinkClick r:id=""/>
                </a:rPr>
                <a:t>www.freescale.com/ksdk</a:t>
              </a:r>
            </a:p>
            <a:p>
              <a:pPr>
                <a:lnSpc>
                  <a:spcPct val="91000"/>
                </a:lnSpc>
              </a:pPr>
              <a:r>
                <a:rPr lang="en-US" sz="1500" dirty="0" smtClean="0">
                  <a:solidFill>
                    <a:schemeClr val="accent4">
                      <a:lumMod val="50000"/>
                    </a:schemeClr>
                  </a:solidFill>
                  <a:hlinkClick r:id=""/>
                </a:rPr>
                <a:t>www.freescale.com/kds</a:t>
              </a:r>
            </a:p>
            <a:p>
              <a:pPr>
                <a:lnSpc>
                  <a:spcPct val="91000"/>
                </a:lnSpc>
              </a:pPr>
              <a:r>
                <a:rPr lang="en-US" sz="1500" dirty="0" smtClean="0">
                  <a:solidFill>
                    <a:schemeClr val="accent4">
                      <a:lumMod val="50000"/>
                    </a:schemeClr>
                  </a:solidFill>
                  <a:hlinkClick r:id=""/>
                </a:rPr>
                <a:t>www.freescale.com/freedom</a:t>
              </a:r>
            </a:p>
            <a:p>
              <a:pPr>
                <a:lnSpc>
                  <a:spcPct val="91000"/>
                </a:lnSpc>
              </a:pPr>
              <a:r>
                <a:rPr lang="en-US" sz="1500" dirty="0" smtClean="0">
                  <a:solidFill>
                    <a:schemeClr val="accent4">
                      <a:lumMod val="50000"/>
                    </a:schemeClr>
                  </a:solidFill>
                  <a:hlinkClick r:id=""/>
                </a:rPr>
                <a:t>www.freescale.com/mqx</a:t>
              </a:r>
            </a:p>
            <a:p>
              <a:pPr>
                <a:lnSpc>
                  <a:spcPct val="91000"/>
                </a:lnSpc>
              </a:pPr>
              <a:r>
                <a:rPr lang="en-US" sz="1500" dirty="0" smtClean="0">
                  <a:solidFill>
                    <a:schemeClr val="accent4">
                      <a:lumMod val="50000"/>
                    </a:schemeClr>
                  </a:solidFill>
                  <a:hlinkClick r:id=""/>
                </a:rPr>
                <a:t>www.freescale.com/usb</a:t>
              </a:r>
            </a:p>
            <a:p>
              <a:pPr>
                <a:lnSpc>
                  <a:spcPct val="91000"/>
                </a:lnSpc>
              </a:pPr>
              <a:r>
                <a:rPr lang="en-US" sz="1500" dirty="0" smtClean="0">
                  <a:solidFill>
                    <a:schemeClr val="accent4">
                      <a:lumMod val="50000"/>
                    </a:schemeClr>
                  </a:solidFill>
                  <a:hlinkClick r:id=""/>
                </a:rPr>
                <a:t>www.freescale.com/kboot</a:t>
              </a:r>
              <a:r>
                <a:rPr lang="en-US" sz="1500" dirty="0" smtClean="0">
                  <a:solidFill>
                    <a:schemeClr val="accent4">
                      <a:lumMod val="50000"/>
                    </a:schemeClr>
                  </a:solidFill>
                </a:rPr>
                <a:t> </a:t>
              </a:r>
              <a:endParaRPr lang="en-US" sz="1500" dirty="0">
                <a:solidFill>
                  <a:schemeClr val="accent4">
                    <a:lumMod val="50000"/>
                  </a:schemeClr>
                </a:solidFill>
              </a:endParaRPr>
            </a:p>
          </p:txBody>
        </p:sp>
        <p:grpSp>
          <p:nvGrpSpPr>
            <p:cNvPr id="28" name="Group 27"/>
            <p:cNvGrpSpPr/>
            <p:nvPr/>
          </p:nvGrpSpPr>
          <p:grpSpPr>
            <a:xfrm>
              <a:off x="2833942" y="1632857"/>
              <a:ext cx="216407" cy="562982"/>
              <a:chOff x="3617731" y="1408113"/>
              <a:chExt cx="1045313" cy="2719387"/>
            </a:xfrm>
            <a:solidFill>
              <a:schemeClr val="bg1">
                <a:lumMod val="75000"/>
              </a:schemeClr>
            </a:solidFill>
          </p:grpSpPr>
          <p:sp>
            <p:nvSpPr>
              <p:cNvPr id="29" name="Oval 76"/>
              <p:cNvSpPr>
                <a:spLocks noChangeArrowheads="1"/>
              </p:cNvSpPr>
              <p:nvPr/>
            </p:nvSpPr>
            <p:spPr bwMode="black">
              <a:xfrm>
                <a:off x="3916391" y="1408113"/>
                <a:ext cx="455850" cy="455851"/>
              </a:xfrm>
              <a:prstGeom prst="ellipse">
                <a:avLst/>
              </a:pr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p>
            </p:txBody>
          </p:sp>
          <p:sp>
            <p:nvSpPr>
              <p:cNvPr id="30" name="Freeform 77"/>
              <p:cNvSpPr>
                <a:spLocks/>
              </p:cNvSpPr>
              <p:nvPr/>
            </p:nvSpPr>
            <p:spPr bwMode="black">
              <a:xfrm>
                <a:off x="3617731" y="1911121"/>
                <a:ext cx="1045313" cy="2216379"/>
              </a:xfrm>
              <a:custGeom>
                <a:avLst/>
                <a:gdLst>
                  <a:gd name="T0" fmla="*/ 83 w 106"/>
                  <a:gd name="T1" fmla="*/ 0 h 224"/>
                  <a:gd name="T2" fmla="*/ 24 w 106"/>
                  <a:gd name="T3" fmla="*/ 0 h 224"/>
                  <a:gd name="T4" fmla="*/ 0 w 106"/>
                  <a:gd name="T5" fmla="*/ 23 h 224"/>
                  <a:gd name="T6" fmla="*/ 0 w 106"/>
                  <a:gd name="T7" fmla="*/ 99 h 224"/>
                  <a:gd name="T8" fmla="*/ 10 w 106"/>
                  <a:gd name="T9" fmla="*/ 109 h 224"/>
                  <a:gd name="T10" fmla="*/ 21 w 106"/>
                  <a:gd name="T11" fmla="*/ 99 h 224"/>
                  <a:gd name="T12" fmla="*/ 21 w 106"/>
                  <a:gd name="T13" fmla="*/ 35 h 224"/>
                  <a:gd name="T14" fmla="*/ 24 w 106"/>
                  <a:gd name="T15" fmla="*/ 35 h 224"/>
                  <a:gd name="T16" fmla="*/ 24 w 106"/>
                  <a:gd name="T17" fmla="*/ 211 h 224"/>
                  <a:gd name="T18" fmla="*/ 38 w 106"/>
                  <a:gd name="T19" fmla="*/ 224 h 224"/>
                  <a:gd name="T20" fmla="*/ 51 w 106"/>
                  <a:gd name="T21" fmla="*/ 211 h 224"/>
                  <a:gd name="T22" fmla="*/ 51 w 106"/>
                  <a:gd name="T23" fmla="*/ 108 h 224"/>
                  <a:gd name="T24" fmla="*/ 55 w 106"/>
                  <a:gd name="T25" fmla="*/ 108 h 224"/>
                  <a:gd name="T26" fmla="*/ 55 w 106"/>
                  <a:gd name="T27" fmla="*/ 211 h 224"/>
                  <a:gd name="T28" fmla="*/ 69 w 106"/>
                  <a:gd name="T29" fmla="*/ 224 h 224"/>
                  <a:gd name="T30" fmla="*/ 82 w 106"/>
                  <a:gd name="T31" fmla="*/ 211 h 224"/>
                  <a:gd name="T32" fmla="*/ 82 w 106"/>
                  <a:gd name="T33" fmla="*/ 35 h 224"/>
                  <a:gd name="T34" fmla="*/ 86 w 106"/>
                  <a:gd name="T35" fmla="*/ 35 h 224"/>
                  <a:gd name="T36" fmla="*/ 86 w 106"/>
                  <a:gd name="T37" fmla="*/ 99 h 224"/>
                  <a:gd name="T38" fmla="*/ 96 w 106"/>
                  <a:gd name="T39" fmla="*/ 109 h 224"/>
                  <a:gd name="T40" fmla="*/ 106 w 106"/>
                  <a:gd name="T41" fmla="*/ 99 h 224"/>
                  <a:gd name="T42" fmla="*/ 106 w 106"/>
                  <a:gd name="T43" fmla="*/ 23 h 224"/>
                  <a:gd name="T44" fmla="*/ 83 w 106"/>
                  <a:gd name="T45" fmla="*/ 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224">
                    <a:moveTo>
                      <a:pt x="83" y="0"/>
                    </a:moveTo>
                    <a:cubicBezTo>
                      <a:pt x="24" y="0"/>
                      <a:pt x="24" y="0"/>
                      <a:pt x="24" y="0"/>
                    </a:cubicBezTo>
                    <a:cubicBezTo>
                      <a:pt x="11" y="0"/>
                      <a:pt x="0" y="10"/>
                      <a:pt x="0" y="23"/>
                    </a:cubicBezTo>
                    <a:cubicBezTo>
                      <a:pt x="0" y="99"/>
                      <a:pt x="0" y="99"/>
                      <a:pt x="0" y="99"/>
                    </a:cubicBezTo>
                    <a:cubicBezTo>
                      <a:pt x="0" y="104"/>
                      <a:pt x="5" y="109"/>
                      <a:pt x="10" y="109"/>
                    </a:cubicBezTo>
                    <a:cubicBezTo>
                      <a:pt x="16" y="109"/>
                      <a:pt x="21" y="104"/>
                      <a:pt x="21" y="99"/>
                    </a:cubicBezTo>
                    <a:cubicBezTo>
                      <a:pt x="21" y="35"/>
                      <a:pt x="21" y="35"/>
                      <a:pt x="21" y="35"/>
                    </a:cubicBezTo>
                    <a:cubicBezTo>
                      <a:pt x="24" y="35"/>
                      <a:pt x="24" y="35"/>
                      <a:pt x="24" y="35"/>
                    </a:cubicBezTo>
                    <a:cubicBezTo>
                      <a:pt x="24" y="211"/>
                      <a:pt x="24" y="211"/>
                      <a:pt x="24" y="211"/>
                    </a:cubicBezTo>
                    <a:cubicBezTo>
                      <a:pt x="24" y="218"/>
                      <a:pt x="30" y="224"/>
                      <a:pt x="38" y="224"/>
                    </a:cubicBezTo>
                    <a:cubicBezTo>
                      <a:pt x="45" y="224"/>
                      <a:pt x="51" y="218"/>
                      <a:pt x="51" y="211"/>
                    </a:cubicBezTo>
                    <a:cubicBezTo>
                      <a:pt x="51" y="108"/>
                      <a:pt x="51" y="108"/>
                      <a:pt x="51" y="108"/>
                    </a:cubicBezTo>
                    <a:cubicBezTo>
                      <a:pt x="55" y="108"/>
                      <a:pt x="55" y="108"/>
                      <a:pt x="55" y="108"/>
                    </a:cubicBezTo>
                    <a:cubicBezTo>
                      <a:pt x="55" y="211"/>
                      <a:pt x="55" y="211"/>
                      <a:pt x="55" y="211"/>
                    </a:cubicBezTo>
                    <a:cubicBezTo>
                      <a:pt x="55" y="218"/>
                      <a:pt x="61" y="224"/>
                      <a:pt x="69" y="224"/>
                    </a:cubicBezTo>
                    <a:cubicBezTo>
                      <a:pt x="76" y="224"/>
                      <a:pt x="82" y="218"/>
                      <a:pt x="82" y="211"/>
                    </a:cubicBezTo>
                    <a:cubicBezTo>
                      <a:pt x="82" y="35"/>
                      <a:pt x="82" y="35"/>
                      <a:pt x="82" y="35"/>
                    </a:cubicBezTo>
                    <a:cubicBezTo>
                      <a:pt x="86" y="35"/>
                      <a:pt x="86" y="35"/>
                      <a:pt x="86" y="35"/>
                    </a:cubicBezTo>
                    <a:cubicBezTo>
                      <a:pt x="86" y="99"/>
                      <a:pt x="86" y="99"/>
                      <a:pt x="86" y="99"/>
                    </a:cubicBezTo>
                    <a:cubicBezTo>
                      <a:pt x="86" y="104"/>
                      <a:pt x="91" y="109"/>
                      <a:pt x="96" y="109"/>
                    </a:cubicBezTo>
                    <a:cubicBezTo>
                      <a:pt x="102" y="109"/>
                      <a:pt x="106" y="104"/>
                      <a:pt x="106" y="99"/>
                    </a:cubicBezTo>
                    <a:cubicBezTo>
                      <a:pt x="106" y="23"/>
                      <a:pt x="106" y="23"/>
                      <a:pt x="106" y="23"/>
                    </a:cubicBezTo>
                    <a:cubicBezTo>
                      <a:pt x="106" y="10"/>
                      <a:pt x="96" y="0"/>
                      <a:pt x="83" y="0"/>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b="1" dirty="0"/>
              </a:p>
            </p:txBody>
          </p:sp>
        </p:grpSp>
      </p:grpSp>
    </p:spTree>
    <p:extLst>
      <p:ext uri="{BB962C8B-B14F-4D97-AF65-F5344CB8AC3E}">
        <p14:creationId xmlns:p14="http://schemas.microsoft.com/office/powerpoint/2010/main" val="1413286223"/>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65692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 Overview Continued</a:t>
            </a:r>
            <a:endParaRPr lang="en-US" dirty="0"/>
          </a:p>
        </p:txBody>
      </p:sp>
      <p:sp>
        <p:nvSpPr>
          <p:cNvPr id="3" name="Text Placeholder 2"/>
          <p:cNvSpPr>
            <a:spLocks noGrp="1"/>
          </p:cNvSpPr>
          <p:nvPr>
            <p:ph type="body" sz="quarter" idx="10"/>
          </p:nvPr>
        </p:nvSpPr>
        <p:spPr/>
        <p:txBody>
          <a:bodyPr/>
          <a:lstStyle/>
          <a:p>
            <a:r>
              <a:rPr lang="en-US" dirty="0" smtClean="0"/>
              <a:t>Mostly made up of macros and inline C functions</a:t>
            </a:r>
          </a:p>
          <a:p>
            <a:r>
              <a:rPr lang="en-US" dirty="0" smtClean="0"/>
              <a:t>HAL leverages the Bit Manipulation Engine for increased code efficiency</a:t>
            </a:r>
          </a:p>
          <a:p>
            <a:pPr marL="0" indent="0">
              <a:buNone/>
            </a:pPr>
            <a:endParaRPr lang="en-US" dirty="0" smtClean="0"/>
          </a:p>
          <a:p>
            <a:r>
              <a:rPr lang="en-US" dirty="0" smtClean="0"/>
              <a:t>HAL API uses the peripheral base address as argument</a:t>
            </a:r>
          </a:p>
          <a:p>
            <a:pPr lvl="1"/>
            <a:r>
              <a:rPr lang="en-US" dirty="0" smtClean="0"/>
              <a:t>Base addresses already defined in device header file</a:t>
            </a:r>
          </a:p>
          <a:p>
            <a:pPr lvl="1"/>
            <a:r>
              <a:rPr lang="en-US" dirty="0" smtClean="0"/>
              <a:t>Ex: </a:t>
            </a:r>
            <a:r>
              <a:rPr lang="en-US" dirty="0" smtClean="0">
                <a:solidFill>
                  <a:srgbClr val="F64900"/>
                </a:solidFill>
              </a:rPr>
              <a:t>I2C_HAL_Init(I2C1);</a:t>
            </a:r>
          </a:p>
          <a:p>
            <a:pPr lvl="1"/>
            <a:endParaRPr lang="en-US" dirty="0"/>
          </a:p>
        </p:txBody>
      </p:sp>
    </p:spTree>
    <p:extLst>
      <p:ext uri="{BB962C8B-B14F-4D97-AF65-F5344CB8AC3E}">
        <p14:creationId xmlns:p14="http://schemas.microsoft.com/office/powerpoint/2010/main" val="7047583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HAL for SPI</a:t>
            </a:r>
            <a:endParaRPr lang="en-US" dirty="0"/>
          </a:p>
        </p:txBody>
      </p:sp>
      <p:sp>
        <p:nvSpPr>
          <p:cNvPr id="3" name="Text Placeholder 2"/>
          <p:cNvSpPr>
            <a:spLocks noGrp="1"/>
          </p:cNvSpPr>
          <p:nvPr>
            <p:ph type="body" sz="quarter" idx="4294967295"/>
          </p:nvPr>
        </p:nvSpPr>
        <p:spPr>
          <a:xfrm>
            <a:off x="1074738" y="1136650"/>
            <a:ext cx="8069262" cy="4976813"/>
          </a:xfrm>
        </p:spPr>
        <p:txBody>
          <a:bodyPr>
            <a:normAutofit lnSpcReduction="10000"/>
          </a:bodyPr>
          <a:lstStyle/>
          <a:p>
            <a:pPr>
              <a:buNone/>
            </a:pPr>
            <a:r>
              <a:rPr lang="en-US" sz="1600" b="1" dirty="0" smtClean="0">
                <a:solidFill>
                  <a:schemeClr val="tx1"/>
                </a:solidFill>
                <a:latin typeface="Arial Narrow" pitchFamily="34" charset="0"/>
              </a:rPr>
              <a:t>void </a:t>
            </a:r>
            <a:r>
              <a:rPr lang="en-US" sz="1600" b="1" dirty="0" err="1" smtClean="0">
                <a:solidFill>
                  <a:srgbClr val="F64900"/>
                </a:solidFill>
                <a:latin typeface="Arial Narrow" pitchFamily="34" charset="0"/>
              </a:rPr>
              <a:t>SPI_HAL_Init</a:t>
            </a:r>
            <a:r>
              <a:rPr lang="en-US" sz="1600" b="1" dirty="0" smtClean="0">
                <a:solidFill>
                  <a:srgbClr val="F64900"/>
                </a:solidFill>
                <a:latin typeface="Arial Narrow" pitchFamily="34" charset="0"/>
              </a:rPr>
              <a:t> </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a:t>
            </a:r>
            <a:r>
              <a:rPr lang="en-US" sz="1600" dirty="0" smtClean="0">
                <a:solidFill>
                  <a:schemeClr val="tx1"/>
                </a:solidFill>
                <a:latin typeface="Arial Narrow" pitchFamily="34" charset="0"/>
              </a:rPr>
              <a:t> </a:t>
            </a:r>
            <a:r>
              <a:rPr lang="en-US" sz="1600" b="1" dirty="0" err="1" smtClean="0">
                <a:solidFill>
                  <a:srgbClr val="92D050"/>
                </a:solidFill>
                <a:latin typeface="Arial Narrow" pitchFamily="34" charset="0"/>
              </a:rPr>
              <a:t>baseAddr</a:t>
            </a:r>
            <a:r>
              <a:rPr lang="en-US" sz="1600" dirty="0" smtClean="0">
                <a:solidFill>
                  <a:schemeClr val="tx1"/>
                </a:solidFill>
                <a:latin typeface="Arial Narrow" pitchFamily="34" charset="0"/>
              </a:rPr>
              <a:t>)</a:t>
            </a:r>
          </a:p>
          <a:p>
            <a:pPr>
              <a:buNone/>
            </a:pPr>
            <a:endParaRPr lang="en-US" sz="400" dirty="0" smtClean="0">
              <a:solidFill>
                <a:schemeClr val="tx1"/>
              </a:solidFill>
              <a:latin typeface="Arial Narrow" pitchFamily="34" charset="0"/>
            </a:endParaRPr>
          </a:p>
          <a:p>
            <a:pPr>
              <a:buNone/>
            </a:pPr>
            <a:r>
              <a:rPr lang="en-US" sz="1600" b="1" dirty="0" smtClean="0">
                <a:solidFill>
                  <a:schemeClr val="tx1"/>
                </a:solidFill>
                <a:latin typeface="Arial Narrow" pitchFamily="34" charset="0"/>
              </a:rPr>
              <a:t>uint32_t</a:t>
            </a:r>
            <a:r>
              <a:rPr lang="en-US" sz="1600" dirty="0" smtClean="0">
                <a:solidFill>
                  <a:schemeClr val="tx1"/>
                </a:solidFill>
                <a:latin typeface="Arial Narrow" pitchFamily="34" charset="0"/>
              </a:rPr>
              <a:t> </a:t>
            </a:r>
            <a:r>
              <a:rPr lang="en-US" sz="1600" b="1" dirty="0" err="1" smtClean="0">
                <a:solidFill>
                  <a:srgbClr val="F64900"/>
                </a:solidFill>
                <a:latin typeface="Arial Narrow" pitchFamily="34" charset="0"/>
              </a:rPr>
              <a:t>SPI_HAL_SetBaud</a:t>
            </a:r>
            <a:r>
              <a:rPr lang="en-US" sz="1600" b="1" dirty="0" smtClean="0">
                <a:solidFill>
                  <a:srgbClr val="F64900"/>
                </a:solidFill>
                <a:latin typeface="Arial Narrow" pitchFamily="34" charset="0"/>
              </a:rPr>
              <a:t> </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 </a:t>
            </a:r>
            <a:r>
              <a:rPr lang="en-US" sz="1600" b="1" dirty="0" err="1" smtClean="0">
                <a:solidFill>
                  <a:srgbClr val="92D050"/>
                </a:solidFill>
                <a:latin typeface="Arial Narrow" pitchFamily="34" charset="0"/>
              </a:rPr>
              <a:t>baseAddr</a:t>
            </a:r>
            <a:r>
              <a:rPr lang="en-US" sz="1600" b="1" dirty="0" smtClean="0">
                <a:solidFill>
                  <a:schemeClr val="tx1"/>
                </a:solidFill>
                <a:latin typeface="Arial Narrow" pitchFamily="34" charset="0"/>
              </a:rPr>
              <a:t>, uint32_t </a:t>
            </a:r>
            <a:r>
              <a:rPr lang="en-US" sz="1600" b="1" dirty="0" err="1" smtClean="0">
                <a:solidFill>
                  <a:srgbClr val="92D050"/>
                </a:solidFill>
                <a:latin typeface="Arial Narrow" pitchFamily="34" charset="0"/>
              </a:rPr>
              <a:t>bitsPerSec</a:t>
            </a:r>
            <a:r>
              <a:rPr lang="en-US" sz="1600" b="1" dirty="0" smtClean="0">
                <a:solidFill>
                  <a:schemeClr val="tx1"/>
                </a:solidFill>
                <a:latin typeface="Arial Narrow" pitchFamily="34" charset="0"/>
              </a:rPr>
              <a:t>, uint32_t </a:t>
            </a:r>
            <a:r>
              <a:rPr lang="en-US" sz="1600" b="1" dirty="0" err="1" smtClean="0">
                <a:solidFill>
                  <a:srgbClr val="92D050"/>
                </a:solidFill>
                <a:latin typeface="Arial Narrow" pitchFamily="34" charset="0"/>
              </a:rPr>
              <a:t>sourceClockInHz</a:t>
            </a:r>
            <a:r>
              <a:rPr lang="en-US" sz="1600"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void </a:t>
            </a:r>
            <a:r>
              <a:rPr lang="en-US" sz="1600" b="1" dirty="0" err="1" smtClean="0">
                <a:solidFill>
                  <a:srgbClr val="F64900"/>
                </a:solidFill>
                <a:latin typeface="Arial Narrow" pitchFamily="34" charset="0"/>
              </a:rPr>
              <a:t>SPI_HAL_SetDataFormat</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 </a:t>
            </a:r>
            <a:r>
              <a:rPr lang="en-US" sz="1600" b="1" dirty="0" err="1" smtClean="0">
                <a:solidFill>
                  <a:srgbClr val="92D050"/>
                </a:solidFill>
                <a:latin typeface="Arial Narrow" pitchFamily="34" charset="0"/>
              </a:rPr>
              <a:t>baseAddr</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spi_clock_polarity_t</a:t>
            </a:r>
            <a:r>
              <a:rPr lang="en-US" sz="1600" b="1" dirty="0" smtClean="0">
                <a:solidFill>
                  <a:schemeClr val="tx1"/>
                </a:solidFill>
                <a:latin typeface="Arial Narrow" pitchFamily="34" charset="0"/>
              </a:rPr>
              <a:t> </a:t>
            </a:r>
            <a:r>
              <a:rPr lang="en-US" sz="1600" b="1" dirty="0" smtClean="0">
                <a:solidFill>
                  <a:srgbClr val="92D050"/>
                </a:solidFill>
                <a:latin typeface="Arial Narrow" pitchFamily="34" charset="0"/>
              </a:rPr>
              <a:t>polarity</a:t>
            </a:r>
            <a:r>
              <a:rPr lang="en-US" sz="1600" b="1" dirty="0" smtClean="0">
                <a:solidFill>
                  <a:schemeClr val="tx1"/>
                </a:solidFill>
                <a:latin typeface="Arial Narrow" pitchFamily="34" charset="0"/>
              </a:rPr>
              <a:t>, </a:t>
            </a:r>
          </a:p>
          <a:p>
            <a:pPr>
              <a:buNone/>
            </a:pP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spi_clock_phase_t</a:t>
            </a:r>
            <a:r>
              <a:rPr lang="en-US" sz="1600" b="1" dirty="0" smtClean="0">
                <a:solidFill>
                  <a:schemeClr val="tx1"/>
                </a:solidFill>
                <a:latin typeface="Arial Narrow" pitchFamily="34" charset="0"/>
              </a:rPr>
              <a:t> </a:t>
            </a:r>
            <a:r>
              <a:rPr lang="en-US" sz="1600" b="1" dirty="0" smtClean="0">
                <a:solidFill>
                  <a:srgbClr val="92D050"/>
                </a:solidFill>
                <a:latin typeface="Arial Narrow" pitchFamily="34" charset="0"/>
              </a:rPr>
              <a:t>phase</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spi_shift_direction_t</a:t>
            </a:r>
            <a:r>
              <a:rPr lang="en-US" sz="1600" b="1" dirty="0" smtClean="0">
                <a:solidFill>
                  <a:schemeClr val="tx1"/>
                </a:solidFill>
                <a:latin typeface="Arial Narrow" pitchFamily="34" charset="0"/>
              </a:rPr>
              <a:t> </a:t>
            </a:r>
            <a:r>
              <a:rPr lang="en-US" sz="1600" b="1" dirty="0" smtClean="0">
                <a:solidFill>
                  <a:srgbClr val="92D050"/>
                </a:solidFill>
                <a:latin typeface="Arial Narrow" pitchFamily="34" charset="0"/>
              </a:rPr>
              <a:t>direction</a:t>
            </a:r>
            <a:r>
              <a:rPr lang="en-US" sz="1600" dirty="0" smtClean="0">
                <a:solidFill>
                  <a:schemeClr val="tx1"/>
                </a:solidFill>
                <a:latin typeface="Arial Narrow" pitchFamily="34" charset="0"/>
              </a:rPr>
              <a:t>)</a:t>
            </a:r>
          </a:p>
          <a:p>
            <a:pPr>
              <a:buNone/>
            </a:pPr>
            <a:endParaRPr lang="en-US" sz="800" dirty="0" smtClean="0">
              <a:solidFill>
                <a:schemeClr val="tx1"/>
              </a:solidFill>
              <a:latin typeface="Arial Narrow" pitchFamily="34" charset="0"/>
            </a:endParaRPr>
          </a:p>
          <a:p>
            <a:pPr>
              <a:buNone/>
            </a:pPr>
            <a:r>
              <a:rPr lang="en-US" sz="1600" b="1" dirty="0" smtClean="0">
                <a:solidFill>
                  <a:schemeClr val="tx1"/>
                </a:solidFill>
                <a:latin typeface="Arial Narrow" pitchFamily="34" charset="0"/>
              </a:rPr>
              <a:t>static inline void </a:t>
            </a:r>
            <a:r>
              <a:rPr lang="en-US" sz="1600" b="1" dirty="0" err="1" smtClean="0">
                <a:solidFill>
                  <a:srgbClr val="F64900"/>
                </a:solidFill>
                <a:latin typeface="Arial Narrow" pitchFamily="34" charset="0"/>
              </a:rPr>
              <a:t>SPI_HAL_Enable</a:t>
            </a:r>
            <a:r>
              <a:rPr lang="en-US" sz="1600" dirty="0" smtClean="0">
                <a:solidFill>
                  <a:schemeClr val="tx1"/>
                </a:solidFill>
                <a:latin typeface="Arial Narrow" pitchFamily="34" charset="0"/>
              </a:rPr>
              <a:t> (</a:t>
            </a:r>
            <a:r>
              <a:rPr lang="en-US" sz="1600" b="1" dirty="0" smtClean="0">
                <a:solidFill>
                  <a:schemeClr val="tx1"/>
                </a:solidFill>
                <a:latin typeface="Arial Narrow" pitchFamily="34" charset="0"/>
              </a:rPr>
              <a:t>uint32_t</a:t>
            </a:r>
            <a:r>
              <a:rPr lang="en-US" sz="1600" dirty="0" smtClean="0">
                <a:solidFill>
                  <a:schemeClr val="tx1"/>
                </a:solidFill>
                <a:latin typeface="Arial Narrow" pitchFamily="34" charset="0"/>
              </a:rPr>
              <a:t> </a:t>
            </a:r>
            <a:r>
              <a:rPr lang="en-US" sz="1600" b="1" dirty="0" err="1" smtClean="0">
                <a:solidFill>
                  <a:srgbClr val="92D050"/>
                </a:solidFill>
                <a:latin typeface="Arial Narrow" pitchFamily="34" charset="0"/>
              </a:rPr>
              <a:t>baseAddr</a:t>
            </a:r>
            <a:r>
              <a:rPr lang="en-US" sz="1600"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static inline void</a:t>
            </a:r>
            <a:r>
              <a:rPr lang="en-US" sz="1600" dirty="0" smtClean="0">
                <a:solidFill>
                  <a:schemeClr val="tx1"/>
                </a:solidFill>
                <a:latin typeface="Arial Narrow" pitchFamily="34" charset="0"/>
              </a:rPr>
              <a:t> </a:t>
            </a:r>
            <a:r>
              <a:rPr lang="en-US" sz="1600" b="1" dirty="0" err="1" smtClean="0">
                <a:solidFill>
                  <a:srgbClr val="F64900"/>
                </a:solidFill>
                <a:latin typeface="Arial Narrow" pitchFamily="34" charset="0"/>
              </a:rPr>
              <a:t>SPI_HAL_Disable</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a:t>
            </a:r>
            <a:r>
              <a:rPr lang="en-US" sz="1600" dirty="0" smtClean="0">
                <a:solidFill>
                  <a:schemeClr val="tx1"/>
                </a:solidFill>
                <a:latin typeface="Arial Narrow" pitchFamily="34" charset="0"/>
              </a:rPr>
              <a:t> </a:t>
            </a:r>
            <a:r>
              <a:rPr lang="en-US" sz="1600" b="1" dirty="0" err="1" smtClean="0">
                <a:solidFill>
                  <a:srgbClr val="92D050"/>
                </a:solidFill>
                <a:latin typeface="Arial Narrow" pitchFamily="34" charset="0"/>
              </a:rPr>
              <a:t>baseAddr</a:t>
            </a:r>
            <a:r>
              <a:rPr lang="en-US" sz="1600" dirty="0" smtClean="0">
                <a:solidFill>
                  <a:schemeClr val="tx1"/>
                </a:solidFill>
                <a:latin typeface="Arial Narrow" pitchFamily="34" charset="0"/>
              </a:rPr>
              <a:t>)</a:t>
            </a:r>
          </a:p>
          <a:p>
            <a:pPr>
              <a:buNone/>
            </a:pPr>
            <a:endParaRPr lang="en-US" sz="800" dirty="0" smtClean="0">
              <a:solidFill>
                <a:schemeClr val="tx1"/>
              </a:solidFill>
              <a:latin typeface="Arial Narrow" pitchFamily="34" charset="0"/>
            </a:endParaRPr>
          </a:p>
          <a:p>
            <a:pPr>
              <a:buNone/>
            </a:pPr>
            <a:r>
              <a:rPr lang="en-US" sz="1600" b="1" dirty="0" smtClean="0">
                <a:solidFill>
                  <a:schemeClr val="tx1"/>
                </a:solidFill>
                <a:latin typeface="Arial Narrow" pitchFamily="34" charset="0"/>
              </a:rPr>
              <a:t>static inline void</a:t>
            </a:r>
            <a:r>
              <a:rPr lang="en-US" sz="1600" dirty="0" smtClean="0">
                <a:solidFill>
                  <a:schemeClr val="tx1"/>
                </a:solidFill>
                <a:latin typeface="Arial Narrow" pitchFamily="34" charset="0"/>
              </a:rPr>
              <a:t> </a:t>
            </a:r>
            <a:r>
              <a:rPr lang="en-US" sz="1600" b="1" dirty="0" err="1" smtClean="0">
                <a:solidFill>
                  <a:srgbClr val="F64900"/>
                </a:solidFill>
                <a:latin typeface="Arial Narrow" pitchFamily="34" charset="0"/>
              </a:rPr>
              <a:t>SPI_HAL_SetMasterSlave</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a:t>
            </a:r>
            <a:r>
              <a:rPr lang="en-US" sz="1600" dirty="0" smtClean="0">
                <a:solidFill>
                  <a:schemeClr val="tx1"/>
                </a:solidFill>
                <a:latin typeface="Arial Narrow" pitchFamily="34" charset="0"/>
              </a:rPr>
              <a:t> </a:t>
            </a:r>
            <a:r>
              <a:rPr lang="en-US" sz="1600" b="1" dirty="0" err="1" smtClean="0">
                <a:solidFill>
                  <a:srgbClr val="92D050"/>
                </a:solidFill>
                <a:latin typeface="Arial Narrow" pitchFamily="34" charset="0"/>
              </a:rPr>
              <a:t>baseAddr</a:t>
            </a:r>
            <a:r>
              <a:rPr lang="en-US" sz="1600" dirty="0" smtClean="0">
                <a:solidFill>
                  <a:schemeClr val="tx1"/>
                </a:solidFill>
                <a:latin typeface="Arial Narrow" pitchFamily="34" charset="0"/>
              </a:rPr>
              <a:t>, </a:t>
            </a:r>
            <a:r>
              <a:rPr lang="en-US" sz="1600" b="1" dirty="0" err="1" smtClean="0">
                <a:solidFill>
                  <a:schemeClr val="tx1"/>
                </a:solidFill>
                <a:latin typeface="Arial Narrow" pitchFamily="34" charset="0"/>
              </a:rPr>
              <a:t>spi_master_slave_mode_t</a:t>
            </a:r>
            <a:r>
              <a:rPr lang="en-US" sz="1600" dirty="0" smtClean="0">
                <a:solidFill>
                  <a:schemeClr val="tx1"/>
                </a:solidFill>
                <a:latin typeface="Arial Narrow" pitchFamily="34" charset="0"/>
              </a:rPr>
              <a:t> </a:t>
            </a:r>
            <a:r>
              <a:rPr lang="en-US" sz="1600" b="1" dirty="0" smtClean="0">
                <a:solidFill>
                  <a:srgbClr val="92D050"/>
                </a:solidFill>
                <a:latin typeface="Arial Narrow" pitchFamily="34" charset="0"/>
              </a:rPr>
              <a:t>mode</a:t>
            </a:r>
            <a:r>
              <a:rPr lang="en-US" sz="1600"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static inline </a:t>
            </a:r>
            <a:r>
              <a:rPr lang="en-US" sz="1600" b="1" dirty="0" err="1" smtClean="0">
                <a:solidFill>
                  <a:schemeClr val="tx1"/>
                </a:solidFill>
                <a:latin typeface="Arial Narrow" pitchFamily="34" charset="0"/>
              </a:rPr>
              <a:t>bool</a:t>
            </a:r>
            <a:r>
              <a:rPr lang="en-US" sz="1600" dirty="0" smtClean="0">
                <a:solidFill>
                  <a:schemeClr val="tx1"/>
                </a:solidFill>
                <a:latin typeface="Arial Narrow" pitchFamily="34" charset="0"/>
              </a:rPr>
              <a:t> </a:t>
            </a:r>
            <a:r>
              <a:rPr lang="en-US" sz="1600" b="1" dirty="0" err="1" smtClean="0">
                <a:solidFill>
                  <a:srgbClr val="F64900"/>
                </a:solidFill>
                <a:latin typeface="Arial Narrow" pitchFamily="34" charset="0"/>
              </a:rPr>
              <a:t>SPI_HAL_IsMaster</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a:t>
            </a:r>
            <a:r>
              <a:rPr lang="en-US" sz="1600" dirty="0" smtClean="0">
                <a:solidFill>
                  <a:schemeClr val="tx1"/>
                </a:solidFill>
                <a:latin typeface="Arial Narrow" pitchFamily="34" charset="0"/>
              </a:rPr>
              <a:t> </a:t>
            </a:r>
            <a:r>
              <a:rPr lang="en-US" sz="1600" b="1" dirty="0" err="1" smtClean="0">
                <a:solidFill>
                  <a:srgbClr val="92D050"/>
                </a:solidFill>
                <a:latin typeface="Arial Narrow" pitchFamily="34" charset="0"/>
              </a:rPr>
              <a:t>baseAddr</a:t>
            </a:r>
            <a:r>
              <a:rPr lang="en-US" sz="1600"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static inline void</a:t>
            </a:r>
            <a:r>
              <a:rPr lang="en-US" sz="1600" dirty="0" smtClean="0">
                <a:solidFill>
                  <a:schemeClr val="tx1"/>
                </a:solidFill>
                <a:latin typeface="Arial Narrow" pitchFamily="34" charset="0"/>
              </a:rPr>
              <a:t> </a:t>
            </a:r>
            <a:r>
              <a:rPr lang="en-US" sz="1600" b="1" dirty="0" err="1" smtClean="0">
                <a:solidFill>
                  <a:srgbClr val="F64900"/>
                </a:solidFill>
                <a:latin typeface="Arial Narrow" pitchFamily="34" charset="0"/>
              </a:rPr>
              <a:t>SPI_HAL_SetMatchIntCmd</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 </a:t>
            </a:r>
            <a:r>
              <a:rPr lang="en-US" sz="1600" b="1" dirty="0" err="1" smtClean="0">
                <a:solidFill>
                  <a:srgbClr val="92D050"/>
                </a:solidFill>
                <a:latin typeface="Arial Narrow" pitchFamily="34" charset="0"/>
              </a:rPr>
              <a:t>baseAddr</a:t>
            </a:r>
            <a:r>
              <a:rPr lang="en-US" sz="1600" dirty="0" smtClean="0">
                <a:solidFill>
                  <a:schemeClr val="tx1"/>
                </a:solidFill>
                <a:latin typeface="Arial Narrow" pitchFamily="34" charset="0"/>
              </a:rPr>
              <a:t>, </a:t>
            </a:r>
            <a:r>
              <a:rPr lang="en-US" sz="1600" b="1" dirty="0" err="1" smtClean="0">
                <a:solidFill>
                  <a:schemeClr val="tx1"/>
                </a:solidFill>
                <a:latin typeface="Arial Narrow" pitchFamily="34" charset="0"/>
              </a:rPr>
              <a:t>bool</a:t>
            </a:r>
            <a:r>
              <a:rPr lang="en-US" sz="1600" dirty="0" smtClean="0">
                <a:solidFill>
                  <a:schemeClr val="tx1"/>
                </a:solidFill>
                <a:latin typeface="Arial Narrow" pitchFamily="34" charset="0"/>
              </a:rPr>
              <a:t> </a:t>
            </a:r>
            <a:r>
              <a:rPr lang="en-US" sz="1600" b="1" dirty="0" smtClean="0">
                <a:solidFill>
                  <a:srgbClr val="92D050"/>
                </a:solidFill>
                <a:latin typeface="Arial Narrow" pitchFamily="34" charset="0"/>
              </a:rPr>
              <a:t>enable</a:t>
            </a:r>
            <a:r>
              <a:rPr lang="en-US" sz="1600"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static inline </a:t>
            </a:r>
            <a:r>
              <a:rPr lang="en-US" sz="1600" b="1" dirty="0" err="1" smtClean="0">
                <a:solidFill>
                  <a:schemeClr val="tx1"/>
                </a:solidFill>
                <a:latin typeface="Arial Narrow" pitchFamily="34" charset="0"/>
              </a:rPr>
              <a:t>bool</a:t>
            </a:r>
            <a:r>
              <a:rPr lang="en-US" sz="1600" b="1" dirty="0" smtClean="0">
                <a:solidFill>
                  <a:schemeClr val="tx1"/>
                </a:solidFill>
                <a:latin typeface="Arial Narrow" pitchFamily="34" charset="0"/>
              </a:rPr>
              <a:t> </a:t>
            </a:r>
            <a:r>
              <a:rPr lang="en-US" sz="1600" b="1" dirty="0" err="1" smtClean="0">
                <a:solidFill>
                  <a:srgbClr val="F64900"/>
                </a:solidFill>
                <a:latin typeface="Arial Narrow" pitchFamily="34" charset="0"/>
              </a:rPr>
              <a:t>SPI_HAL_IsMatchPending</a:t>
            </a:r>
            <a:r>
              <a:rPr lang="en-US" sz="1600" dirty="0" smtClean="0">
                <a:solidFill>
                  <a:schemeClr val="tx1"/>
                </a:solidFill>
                <a:latin typeface="Arial Narrow" pitchFamily="34" charset="0"/>
              </a:rPr>
              <a:t>(</a:t>
            </a:r>
            <a:r>
              <a:rPr lang="en-US" sz="1600" b="1" dirty="0" smtClean="0">
                <a:solidFill>
                  <a:schemeClr val="tx1"/>
                </a:solidFill>
                <a:latin typeface="Arial Narrow" pitchFamily="34" charset="0"/>
              </a:rPr>
              <a:t>uint32_t </a:t>
            </a:r>
            <a:r>
              <a:rPr lang="en-US" sz="1600" b="1" dirty="0" err="1" smtClean="0">
                <a:solidFill>
                  <a:srgbClr val="92D050"/>
                </a:solidFill>
                <a:latin typeface="Arial Narrow" pitchFamily="34" charset="0"/>
              </a:rPr>
              <a:t>baseAddr</a:t>
            </a:r>
            <a:r>
              <a:rPr lang="en-US" sz="1600"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static inline uint8_t </a:t>
            </a:r>
            <a:r>
              <a:rPr lang="en-US" sz="1600" b="1" dirty="0" err="1" smtClean="0">
                <a:solidFill>
                  <a:srgbClr val="F64900"/>
                </a:solidFill>
                <a:latin typeface="Arial Narrow" pitchFamily="34" charset="0"/>
              </a:rPr>
              <a:t>SPI_HAL_ReadData</a:t>
            </a:r>
            <a:r>
              <a:rPr lang="en-US" sz="1600" b="1" dirty="0" smtClean="0">
                <a:solidFill>
                  <a:schemeClr val="tx1"/>
                </a:solidFill>
                <a:latin typeface="Arial Narrow" pitchFamily="34" charset="0"/>
              </a:rPr>
              <a:t>(uint32_t </a:t>
            </a:r>
            <a:r>
              <a:rPr lang="en-US" sz="1600" b="1" dirty="0" err="1" smtClean="0">
                <a:solidFill>
                  <a:srgbClr val="92D050"/>
                </a:solidFill>
                <a:latin typeface="Arial Narrow" pitchFamily="34" charset="0"/>
              </a:rPr>
              <a:t>baseAddr</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static inline void </a:t>
            </a:r>
            <a:r>
              <a:rPr lang="en-US" sz="1600" b="1" dirty="0" err="1" smtClean="0">
                <a:solidFill>
                  <a:srgbClr val="F64900"/>
                </a:solidFill>
                <a:latin typeface="Arial Narrow" pitchFamily="34" charset="0"/>
              </a:rPr>
              <a:t>SPI_HAL_WriteData</a:t>
            </a:r>
            <a:r>
              <a:rPr lang="en-US" sz="1600" b="1" dirty="0" smtClean="0">
                <a:solidFill>
                  <a:schemeClr val="tx1"/>
                </a:solidFill>
                <a:latin typeface="Arial Narrow" pitchFamily="34" charset="0"/>
              </a:rPr>
              <a:t>(uint32_t </a:t>
            </a:r>
            <a:r>
              <a:rPr lang="en-US" sz="1600" b="1" dirty="0" err="1" smtClean="0">
                <a:solidFill>
                  <a:srgbClr val="92D050"/>
                </a:solidFill>
                <a:latin typeface="Arial Narrow" pitchFamily="34" charset="0"/>
              </a:rPr>
              <a:t>baseAddr</a:t>
            </a:r>
            <a:r>
              <a:rPr lang="en-US" sz="1600" b="1" dirty="0" smtClean="0">
                <a:solidFill>
                  <a:schemeClr val="tx1"/>
                </a:solidFill>
                <a:latin typeface="Arial Narrow" pitchFamily="34" charset="0"/>
              </a:rPr>
              <a:t>, uint8_t </a:t>
            </a:r>
            <a:r>
              <a:rPr lang="en-US" sz="1600" b="1" dirty="0" smtClean="0">
                <a:solidFill>
                  <a:srgbClr val="92D050"/>
                </a:solidFill>
                <a:latin typeface="Arial Narrow" pitchFamily="34" charset="0"/>
              </a:rPr>
              <a:t>data</a:t>
            </a:r>
            <a:r>
              <a:rPr lang="en-US" sz="1600" b="1" dirty="0" smtClean="0">
                <a:solidFill>
                  <a:schemeClr val="tx1"/>
                </a:solidFill>
                <a:latin typeface="Arial Narrow" pitchFamily="34" charset="0"/>
              </a:rPr>
              <a:t>)</a:t>
            </a:r>
          </a:p>
        </p:txBody>
      </p:sp>
    </p:spTree>
    <p:extLst>
      <p:ext uri="{BB962C8B-B14F-4D97-AF65-F5344CB8AC3E}">
        <p14:creationId xmlns:p14="http://schemas.microsoft.com/office/powerpoint/2010/main" val="369878142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Peripheral Drivers </a:t>
            </a:r>
            <a:r>
              <a:rPr lang="en-US" dirty="0"/>
              <a:t>Overview</a:t>
            </a:r>
          </a:p>
        </p:txBody>
      </p:sp>
      <p:sp>
        <p:nvSpPr>
          <p:cNvPr id="3" name="Text Placeholder 2"/>
          <p:cNvSpPr>
            <a:spLocks noGrp="1"/>
          </p:cNvSpPr>
          <p:nvPr>
            <p:ph type="body" sz="quarter" idx="10"/>
          </p:nvPr>
        </p:nvSpPr>
        <p:spPr/>
        <p:txBody>
          <a:bodyPr>
            <a:normAutofit fontScale="85000" lnSpcReduction="20000"/>
          </a:bodyPr>
          <a:lstStyle/>
          <a:p>
            <a:r>
              <a:rPr lang="en-US" dirty="0" smtClean="0"/>
              <a:t>Kinetis SDK implements complex high level logic over </a:t>
            </a:r>
            <a:r>
              <a:rPr lang="en-US" dirty="0" err="1" smtClean="0"/>
              <a:t>SoC</a:t>
            </a:r>
            <a:r>
              <a:rPr lang="en-US" dirty="0" smtClean="0"/>
              <a:t> peripherals</a:t>
            </a:r>
          </a:p>
          <a:p>
            <a:endParaRPr lang="en-US" dirty="0" smtClean="0"/>
          </a:p>
          <a:p>
            <a:r>
              <a:rPr lang="en-US" dirty="0" smtClean="0"/>
              <a:t>Are based on one or multiple HAL, other drivers and/or system services</a:t>
            </a:r>
          </a:p>
          <a:p>
            <a:endParaRPr lang="en-US" dirty="0" smtClean="0"/>
          </a:p>
          <a:p>
            <a:r>
              <a:rPr lang="en-US" dirty="0" smtClean="0"/>
              <a:t>Support run-time configuration through “init” function call</a:t>
            </a:r>
          </a:p>
          <a:p>
            <a:pPr lvl="1"/>
            <a:r>
              <a:rPr lang="en-US" dirty="0" smtClean="0"/>
              <a:t>Configuration data are passed by pointer to driver’s specific configuration structure</a:t>
            </a:r>
          </a:p>
          <a:p>
            <a:pPr lvl="1"/>
            <a:endParaRPr lang="en-US" dirty="0" smtClean="0"/>
          </a:p>
          <a:p>
            <a:r>
              <a:rPr lang="en-US" dirty="0" smtClean="0"/>
              <a:t>Defines needed ISR entries for the interrupt driven driver</a:t>
            </a:r>
          </a:p>
          <a:p>
            <a:pPr lvl="1"/>
            <a:r>
              <a:rPr lang="en-US" dirty="0" smtClean="0"/>
              <a:t>All actions needed to be taken in ISR entries cover a public function general for all instances of drivers </a:t>
            </a:r>
            <a:r>
              <a:rPr lang="en-US" dirty="0" err="1" smtClean="0">
                <a:solidFill>
                  <a:srgbClr val="E64F0C"/>
                </a:solidFill>
              </a:rPr>
              <a:t>xxx_DRV_IRQHandler</a:t>
            </a:r>
            <a:r>
              <a:rPr lang="en-US" dirty="0" smtClean="0">
                <a:solidFill>
                  <a:srgbClr val="E64F0C"/>
                </a:solidFill>
              </a:rPr>
              <a:t>(uint32_t instance)</a:t>
            </a:r>
          </a:p>
          <a:p>
            <a:pPr lvl="1"/>
            <a:r>
              <a:rPr lang="en-US" dirty="0" smtClean="0"/>
              <a:t>The </a:t>
            </a:r>
            <a:r>
              <a:rPr lang="en-US" dirty="0" err="1" smtClean="0">
                <a:solidFill>
                  <a:srgbClr val="E64F0C"/>
                </a:solidFill>
              </a:rPr>
              <a:t>fsl_xxx_irq.c</a:t>
            </a:r>
            <a:r>
              <a:rPr lang="en-US" dirty="0" smtClean="0">
                <a:solidFill>
                  <a:srgbClr val="E64F0C"/>
                </a:solidFill>
              </a:rPr>
              <a:t> </a:t>
            </a:r>
            <a:r>
              <a:rPr lang="en-US" dirty="0" smtClean="0"/>
              <a:t>file inside drivers directory contains the default implementation of handlers used in vector table </a:t>
            </a:r>
          </a:p>
          <a:p>
            <a:pPr lvl="1"/>
            <a:r>
              <a:rPr lang="en-US" dirty="0" smtClean="0"/>
              <a:t>User can update the ISR entries by adding user actions, the C file with ISR entries will not be built into the driver library</a:t>
            </a:r>
          </a:p>
          <a:p>
            <a:pPr marL="0" indent="0">
              <a:buNone/>
            </a:pPr>
            <a:endParaRPr lang="en-US" dirty="0" smtClean="0"/>
          </a:p>
          <a:p>
            <a:r>
              <a:rPr lang="en-US" dirty="0"/>
              <a:t>Driver Source at </a:t>
            </a:r>
            <a:r>
              <a:rPr lang="en-US" dirty="0">
                <a:solidFill>
                  <a:srgbClr val="E64F0C"/>
                </a:solidFill>
              </a:rPr>
              <a:t>C:\</a:t>
            </a:r>
            <a:r>
              <a:rPr lang="en-US" dirty="0" smtClean="0">
                <a:solidFill>
                  <a:srgbClr val="E64F0C"/>
                </a:solidFill>
              </a:rPr>
              <a:t>Freescale\KSDK_1.2.0\platform\drivers</a:t>
            </a:r>
            <a:endParaRPr lang="en-US" dirty="0">
              <a:solidFill>
                <a:srgbClr val="E64F0C"/>
              </a:solidFill>
            </a:endParaRPr>
          </a:p>
          <a:p>
            <a:r>
              <a:rPr lang="en-US" dirty="0" err="1" smtClean="0"/>
              <a:t>Driver+HAL</a:t>
            </a:r>
            <a:r>
              <a:rPr lang="en-US" dirty="0" smtClean="0"/>
              <a:t> </a:t>
            </a:r>
            <a:r>
              <a:rPr lang="en-US" dirty="0"/>
              <a:t>library at </a:t>
            </a:r>
            <a:r>
              <a:rPr lang="en-US" dirty="0">
                <a:solidFill>
                  <a:srgbClr val="E64F0C"/>
                </a:solidFill>
              </a:rPr>
              <a:t>C:\</a:t>
            </a:r>
            <a:r>
              <a:rPr lang="en-US" dirty="0" smtClean="0">
                <a:solidFill>
                  <a:srgbClr val="E64F0C"/>
                </a:solidFill>
              </a:rPr>
              <a:t>Freescale\KSDK_1.2.0\lib\ksdk_platform_lib</a:t>
            </a:r>
          </a:p>
        </p:txBody>
      </p:sp>
    </p:spTree>
    <p:extLst>
      <p:ext uri="{BB962C8B-B14F-4D97-AF65-F5344CB8AC3E}">
        <p14:creationId xmlns:p14="http://schemas.microsoft.com/office/powerpoint/2010/main" val="12882023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Peripheral Driver for SPI (MASTER)</a:t>
            </a:r>
            <a:endParaRPr lang="en-US" dirty="0"/>
          </a:p>
        </p:txBody>
      </p:sp>
      <p:sp>
        <p:nvSpPr>
          <p:cNvPr id="3" name="Text Placeholder 2"/>
          <p:cNvSpPr>
            <a:spLocks noGrp="1"/>
          </p:cNvSpPr>
          <p:nvPr>
            <p:ph type="body" sz="quarter" idx="4294967295"/>
          </p:nvPr>
        </p:nvSpPr>
        <p:spPr>
          <a:xfrm>
            <a:off x="533400" y="1066800"/>
            <a:ext cx="7467600" cy="4913313"/>
          </a:xfrm>
        </p:spPr>
        <p:txBody>
          <a:bodyPr>
            <a:normAutofit fontScale="92500" lnSpcReduction="20000"/>
          </a:bodyPr>
          <a:lstStyle/>
          <a:p>
            <a:pPr>
              <a:buNone/>
            </a:pPr>
            <a:r>
              <a:rPr lang="en-US" sz="1600" b="1" dirty="0" smtClean="0">
                <a:solidFill>
                  <a:schemeClr val="tx1"/>
                </a:solidFill>
                <a:latin typeface="Arial Narrow" pitchFamily="34" charset="0"/>
              </a:rPr>
              <a:t>void </a:t>
            </a:r>
            <a:r>
              <a:rPr lang="en-US" sz="1600" b="1" dirty="0" err="1" smtClean="0">
                <a:solidFill>
                  <a:srgbClr val="F45914"/>
                </a:solidFill>
                <a:latin typeface="Arial Narrow" pitchFamily="34" charset="0"/>
              </a:rPr>
              <a:t>SPI_DRV_MasterInit</a:t>
            </a:r>
            <a:r>
              <a:rPr lang="en-US" sz="1600" b="1" dirty="0" smtClean="0">
                <a:solidFill>
                  <a:schemeClr val="tx1"/>
                </a:solidFill>
                <a:latin typeface="Arial Narrow" pitchFamily="34" charset="0"/>
              </a:rPr>
              <a:t>(uint32_t </a:t>
            </a:r>
            <a:r>
              <a:rPr lang="en-US" sz="1600" b="1" dirty="0" smtClean="0">
                <a:solidFill>
                  <a:srgbClr val="92D050"/>
                </a:solidFill>
                <a:latin typeface="Arial Narrow" pitchFamily="34" charset="0"/>
              </a:rPr>
              <a:t>instance</a:t>
            </a: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spi_master_state_t</a:t>
            </a:r>
            <a:r>
              <a:rPr lang="en-US" sz="1600" b="1" dirty="0" smtClean="0">
                <a:solidFill>
                  <a:schemeClr val="tx1"/>
                </a:solidFill>
                <a:latin typeface="Arial Narrow" pitchFamily="34" charset="0"/>
              </a:rPr>
              <a:t> * </a:t>
            </a:r>
            <a:r>
              <a:rPr lang="en-US" sz="1600" b="1" dirty="0" err="1" smtClean="0">
                <a:solidFill>
                  <a:srgbClr val="92D050"/>
                </a:solidFill>
                <a:latin typeface="Arial Narrow" pitchFamily="34" charset="0"/>
              </a:rPr>
              <a:t>spiState</a:t>
            </a:r>
            <a:r>
              <a:rPr lang="en-US" sz="1600" b="1" dirty="0" smtClean="0">
                <a:solidFill>
                  <a:schemeClr val="tx1"/>
                </a:solidFill>
                <a:latin typeface="Arial Narrow" pitchFamily="34" charset="0"/>
              </a:rPr>
              <a:t>);</a:t>
            </a:r>
          </a:p>
          <a:p>
            <a:pPr>
              <a:buNone/>
            </a:pPr>
            <a:endParaRPr lang="en-US" sz="400" dirty="0" smtClean="0">
              <a:solidFill>
                <a:schemeClr val="tx1"/>
              </a:solidFill>
              <a:latin typeface="Arial Narrow" pitchFamily="34" charset="0"/>
            </a:endParaRPr>
          </a:p>
          <a:p>
            <a:pPr>
              <a:buNone/>
            </a:pPr>
            <a:r>
              <a:rPr lang="en-US" sz="1600" b="1" dirty="0" smtClean="0">
                <a:solidFill>
                  <a:schemeClr val="tx1"/>
                </a:solidFill>
                <a:latin typeface="Arial Narrow" pitchFamily="34" charset="0"/>
              </a:rPr>
              <a:t>void </a:t>
            </a:r>
            <a:r>
              <a:rPr lang="en-US" sz="1600" b="1" dirty="0" err="1" smtClean="0">
                <a:solidFill>
                  <a:srgbClr val="F45914"/>
                </a:solidFill>
                <a:latin typeface="Arial Narrow" pitchFamily="34" charset="0"/>
              </a:rPr>
              <a:t>SPI_DRV_MasterConfigureBus</a:t>
            </a:r>
            <a:r>
              <a:rPr lang="en-US" sz="1600" b="1" dirty="0">
                <a:solidFill>
                  <a:schemeClr val="tx1"/>
                </a:solidFill>
                <a:latin typeface="Arial Narrow" pitchFamily="34" charset="0"/>
              </a:rPr>
              <a:t>(uint32_t </a:t>
            </a:r>
            <a:r>
              <a:rPr lang="en-US" sz="1600" b="1" dirty="0">
                <a:solidFill>
                  <a:srgbClr val="92D050"/>
                </a:solidFill>
                <a:latin typeface="Arial Narrow" pitchFamily="34" charset="0"/>
              </a:rPr>
              <a:t>instance</a:t>
            </a:r>
            <a:r>
              <a:rPr lang="en-US" sz="1600" b="1" dirty="0">
                <a:solidFill>
                  <a:schemeClr val="tx1"/>
                </a:solidFill>
                <a:latin typeface="Arial Narrow" pitchFamily="34" charset="0"/>
              </a:rPr>
              <a:t>, </a:t>
            </a:r>
            <a:endParaRPr lang="en-US" sz="1600" b="1" dirty="0" smtClean="0">
              <a:solidFill>
                <a:schemeClr val="tx1"/>
              </a:solidFill>
              <a:latin typeface="Arial Narrow" pitchFamily="34" charset="0"/>
            </a:endParaRPr>
          </a:p>
          <a:p>
            <a:pPr>
              <a:buNone/>
            </a:pPr>
            <a:r>
              <a:rPr lang="en-US" sz="1600" b="1" dirty="0" smtClean="0">
                <a:solidFill>
                  <a:schemeClr val="tx1"/>
                </a:solidFill>
                <a:latin typeface="Arial Narrow" pitchFamily="34" charset="0"/>
              </a:rPr>
              <a:t>				 const </a:t>
            </a:r>
            <a:r>
              <a:rPr lang="en-US" sz="1600" b="1" dirty="0" err="1" smtClean="0">
                <a:solidFill>
                  <a:schemeClr val="tx1"/>
                </a:solidFill>
                <a:latin typeface="Arial Narrow" pitchFamily="34" charset="0"/>
              </a:rPr>
              <a:t>spi_master_user_config_t</a:t>
            </a:r>
            <a:r>
              <a:rPr lang="en-US" sz="1600" b="1" dirty="0" smtClean="0">
                <a:solidFill>
                  <a:schemeClr val="tx1"/>
                </a:solidFill>
                <a:latin typeface="Arial Narrow" pitchFamily="34" charset="0"/>
              </a:rPr>
              <a:t> * </a:t>
            </a:r>
            <a:r>
              <a:rPr lang="en-US" sz="1600" b="1" dirty="0" smtClean="0">
                <a:solidFill>
                  <a:srgbClr val="92D050"/>
                </a:solidFill>
                <a:latin typeface="Arial Narrow" pitchFamily="34" charset="0"/>
              </a:rPr>
              <a:t>device</a:t>
            </a:r>
            <a:r>
              <a:rPr lang="en-US" sz="1400" b="1" dirty="0" smtClean="0">
                <a:solidFill>
                  <a:schemeClr val="tx1"/>
                </a:solidFill>
                <a:latin typeface="Arial Narrow" pitchFamily="34" charset="0"/>
              </a:rPr>
              <a:t>, </a:t>
            </a:r>
          </a:p>
          <a:p>
            <a:pPr>
              <a:buNone/>
            </a:pPr>
            <a:r>
              <a:rPr lang="en-US" sz="1600" b="1" dirty="0" smtClean="0">
                <a:solidFill>
                  <a:schemeClr val="tx1"/>
                </a:solidFill>
                <a:latin typeface="Arial Narrow" pitchFamily="34" charset="0"/>
              </a:rPr>
              <a:t>				 uint32_t * </a:t>
            </a:r>
            <a:r>
              <a:rPr lang="en-US" sz="1600" b="1" dirty="0" err="1" smtClean="0">
                <a:solidFill>
                  <a:srgbClr val="92D050"/>
                </a:solidFill>
                <a:latin typeface="Arial Narrow" pitchFamily="34" charset="0"/>
              </a:rPr>
              <a:t>calculatedBaudRate</a:t>
            </a:r>
            <a:r>
              <a:rPr lang="en-US" sz="1600" b="1" dirty="0" smtClean="0">
                <a:solidFill>
                  <a:schemeClr val="tx1"/>
                </a:solidFill>
                <a:latin typeface="Arial Narrow" pitchFamily="34" charset="0"/>
              </a:rPr>
              <a:t>);</a:t>
            </a:r>
          </a:p>
          <a:p>
            <a:pPr>
              <a:buNone/>
            </a:pPr>
            <a:endParaRPr lang="en-US" sz="1600" b="1" dirty="0" smtClean="0">
              <a:solidFill>
                <a:schemeClr val="tx1"/>
              </a:solidFill>
              <a:latin typeface="Arial Narrow" pitchFamily="34" charset="0"/>
            </a:endParaRPr>
          </a:p>
          <a:p>
            <a:pPr>
              <a:buNone/>
            </a:pPr>
            <a:r>
              <a:rPr lang="en-US" sz="1600" b="1" dirty="0" err="1" smtClean="0">
                <a:solidFill>
                  <a:schemeClr val="tx1"/>
                </a:solidFill>
                <a:latin typeface="Arial Narrow" pitchFamily="34" charset="0"/>
              </a:rPr>
              <a:t>spi_status_t</a:t>
            </a:r>
            <a:r>
              <a:rPr lang="en-US" sz="1600" b="1" dirty="0" smtClean="0">
                <a:solidFill>
                  <a:schemeClr val="tx1"/>
                </a:solidFill>
                <a:latin typeface="Arial Narrow" pitchFamily="34" charset="0"/>
              </a:rPr>
              <a:t> </a:t>
            </a:r>
            <a:r>
              <a:rPr lang="en-US" sz="1600" b="1" dirty="0" err="1" smtClean="0">
                <a:solidFill>
                  <a:srgbClr val="F45914"/>
                </a:solidFill>
                <a:latin typeface="Arial Narrow" pitchFamily="34" charset="0"/>
              </a:rPr>
              <a:t>SPI_DRV_MasterTransferBlocking</a:t>
            </a:r>
            <a:r>
              <a:rPr lang="en-US" sz="1600" b="1" dirty="0">
                <a:solidFill>
                  <a:schemeClr val="tx1"/>
                </a:solidFill>
                <a:latin typeface="Arial Narrow" pitchFamily="34" charset="0"/>
              </a:rPr>
              <a:t>(uint32_t </a:t>
            </a:r>
            <a:r>
              <a:rPr lang="en-US" sz="1600" b="1" dirty="0" smtClean="0">
                <a:solidFill>
                  <a:srgbClr val="92D050"/>
                </a:solidFill>
                <a:latin typeface="Arial Narrow" pitchFamily="34" charset="0"/>
              </a:rPr>
              <a:t>instance</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 const </a:t>
            </a:r>
            <a:r>
              <a:rPr lang="en-US" sz="1600" b="1" dirty="0" err="1" smtClean="0">
                <a:solidFill>
                  <a:schemeClr val="tx1"/>
                </a:solidFill>
                <a:latin typeface="Arial Narrow" pitchFamily="34" charset="0"/>
              </a:rPr>
              <a:t>spi_master_user_config_t</a:t>
            </a:r>
            <a:r>
              <a:rPr lang="en-US" sz="1600" b="1" dirty="0" smtClean="0">
                <a:solidFill>
                  <a:schemeClr val="tx1"/>
                </a:solidFill>
                <a:latin typeface="Arial Narrow" pitchFamily="34" charset="0"/>
              </a:rPr>
              <a:t> * </a:t>
            </a:r>
            <a:r>
              <a:rPr lang="en-US" sz="1600" b="1" dirty="0" smtClean="0">
                <a:solidFill>
                  <a:srgbClr val="92D050"/>
                </a:solidFill>
                <a:latin typeface="Arial Narrow" pitchFamily="34" charset="0"/>
              </a:rPr>
              <a:t>device</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 const uint8_t * </a:t>
            </a:r>
            <a:r>
              <a:rPr lang="en-US" sz="1600" b="1" dirty="0" err="1" smtClean="0">
                <a:solidFill>
                  <a:srgbClr val="92D050"/>
                </a:solidFill>
                <a:latin typeface="Arial Narrow" pitchFamily="34" charset="0"/>
              </a:rPr>
              <a:t>sendBuffer</a:t>
            </a:r>
            <a:r>
              <a:rPr lang="en-US" sz="1600" b="1" dirty="0" smtClean="0">
                <a:solidFill>
                  <a:schemeClr val="tx1"/>
                </a:solidFill>
                <a:latin typeface="Arial Narrow" pitchFamily="34" charset="0"/>
              </a:rPr>
              <a:t>, uint8_t * </a:t>
            </a:r>
            <a:r>
              <a:rPr lang="en-US" sz="1600" b="1" dirty="0" err="1" smtClean="0">
                <a:solidFill>
                  <a:srgbClr val="92D050"/>
                </a:solidFill>
                <a:latin typeface="Arial Narrow" pitchFamily="34" charset="0"/>
              </a:rPr>
              <a:t>receiveBuffer</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 </a:t>
            </a:r>
            <a:r>
              <a:rPr lang="en-US" sz="1600" b="1" dirty="0" err="1">
                <a:solidFill>
                  <a:schemeClr val="tx1"/>
                </a:solidFill>
                <a:latin typeface="Arial Narrow" pitchFamily="34" charset="0"/>
              </a:rPr>
              <a:t>size_t</a:t>
            </a:r>
            <a:r>
              <a:rPr lang="en-US" sz="1600" b="1" dirty="0">
                <a:solidFill>
                  <a:schemeClr val="tx1"/>
                </a:solidFill>
                <a:latin typeface="Arial Narrow" pitchFamily="34" charset="0"/>
              </a:rPr>
              <a:t> </a:t>
            </a:r>
            <a:r>
              <a:rPr lang="en-US" sz="1600" b="1" dirty="0" err="1">
                <a:solidFill>
                  <a:srgbClr val="92D050"/>
                </a:solidFill>
                <a:latin typeface="Arial Narrow" pitchFamily="34" charset="0"/>
              </a:rPr>
              <a:t>transferByteCount</a:t>
            </a:r>
            <a:r>
              <a:rPr lang="en-US" sz="1600" b="1" dirty="0">
                <a:solidFill>
                  <a:schemeClr val="tx1"/>
                </a:solidFill>
                <a:latin typeface="Arial Narrow" pitchFamily="34" charset="0"/>
              </a:rPr>
              <a:t>, </a:t>
            </a:r>
            <a:r>
              <a:rPr lang="en-US" sz="1600" b="1" dirty="0" smtClean="0">
                <a:solidFill>
                  <a:schemeClr val="tx1"/>
                </a:solidFill>
                <a:latin typeface="Arial Narrow" pitchFamily="34" charset="0"/>
              </a:rPr>
              <a:t>uint32_t </a:t>
            </a:r>
            <a:r>
              <a:rPr lang="en-US" sz="1600" b="1" dirty="0">
                <a:solidFill>
                  <a:srgbClr val="92D050"/>
                </a:solidFill>
                <a:latin typeface="Arial Narrow" pitchFamily="34" charset="0"/>
              </a:rPr>
              <a:t>timeout</a:t>
            </a:r>
            <a:r>
              <a:rPr lang="en-US" sz="1600" b="1" dirty="0">
                <a:solidFill>
                  <a:schemeClr val="tx1"/>
                </a:solidFill>
                <a:latin typeface="Arial Narrow" pitchFamily="34" charset="0"/>
              </a:rPr>
              <a:t>);</a:t>
            </a:r>
            <a:endParaRPr lang="en-US" sz="1600" b="1" dirty="0" smtClean="0">
              <a:solidFill>
                <a:schemeClr val="tx1"/>
              </a:solidFill>
              <a:latin typeface="Arial Narrow" pitchFamily="34" charset="0"/>
            </a:endParaRPr>
          </a:p>
          <a:p>
            <a:pPr>
              <a:buNone/>
            </a:pPr>
            <a:endParaRPr lang="en-US" sz="1600" b="1" dirty="0" smtClean="0">
              <a:solidFill>
                <a:schemeClr val="tx1"/>
              </a:solidFill>
              <a:latin typeface="Arial Narrow" pitchFamily="34" charset="0"/>
            </a:endParaRPr>
          </a:p>
          <a:p>
            <a:pPr>
              <a:buNone/>
            </a:pPr>
            <a:r>
              <a:rPr lang="en-US" sz="1600" b="1" dirty="0" err="1" smtClean="0">
                <a:solidFill>
                  <a:schemeClr val="tx1"/>
                </a:solidFill>
                <a:latin typeface="Arial Narrow" pitchFamily="34" charset="0"/>
              </a:rPr>
              <a:t>spi_status_t</a:t>
            </a:r>
            <a:r>
              <a:rPr lang="en-US" sz="1600" b="1" dirty="0" smtClean="0">
                <a:solidFill>
                  <a:schemeClr val="tx1"/>
                </a:solidFill>
                <a:latin typeface="Arial Narrow" pitchFamily="34" charset="0"/>
              </a:rPr>
              <a:t> </a:t>
            </a:r>
            <a:r>
              <a:rPr lang="en-US" sz="1600" b="1" dirty="0" err="1" smtClean="0">
                <a:solidFill>
                  <a:srgbClr val="F45914"/>
                </a:solidFill>
                <a:latin typeface="Arial Narrow" pitchFamily="34" charset="0"/>
              </a:rPr>
              <a:t>SPI_DRV_MasterTransfer</a:t>
            </a:r>
            <a:r>
              <a:rPr lang="en-US" sz="1600" b="1" dirty="0">
                <a:solidFill>
                  <a:schemeClr val="tx1"/>
                </a:solidFill>
                <a:latin typeface="Arial Narrow" pitchFamily="34" charset="0"/>
              </a:rPr>
              <a:t>(uint32_t </a:t>
            </a:r>
            <a:r>
              <a:rPr lang="en-US" sz="1600" b="1" dirty="0">
                <a:solidFill>
                  <a:srgbClr val="92D050"/>
                </a:solidFill>
                <a:latin typeface="Arial Narrow" pitchFamily="34" charset="0"/>
              </a:rPr>
              <a:t>instance</a:t>
            </a:r>
            <a:r>
              <a:rPr lang="en-US" sz="1600" b="1" dirty="0">
                <a:solidFill>
                  <a:schemeClr val="tx1"/>
                </a:solidFill>
                <a:latin typeface="Arial Narrow" pitchFamily="34" charset="0"/>
              </a:rPr>
              <a:t>,</a:t>
            </a:r>
            <a:endParaRPr lang="en-US" sz="1600" b="1" dirty="0" smtClean="0">
              <a:solidFill>
                <a:schemeClr val="tx1"/>
              </a:solidFill>
              <a:latin typeface="Arial Narrow" pitchFamily="34" charset="0"/>
            </a:endParaRPr>
          </a:p>
          <a:p>
            <a:pPr>
              <a:buNone/>
            </a:pPr>
            <a:r>
              <a:rPr lang="en-US" sz="1600" b="1" dirty="0" smtClean="0">
                <a:solidFill>
                  <a:schemeClr val="tx1"/>
                </a:solidFill>
                <a:latin typeface="Arial Narrow" pitchFamily="34" charset="0"/>
              </a:rPr>
              <a:t> const </a:t>
            </a:r>
            <a:r>
              <a:rPr lang="en-US" sz="1600" b="1" dirty="0" err="1" smtClean="0">
                <a:solidFill>
                  <a:schemeClr val="tx1"/>
                </a:solidFill>
                <a:latin typeface="Arial Narrow" pitchFamily="34" charset="0"/>
              </a:rPr>
              <a:t>spi_master_user_config_t</a:t>
            </a:r>
            <a:r>
              <a:rPr lang="en-US" sz="1600" b="1" dirty="0" smtClean="0">
                <a:solidFill>
                  <a:schemeClr val="tx1"/>
                </a:solidFill>
                <a:latin typeface="Arial Narrow" pitchFamily="34" charset="0"/>
              </a:rPr>
              <a:t> * </a:t>
            </a:r>
            <a:r>
              <a:rPr lang="en-US" sz="1600" b="1" dirty="0" smtClean="0">
                <a:solidFill>
                  <a:srgbClr val="92D050"/>
                </a:solidFill>
                <a:latin typeface="Arial Narrow" pitchFamily="34" charset="0"/>
              </a:rPr>
              <a:t>device</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 const uint8_t * </a:t>
            </a:r>
            <a:r>
              <a:rPr lang="en-US" sz="1600" b="1" dirty="0" err="1" smtClean="0">
                <a:solidFill>
                  <a:srgbClr val="92D050"/>
                </a:solidFill>
                <a:latin typeface="Arial Narrow" pitchFamily="34" charset="0"/>
              </a:rPr>
              <a:t>sendBuffer</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 uint8_t * </a:t>
            </a:r>
            <a:r>
              <a:rPr lang="en-US" sz="1600" b="1" dirty="0" err="1" smtClean="0">
                <a:solidFill>
                  <a:srgbClr val="92D050"/>
                </a:solidFill>
                <a:latin typeface="Arial Narrow" pitchFamily="34" charset="0"/>
              </a:rPr>
              <a:t>receiveBuffer</a:t>
            </a:r>
            <a:r>
              <a:rPr lang="en-US" sz="1600" b="1" dirty="0" smtClean="0">
                <a:solidFill>
                  <a:schemeClr val="tx1"/>
                </a:solidFill>
                <a:latin typeface="Arial Narrow" pitchFamily="34" charset="0"/>
              </a:rPr>
              <a:t>,</a:t>
            </a:r>
          </a:p>
          <a:p>
            <a:pPr>
              <a:buNone/>
            </a:pPr>
            <a:r>
              <a:rPr lang="en-US" sz="1600" b="1" dirty="0" smtClean="0">
                <a:solidFill>
                  <a:schemeClr val="tx1"/>
                </a:solidFill>
                <a:latin typeface="Arial Narrow" pitchFamily="34" charset="0"/>
              </a:rPr>
              <a:t> </a:t>
            </a:r>
            <a:r>
              <a:rPr lang="en-US" sz="1600" b="1" dirty="0" err="1" smtClean="0">
                <a:solidFill>
                  <a:schemeClr val="tx1"/>
                </a:solidFill>
                <a:latin typeface="Arial Narrow" pitchFamily="34" charset="0"/>
              </a:rPr>
              <a:t>size_t</a:t>
            </a:r>
            <a:r>
              <a:rPr lang="en-US" sz="1600" b="1" dirty="0" smtClean="0">
                <a:solidFill>
                  <a:schemeClr val="tx1"/>
                </a:solidFill>
                <a:latin typeface="Arial Narrow" pitchFamily="34" charset="0"/>
              </a:rPr>
              <a:t> </a:t>
            </a:r>
            <a:r>
              <a:rPr lang="en-US" sz="1600" b="1" dirty="0" err="1" smtClean="0">
                <a:solidFill>
                  <a:srgbClr val="92D050"/>
                </a:solidFill>
                <a:latin typeface="Arial Narrow" pitchFamily="34" charset="0"/>
              </a:rPr>
              <a:t>transferByteCount</a:t>
            </a:r>
            <a:r>
              <a:rPr lang="en-US" sz="1600" b="1" dirty="0" smtClean="0">
                <a:solidFill>
                  <a:schemeClr val="tx1"/>
                </a:solidFill>
                <a:latin typeface="Arial Narrow" pitchFamily="34" charset="0"/>
              </a:rPr>
              <a:t>);</a:t>
            </a:r>
          </a:p>
          <a:p>
            <a:pPr>
              <a:buNone/>
            </a:pPr>
            <a:endParaRPr lang="en-US" sz="1600" b="1" dirty="0" smtClean="0">
              <a:solidFill>
                <a:schemeClr val="tx1"/>
              </a:solidFill>
              <a:latin typeface="Arial Narrow" pitchFamily="34" charset="0"/>
            </a:endParaRPr>
          </a:p>
          <a:p>
            <a:pPr>
              <a:buNone/>
            </a:pPr>
            <a:r>
              <a:rPr lang="en-US" sz="1600" b="1" dirty="0" err="1" smtClean="0">
                <a:solidFill>
                  <a:schemeClr val="tx1"/>
                </a:solidFill>
                <a:latin typeface="Arial Narrow" pitchFamily="34" charset="0"/>
              </a:rPr>
              <a:t>spi_status_t</a:t>
            </a:r>
            <a:r>
              <a:rPr lang="en-US" sz="1600" b="1" dirty="0" smtClean="0">
                <a:solidFill>
                  <a:schemeClr val="tx1"/>
                </a:solidFill>
                <a:latin typeface="Arial Narrow" pitchFamily="34" charset="0"/>
              </a:rPr>
              <a:t> </a:t>
            </a:r>
            <a:r>
              <a:rPr lang="en-US" sz="1600" b="1" dirty="0" err="1" smtClean="0">
                <a:solidFill>
                  <a:srgbClr val="F45914"/>
                </a:solidFill>
                <a:latin typeface="Arial Narrow" pitchFamily="34" charset="0"/>
              </a:rPr>
              <a:t>SPI_DRV_MasterGetTransferStatus</a:t>
            </a:r>
            <a:r>
              <a:rPr lang="en-US" sz="1600" b="1" dirty="0">
                <a:solidFill>
                  <a:schemeClr val="tx1"/>
                </a:solidFill>
                <a:latin typeface="Arial Narrow" pitchFamily="34" charset="0"/>
              </a:rPr>
              <a:t>(uint32_t </a:t>
            </a:r>
            <a:r>
              <a:rPr lang="en-US" sz="1600" b="1" dirty="0">
                <a:solidFill>
                  <a:srgbClr val="92D050"/>
                </a:solidFill>
                <a:latin typeface="Arial Narrow" pitchFamily="34" charset="0"/>
              </a:rPr>
              <a:t>instance</a:t>
            </a:r>
            <a:r>
              <a:rPr lang="en-US" sz="1600" b="1" dirty="0" smtClean="0">
                <a:solidFill>
                  <a:schemeClr val="tx1"/>
                </a:solidFill>
                <a:latin typeface="Arial Narrow" pitchFamily="34" charset="0"/>
              </a:rPr>
              <a:t>, uint32_t * </a:t>
            </a:r>
            <a:r>
              <a:rPr lang="en-US" sz="1600" b="1" dirty="0" err="1" smtClean="0">
                <a:solidFill>
                  <a:srgbClr val="92D050"/>
                </a:solidFill>
                <a:latin typeface="Arial Narrow" pitchFamily="34" charset="0"/>
              </a:rPr>
              <a:t>bytesTransferred</a:t>
            </a:r>
            <a:r>
              <a:rPr lang="en-US" sz="1600" b="1" dirty="0" smtClean="0">
                <a:solidFill>
                  <a:schemeClr val="tx1"/>
                </a:solidFill>
                <a:latin typeface="Arial Narrow" pitchFamily="34" charset="0"/>
              </a:rPr>
              <a:t>);</a:t>
            </a:r>
          </a:p>
          <a:p>
            <a:pPr>
              <a:buNone/>
            </a:pPr>
            <a:r>
              <a:rPr lang="en-US" sz="1600" b="1" dirty="0" err="1" smtClean="0">
                <a:solidFill>
                  <a:schemeClr val="tx1"/>
                </a:solidFill>
                <a:latin typeface="Arial Narrow" pitchFamily="34" charset="0"/>
              </a:rPr>
              <a:t>spi_status_t</a:t>
            </a:r>
            <a:r>
              <a:rPr lang="en-US" sz="1600" b="1" dirty="0" smtClean="0">
                <a:solidFill>
                  <a:schemeClr val="tx1"/>
                </a:solidFill>
                <a:latin typeface="Arial Narrow" pitchFamily="34" charset="0"/>
              </a:rPr>
              <a:t> </a:t>
            </a:r>
            <a:r>
              <a:rPr lang="en-US" sz="1600" b="1" dirty="0" err="1" smtClean="0">
                <a:solidFill>
                  <a:srgbClr val="F45914"/>
                </a:solidFill>
                <a:latin typeface="Arial Narrow" pitchFamily="34" charset="0"/>
              </a:rPr>
              <a:t>SPI_DRV_MasterAbortTransfer</a:t>
            </a:r>
            <a:r>
              <a:rPr lang="en-US" sz="1600" b="1" dirty="0">
                <a:solidFill>
                  <a:schemeClr val="tx1"/>
                </a:solidFill>
                <a:latin typeface="Arial Narrow" pitchFamily="34" charset="0"/>
              </a:rPr>
              <a:t>(uint32_t </a:t>
            </a:r>
            <a:r>
              <a:rPr lang="en-US" sz="1600" b="1" dirty="0">
                <a:solidFill>
                  <a:srgbClr val="92D050"/>
                </a:solidFill>
                <a:latin typeface="Arial Narrow" pitchFamily="34" charset="0"/>
              </a:rPr>
              <a:t>instance</a:t>
            </a:r>
            <a:r>
              <a:rPr lang="en-US" sz="1600" b="1" dirty="0">
                <a:solidFill>
                  <a:schemeClr val="tx1"/>
                </a:solidFill>
                <a:latin typeface="Arial Narrow" pitchFamily="34" charset="0"/>
              </a:rPr>
              <a:t>);</a:t>
            </a:r>
            <a:endParaRPr lang="en-US" sz="1600" b="1" dirty="0" smtClean="0">
              <a:solidFill>
                <a:schemeClr val="tx1"/>
              </a:solidFill>
              <a:latin typeface="Arial Narrow" pitchFamily="34" charset="0"/>
            </a:endParaRPr>
          </a:p>
        </p:txBody>
      </p:sp>
    </p:spTree>
    <p:extLst>
      <p:ext uri="{BB962C8B-B14F-4D97-AF65-F5344CB8AC3E}">
        <p14:creationId xmlns:p14="http://schemas.microsoft.com/office/powerpoint/2010/main" val="27795514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CMSIS, </a:t>
            </a:r>
            <a:r>
              <a:rPr lang="en-US" dirty="0" err="1" smtClean="0"/>
              <a:t>SoC</a:t>
            </a:r>
            <a:r>
              <a:rPr lang="en-US" dirty="0" smtClean="0"/>
              <a:t> and IP extensions headers</a:t>
            </a:r>
            <a:endParaRPr lang="en-US" dirty="0"/>
          </a:p>
        </p:txBody>
      </p:sp>
      <p:sp>
        <p:nvSpPr>
          <p:cNvPr id="3" name="Text Placeholder 2"/>
          <p:cNvSpPr>
            <a:spLocks noGrp="1"/>
          </p:cNvSpPr>
          <p:nvPr>
            <p:ph type="body" sz="quarter" idx="10"/>
          </p:nvPr>
        </p:nvSpPr>
        <p:spPr/>
        <p:txBody>
          <a:bodyPr>
            <a:normAutofit fontScale="92500" lnSpcReduction="20000"/>
          </a:bodyPr>
          <a:lstStyle/>
          <a:p>
            <a:r>
              <a:rPr lang="it-IT" dirty="0" smtClean="0"/>
              <a:t>Cortex Microcontroller Software Interface Standard (CMSIS)</a:t>
            </a:r>
          </a:p>
          <a:p>
            <a:pPr lvl="1"/>
            <a:r>
              <a:rPr lang="en-US" dirty="0" smtClean="0"/>
              <a:t>Core specific macros and inline functions</a:t>
            </a:r>
          </a:p>
          <a:p>
            <a:pPr lvl="1"/>
            <a:r>
              <a:rPr lang="en-US" dirty="0" smtClean="0"/>
              <a:t>Compliance startup codes</a:t>
            </a:r>
          </a:p>
          <a:p>
            <a:pPr lvl="1"/>
            <a:r>
              <a:rPr lang="en-US" dirty="0" smtClean="0"/>
              <a:t>DSP lib and source files included for GCC (other tool chains such as IAR and KEIL has CMSIS DSP lib built in)</a:t>
            </a:r>
          </a:p>
          <a:p>
            <a:pPr lvl="1"/>
            <a:endParaRPr lang="en-US" dirty="0" smtClean="0"/>
          </a:p>
          <a:p>
            <a:r>
              <a:rPr lang="en-US" dirty="0" err="1" smtClean="0"/>
              <a:t>SoC</a:t>
            </a:r>
            <a:r>
              <a:rPr lang="en-US" dirty="0" smtClean="0"/>
              <a:t> header files</a:t>
            </a:r>
          </a:p>
          <a:p>
            <a:pPr lvl="1"/>
            <a:r>
              <a:rPr lang="en-US" dirty="0" smtClean="0"/>
              <a:t>Mapped memory and register’s addresses over </a:t>
            </a:r>
            <a:r>
              <a:rPr lang="en-US" dirty="0" err="1" smtClean="0"/>
              <a:t>SoC</a:t>
            </a:r>
            <a:r>
              <a:rPr lang="en-US" dirty="0" smtClean="0"/>
              <a:t> (similar to CMSIS headers)</a:t>
            </a:r>
          </a:p>
          <a:p>
            <a:pPr lvl="1"/>
            <a:r>
              <a:rPr lang="en-US" dirty="0" smtClean="0"/>
              <a:t>Are generated by using API factory tool owned by Processor Expert team.</a:t>
            </a:r>
          </a:p>
          <a:p>
            <a:endParaRPr lang="en-US" dirty="0" smtClean="0"/>
          </a:p>
          <a:p>
            <a:r>
              <a:rPr lang="en-US" dirty="0" smtClean="0"/>
              <a:t>IP extension header files</a:t>
            </a:r>
          </a:p>
          <a:p>
            <a:pPr lvl="1"/>
            <a:r>
              <a:rPr lang="en-US" dirty="0" smtClean="0"/>
              <a:t>Each IP has own extension header file</a:t>
            </a:r>
          </a:p>
          <a:p>
            <a:pPr lvl="1"/>
            <a:r>
              <a:rPr lang="en-US" dirty="0" smtClean="0"/>
              <a:t>Create easy access to IP registers via bit-field macros (SET, CLR, GET, …).</a:t>
            </a:r>
          </a:p>
          <a:p>
            <a:pPr lvl="1"/>
            <a:r>
              <a:rPr lang="en-US" dirty="0" smtClean="0"/>
              <a:t>Are using BME where possible.</a:t>
            </a:r>
          </a:p>
          <a:p>
            <a:endParaRPr lang="en-US" dirty="0" smtClean="0"/>
          </a:p>
        </p:txBody>
      </p:sp>
    </p:spTree>
    <p:extLst>
      <p:ext uri="{BB962C8B-B14F-4D97-AF65-F5344CB8AC3E}">
        <p14:creationId xmlns:p14="http://schemas.microsoft.com/office/powerpoint/2010/main" val="198546533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Stacks and Other Middleware</a:t>
            </a:r>
            <a:endParaRPr lang="en-US" dirty="0"/>
          </a:p>
        </p:txBody>
      </p:sp>
      <p:sp>
        <p:nvSpPr>
          <p:cNvPr id="4" name="Text Placeholder 3"/>
          <p:cNvSpPr>
            <a:spLocks noGrp="1"/>
          </p:cNvSpPr>
          <p:nvPr>
            <p:ph type="body" sz="quarter" idx="10"/>
          </p:nvPr>
        </p:nvSpPr>
        <p:spPr/>
        <p:txBody>
          <a:bodyPr/>
          <a:lstStyle/>
          <a:p>
            <a:r>
              <a:rPr lang="en-US" dirty="0" smtClean="0"/>
              <a:t>Several additional middleware stacks are available </a:t>
            </a:r>
          </a:p>
          <a:p>
            <a:endParaRPr lang="en-US" dirty="0" smtClean="0"/>
          </a:p>
          <a:p>
            <a:r>
              <a:rPr lang="en-US" dirty="0" smtClean="0"/>
              <a:t>Includes</a:t>
            </a:r>
          </a:p>
          <a:p>
            <a:pPr lvl="1"/>
            <a:r>
              <a:rPr lang="en-US" dirty="0" smtClean="0"/>
              <a:t>RTOSs: MQX, </a:t>
            </a:r>
            <a:r>
              <a:rPr lang="en-US" dirty="0" err="1" smtClean="0"/>
              <a:t>FreeRTOS</a:t>
            </a:r>
            <a:r>
              <a:rPr lang="en-US" dirty="0" smtClean="0"/>
              <a:t>, </a:t>
            </a:r>
            <a:r>
              <a:rPr lang="en-US" dirty="0" err="1" smtClean="0"/>
              <a:t>uCOSII</a:t>
            </a:r>
            <a:r>
              <a:rPr lang="en-US" dirty="0" smtClean="0"/>
              <a:t>, </a:t>
            </a:r>
            <a:r>
              <a:rPr lang="en-US" dirty="0" err="1" smtClean="0"/>
              <a:t>uCOSIII</a:t>
            </a:r>
            <a:endParaRPr lang="en-US" dirty="0" smtClean="0"/>
          </a:p>
          <a:p>
            <a:pPr lvl="1"/>
            <a:r>
              <a:rPr lang="en-US" dirty="0" smtClean="0"/>
              <a:t>Ethernet Stacks: </a:t>
            </a:r>
            <a:r>
              <a:rPr lang="en-US" dirty="0" err="1" smtClean="0"/>
              <a:t>lwIP</a:t>
            </a:r>
            <a:r>
              <a:rPr lang="en-US" dirty="0" smtClean="0"/>
              <a:t> and MQX RTCS</a:t>
            </a:r>
          </a:p>
          <a:p>
            <a:pPr lvl="1"/>
            <a:r>
              <a:rPr lang="en-US" dirty="0" smtClean="0"/>
              <a:t>Freescale USB stack: Host and Device</a:t>
            </a:r>
          </a:p>
          <a:p>
            <a:pPr lvl="1"/>
            <a:r>
              <a:rPr lang="en-US" dirty="0" smtClean="0"/>
              <a:t>File System Stacks: </a:t>
            </a:r>
            <a:r>
              <a:rPr lang="en-US" dirty="0" err="1" smtClean="0"/>
              <a:t>FatFS</a:t>
            </a:r>
            <a:r>
              <a:rPr lang="en-US" dirty="0" smtClean="0"/>
              <a:t> and MQX MFS</a:t>
            </a:r>
          </a:p>
          <a:p>
            <a:pPr marL="0" indent="0">
              <a:buNone/>
            </a:pPr>
            <a:endParaRPr lang="en-US" dirty="0" smtClean="0"/>
          </a:p>
          <a:p>
            <a:r>
              <a:rPr lang="en-US" dirty="0" smtClean="0"/>
              <a:t>Middleware runs on top of Kinetis SDK drivers</a:t>
            </a:r>
          </a:p>
          <a:p>
            <a:pPr lvl="1"/>
            <a:r>
              <a:rPr lang="en-US" dirty="0" smtClean="0"/>
              <a:t>Solves porting issues</a:t>
            </a:r>
          </a:p>
          <a:p>
            <a:endParaRPr lang="en-US" dirty="0"/>
          </a:p>
        </p:txBody>
      </p:sp>
    </p:spTree>
    <p:extLst>
      <p:ext uri="{BB962C8B-B14F-4D97-AF65-F5344CB8AC3E}">
        <p14:creationId xmlns:p14="http://schemas.microsoft.com/office/powerpoint/2010/main" val="162947856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Board Configuration and Support</a:t>
            </a:r>
          </a:p>
        </p:txBody>
      </p:sp>
      <p:sp>
        <p:nvSpPr>
          <p:cNvPr id="5" name="Text Placeholder 4"/>
          <p:cNvSpPr>
            <a:spLocks noGrp="1"/>
          </p:cNvSpPr>
          <p:nvPr>
            <p:ph type="body" sz="quarter" idx="10"/>
          </p:nvPr>
        </p:nvSpPr>
        <p:spPr/>
        <p:txBody>
          <a:bodyPr>
            <a:normAutofit fontScale="92500" lnSpcReduction="10000"/>
          </a:bodyPr>
          <a:lstStyle/>
          <a:p>
            <a:r>
              <a:rPr lang="en-US" dirty="0" smtClean="0"/>
              <a:t>Pin </a:t>
            </a:r>
            <a:r>
              <a:rPr lang="en-US" dirty="0" err="1" smtClean="0"/>
              <a:t>Muxing</a:t>
            </a:r>
            <a:endParaRPr lang="en-US" dirty="0" smtClean="0"/>
          </a:p>
          <a:p>
            <a:pPr lvl="1"/>
            <a:r>
              <a:rPr lang="en-US" dirty="0" smtClean="0"/>
              <a:t>Kinetis SDK driver layer will not handle pin </a:t>
            </a:r>
            <a:r>
              <a:rPr lang="en-US" dirty="0" err="1" smtClean="0"/>
              <a:t>muxing</a:t>
            </a:r>
            <a:r>
              <a:rPr lang="en-US" dirty="0" smtClean="0"/>
              <a:t>. It is handled in the board configuration part, where pin </a:t>
            </a:r>
            <a:r>
              <a:rPr lang="en-US" dirty="0" err="1" smtClean="0"/>
              <a:t>muxing</a:t>
            </a:r>
            <a:r>
              <a:rPr lang="en-US" dirty="0" smtClean="0"/>
              <a:t> functions are generated using “Pin </a:t>
            </a:r>
            <a:r>
              <a:rPr lang="en-US" dirty="0" err="1" smtClean="0"/>
              <a:t>Muxing</a:t>
            </a:r>
            <a:r>
              <a:rPr lang="en-US" dirty="0" smtClean="0"/>
              <a:t>” tool in KDS via Processor Expert</a:t>
            </a:r>
          </a:p>
          <a:p>
            <a:pPr lvl="1"/>
            <a:r>
              <a:rPr lang="en-US" dirty="0" smtClean="0"/>
              <a:t>Can also be edited by hand</a:t>
            </a:r>
          </a:p>
          <a:p>
            <a:pPr lvl="1"/>
            <a:endParaRPr lang="en-US" dirty="0" smtClean="0"/>
          </a:p>
          <a:p>
            <a:r>
              <a:rPr lang="en-US" dirty="0" smtClean="0"/>
              <a:t>Board Specific configuration</a:t>
            </a:r>
          </a:p>
          <a:p>
            <a:pPr lvl="1"/>
            <a:r>
              <a:rPr lang="en-US" dirty="0" smtClean="0"/>
              <a:t>GPIO configuration</a:t>
            </a:r>
          </a:p>
          <a:p>
            <a:pPr lvl="1"/>
            <a:r>
              <a:rPr lang="en-US" dirty="0" smtClean="0"/>
              <a:t>Hardware Initialization code</a:t>
            </a:r>
          </a:p>
          <a:p>
            <a:pPr lvl="1"/>
            <a:r>
              <a:rPr lang="en-US" dirty="0" smtClean="0"/>
              <a:t>Function to initialize serial console for debug purposes</a:t>
            </a:r>
          </a:p>
          <a:p>
            <a:pPr lvl="1"/>
            <a:endParaRPr lang="en-US" dirty="0" smtClean="0"/>
          </a:p>
          <a:p>
            <a:r>
              <a:rPr lang="en-US" dirty="0" smtClean="0"/>
              <a:t>Drivers for common devices included in our evaluation boards</a:t>
            </a:r>
          </a:p>
          <a:p>
            <a:pPr lvl="1"/>
            <a:r>
              <a:rPr lang="en-US" dirty="0" smtClean="0"/>
              <a:t>ENET PHY</a:t>
            </a:r>
          </a:p>
          <a:p>
            <a:pPr lvl="1"/>
            <a:r>
              <a:rPr lang="en-US" dirty="0" smtClean="0"/>
              <a:t>Codec</a:t>
            </a:r>
          </a:p>
          <a:p>
            <a:endParaRPr lang="en-US" dirty="0"/>
          </a:p>
        </p:txBody>
      </p:sp>
    </p:spTree>
    <p:extLst>
      <p:ext uri="{BB962C8B-B14F-4D97-AF65-F5344CB8AC3E}">
        <p14:creationId xmlns:p14="http://schemas.microsoft.com/office/powerpoint/2010/main" val="164377404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Kinetis SDK Layout</a:t>
            </a:r>
            <a:endParaRPr lang="en-US" dirty="0"/>
          </a:p>
        </p:txBody>
      </p:sp>
    </p:spTree>
    <p:extLst>
      <p:ext uri="{BB962C8B-B14F-4D97-AF65-F5344CB8AC3E}">
        <p14:creationId xmlns:p14="http://schemas.microsoft.com/office/powerpoint/2010/main" val="29879270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solidFill>
                  <a:schemeClr val="accent2"/>
                </a:solidFill>
              </a:rPr>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t>In-Depth </a:t>
            </a:r>
            <a:r>
              <a:rPr lang="en-US" dirty="0"/>
              <a:t>on </a:t>
            </a:r>
            <a:r>
              <a:rPr lang="en-US" dirty="0" smtClean="0"/>
              <a:t>Kinetis SDK </a:t>
            </a:r>
            <a:r>
              <a:rPr lang="en-US" dirty="0"/>
              <a:t>System </a:t>
            </a:r>
            <a:r>
              <a:rPr lang="en-US" dirty="0" smtClean="0"/>
              <a:t>Services</a:t>
            </a:r>
          </a:p>
          <a:p>
            <a:pPr lvl="1"/>
            <a:r>
              <a:rPr lang="en-US" dirty="0" smtClean="0"/>
              <a:t>Lab</a:t>
            </a:r>
          </a:p>
          <a:p>
            <a:r>
              <a:rPr lang="en-US" dirty="0"/>
              <a:t>M</a:t>
            </a:r>
            <a:r>
              <a:rPr lang="en-US" dirty="0" smtClean="0"/>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1665256436"/>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stretch>
            <a:fillRect/>
          </a:stretch>
        </p:blipFill>
        <p:spPr>
          <a:xfrm>
            <a:off x="88489" y="1568543"/>
            <a:ext cx="4454133" cy="4635318"/>
          </a:xfrm>
          <a:prstGeom prst="rect">
            <a:avLst/>
          </a:prstGeom>
        </p:spPr>
      </p:pic>
      <p:sp>
        <p:nvSpPr>
          <p:cNvPr id="2" name="Title 1"/>
          <p:cNvSpPr>
            <a:spLocks noGrp="1"/>
          </p:cNvSpPr>
          <p:nvPr>
            <p:ph type="title"/>
          </p:nvPr>
        </p:nvSpPr>
        <p:spPr/>
        <p:txBody>
          <a:bodyPr/>
          <a:lstStyle/>
          <a:p>
            <a:r>
              <a:rPr lang="en-US" dirty="0" smtClean="0"/>
              <a:t>Directory Structure</a:t>
            </a:r>
            <a:endParaRPr lang="en-US" dirty="0"/>
          </a:p>
        </p:txBody>
      </p:sp>
      <p:sp>
        <p:nvSpPr>
          <p:cNvPr id="23" name="TextBox 22"/>
          <p:cNvSpPr txBox="1"/>
          <p:nvPr/>
        </p:nvSpPr>
        <p:spPr>
          <a:xfrm>
            <a:off x="2996522" y="2112431"/>
            <a:ext cx="2476500" cy="368300"/>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none" lIns="91440" tIns="45720" rIns="91440" rtlCol="0" anchor="t">
            <a:noAutofit/>
          </a:bodyPr>
          <a:lstStyle/>
          <a:p>
            <a:r>
              <a:rPr lang="en-US" sz="1500" b="1" dirty="0" smtClean="0">
                <a:solidFill>
                  <a:schemeClr val="accent4">
                    <a:lumMod val="50000"/>
                  </a:schemeClr>
                </a:solidFill>
              </a:rPr>
              <a:t>Demonstration projects</a:t>
            </a:r>
            <a:endParaRPr lang="en-US" sz="1500" dirty="0" smtClean="0">
              <a:solidFill>
                <a:schemeClr val="accent4">
                  <a:lumMod val="50000"/>
                </a:schemeClr>
              </a:solidFill>
            </a:endParaRPr>
          </a:p>
        </p:txBody>
      </p:sp>
      <p:sp>
        <p:nvSpPr>
          <p:cNvPr id="24" name="TextBox 23"/>
          <p:cNvSpPr txBox="1"/>
          <p:nvPr/>
        </p:nvSpPr>
        <p:spPr>
          <a:xfrm>
            <a:off x="2979901" y="1561065"/>
            <a:ext cx="2476500" cy="368300"/>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91440" tIns="45720" rIns="91440" rtlCol="0" anchor="t">
            <a:noAutofit/>
          </a:bodyPr>
          <a:lstStyle/>
          <a:p>
            <a:r>
              <a:rPr lang="en-US" sz="1500" b="1" dirty="0" smtClean="0">
                <a:solidFill>
                  <a:schemeClr val="accent4">
                    <a:lumMod val="50000"/>
                  </a:schemeClr>
                </a:solidFill>
              </a:rPr>
              <a:t>Generated documentation</a:t>
            </a:r>
            <a:endParaRPr lang="en-US" sz="1500" dirty="0" smtClean="0">
              <a:solidFill>
                <a:schemeClr val="accent4">
                  <a:lumMod val="50000"/>
                </a:schemeClr>
              </a:solidFill>
            </a:endParaRPr>
          </a:p>
        </p:txBody>
      </p:sp>
      <p:cxnSp>
        <p:nvCxnSpPr>
          <p:cNvPr id="37" name="Elbow Connector 36"/>
          <p:cNvCxnSpPr>
            <a:stCxn id="23" idx="1"/>
          </p:cNvCxnSpPr>
          <p:nvPr/>
        </p:nvCxnSpPr>
        <p:spPr>
          <a:xfrm rot="10800000">
            <a:off x="1453830" y="2138481"/>
            <a:ext cx="1542692" cy="158100"/>
          </a:xfrm>
          <a:prstGeom prst="bentConnector3">
            <a:avLst>
              <a:gd name="adj1" fmla="val 50000"/>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5" name="Elbow Connector 44"/>
          <p:cNvCxnSpPr>
            <a:stCxn id="24" idx="1"/>
          </p:cNvCxnSpPr>
          <p:nvPr/>
        </p:nvCxnSpPr>
        <p:spPr>
          <a:xfrm rot="10800000" flipV="1">
            <a:off x="1039345" y="1745214"/>
            <a:ext cx="1940556" cy="7725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6303593" y="1568543"/>
            <a:ext cx="2578100" cy="2070100"/>
          </a:xfrm>
          <a:prstGeom prst="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1400" b="1" dirty="0" smtClean="0">
                <a:solidFill>
                  <a:schemeClr val="tx1">
                    <a:lumMod val="85000"/>
                    <a:lumOff val="15000"/>
                  </a:schemeClr>
                </a:solidFill>
              </a:rPr>
              <a:t>Projects for compiling </a:t>
            </a:r>
            <a:r>
              <a:rPr lang="en-US" sz="1400" b="1" dirty="0" err="1" smtClean="0">
                <a:solidFill>
                  <a:schemeClr val="tx1">
                    <a:lumMod val="85000"/>
                    <a:lumOff val="15000"/>
                  </a:schemeClr>
                </a:solidFill>
              </a:rPr>
              <a:t>libs</a:t>
            </a:r>
            <a:endParaRPr lang="en-US" sz="1400" b="1" dirty="0">
              <a:solidFill>
                <a:schemeClr val="tx1">
                  <a:lumMod val="85000"/>
                  <a:lumOff val="15000"/>
                </a:schemeClr>
              </a:solidFill>
            </a:endParaRPr>
          </a:p>
        </p:txBody>
      </p:sp>
      <p:sp>
        <p:nvSpPr>
          <p:cNvPr id="48" name="Rectangle 47"/>
          <p:cNvSpPr/>
          <p:nvPr/>
        </p:nvSpPr>
        <p:spPr>
          <a:xfrm>
            <a:off x="3475074" y="2989648"/>
            <a:ext cx="2489200" cy="660400"/>
          </a:xfrm>
          <a:prstGeom prst="rect">
            <a:avLst/>
          </a:prstGeom>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US" sz="1600" b="1" dirty="0" smtClean="0">
                <a:solidFill>
                  <a:schemeClr val="tx1">
                    <a:lumMod val="85000"/>
                    <a:lumOff val="15000"/>
                  </a:schemeClr>
                </a:solidFill>
              </a:rPr>
              <a:t>FATFS and LWIP middleware source</a:t>
            </a:r>
            <a:endParaRPr lang="en-US" sz="1600" b="1" dirty="0">
              <a:solidFill>
                <a:schemeClr val="tx1">
                  <a:lumMod val="85000"/>
                  <a:lumOff val="15000"/>
                </a:schemeClr>
              </a:solidFill>
            </a:endParaRPr>
          </a:p>
        </p:txBody>
      </p:sp>
      <p:cxnSp>
        <p:nvCxnSpPr>
          <p:cNvPr id="51" name="Elbow Connector 50"/>
          <p:cNvCxnSpPr/>
          <p:nvPr/>
        </p:nvCxnSpPr>
        <p:spPr>
          <a:xfrm rot="10800000">
            <a:off x="914401" y="2460739"/>
            <a:ext cx="5389193" cy="284301"/>
          </a:xfrm>
          <a:prstGeom prst="bentConnector3">
            <a:avLst>
              <a:gd name="adj1" fmla="val 64100"/>
            </a:avLst>
          </a:prstGeom>
          <a:ln>
            <a:tailEnd type="arrow"/>
          </a:ln>
        </p:spPr>
        <p:style>
          <a:lnRef idx="2">
            <a:schemeClr val="dk1"/>
          </a:lnRef>
          <a:fillRef idx="0">
            <a:schemeClr val="dk1"/>
          </a:fillRef>
          <a:effectRef idx="1">
            <a:schemeClr val="dk1"/>
          </a:effectRef>
          <a:fontRef idx="minor">
            <a:schemeClr val="tx1"/>
          </a:fontRef>
        </p:style>
      </p:cxnSp>
      <p:cxnSp>
        <p:nvCxnSpPr>
          <p:cNvPr id="54" name="Elbow Connector 53"/>
          <p:cNvCxnSpPr>
            <a:stCxn id="33" idx="1"/>
          </p:cNvCxnSpPr>
          <p:nvPr/>
        </p:nvCxnSpPr>
        <p:spPr>
          <a:xfrm rot="10800000">
            <a:off x="1047883" y="3735472"/>
            <a:ext cx="2427193" cy="323232"/>
          </a:xfrm>
          <a:prstGeom prst="bentConnector3">
            <a:avLst>
              <a:gd name="adj1" fmla="val 44163"/>
            </a:avLst>
          </a:prstGeom>
          <a:ln>
            <a:tailEnd type="arrow"/>
          </a:ln>
        </p:spPr>
        <p:style>
          <a:lnRef idx="2">
            <a:schemeClr val="accent2"/>
          </a:lnRef>
          <a:fillRef idx="0">
            <a:schemeClr val="accent2"/>
          </a:fillRef>
          <a:effectRef idx="1">
            <a:schemeClr val="accent2"/>
          </a:effectRef>
          <a:fontRef idx="minor">
            <a:schemeClr val="tx1"/>
          </a:fontRef>
        </p:style>
      </p:cxnSp>
      <p:pic>
        <p:nvPicPr>
          <p:cNvPr id="1028" name="Picture 4"/>
          <p:cNvPicPr>
            <a:picLocks noChangeAspect="1" noChangeArrowheads="1"/>
          </p:cNvPicPr>
          <p:nvPr/>
        </p:nvPicPr>
        <p:blipFill>
          <a:blip r:embed="rId4" cstate="print"/>
          <a:srcRect/>
          <a:stretch>
            <a:fillRect/>
          </a:stretch>
        </p:blipFill>
        <p:spPr bwMode="auto">
          <a:xfrm>
            <a:off x="6549765" y="1888886"/>
            <a:ext cx="1404937" cy="1725749"/>
          </a:xfrm>
          <a:prstGeom prst="rect">
            <a:avLst/>
          </a:prstGeom>
          <a:noFill/>
          <a:ln w="9525">
            <a:noFill/>
            <a:miter lim="800000"/>
            <a:headEnd/>
            <a:tailEnd/>
          </a:ln>
        </p:spPr>
      </p:pic>
      <p:cxnSp>
        <p:nvCxnSpPr>
          <p:cNvPr id="31" name="Elbow Connector 30"/>
          <p:cNvCxnSpPr>
            <a:stCxn id="48" idx="1"/>
          </p:cNvCxnSpPr>
          <p:nvPr/>
        </p:nvCxnSpPr>
        <p:spPr>
          <a:xfrm rot="10800000">
            <a:off x="1631080" y="2758738"/>
            <a:ext cx="1843995" cy="561111"/>
          </a:xfrm>
          <a:prstGeom prst="bentConnector3">
            <a:avLst>
              <a:gd name="adj1" fmla="val 50000"/>
            </a:avLst>
          </a:prstGeom>
          <a:ln>
            <a:solidFill>
              <a:schemeClr val="tx1">
                <a:lumMod val="50000"/>
                <a:lumOff val="50000"/>
              </a:schemeClr>
            </a:solidFill>
            <a:tailEnd type="arrow"/>
          </a:ln>
        </p:spPr>
        <p:style>
          <a:lnRef idx="2">
            <a:schemeClr val="accent2"/>
          </a:lnRef>
          <a:fillRef idx="0">
            <a:schemeClr val="accent2"/>
          </a:fillRef>
          <a:effectRef idx="1">
            <a:schemeClr val="accent2"/>
          </a:effectRef>
          <a:fontRef idx="minor">
            <a:schemeClr val="tx1"/>
          </a:fontRef>
        </p:style>
      </p:cxnSp>
      <p:sp>
        <p:nvSpPr>
          <p:cNvPr id="33" name="Rectangle 32"/>
          <p:cNvSpPr/>
          <p:nvPr/>
        </p:nvSpPr>
        <p:spPr>
          <a:xfrm>
            <a:off x="3475075" y="3829091"/>
            <a:ext cx="3763925" cy="459225"/>
          </a:xfrm>
          <a:prstGeom prst="rect">
            <a:avLst/>
          </a:prstGeom>
          <a:ln>
            <a:solidFill>
              <a:schemeClr val="accent2"/>
            </a:solid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US" sz="1400" b="1" dirty="0" smtClean="0">
                <a:solidFill>
                  <a:schemeClr val="tx1">
                    <a:lumMod val="85000"/>
                    <a:lumOff val="15000"/>
                  </a:schemeClr>
                </a:solidFill>
              </a:rPr>
              <a:t>Eclipse update and </a:t>
            </a:r>
            <a:r>
              <a:rPr lang="en-US" sz="1400" b="1" dirty="0" err="1" smtClean="0">
                <a:solidFill>
                  <a:schemeClr val="tx1">
                    <a:lumMod val="85000"/>
                    <a:lumOff val="15000"/>
                  </a:schemeClr>
                </a:solidFill>
              </a:rPr>
              <a:t>CMake</a:t>
            </a:r>
            <a:r>
              <a:rPr lang="en-US" sz="1400" b="1" dirty="0" smtClean="0">
                <a:solidFill>
                  <a:schemeClr val="tx1">
                    <a:lumMod val="85000"/>
                    <a:lumOff val="15000"/>
                  </a:schemeClr>
                </a:solidFill>
              </a:rPr>
              <a:t> toolchain files</a:t>
            </a:r>
            <a:endParaRPr lang="en-US" sz="1400" b="1" dirty="0">
              <a:solidFill>
                <a:schemeClr val="tx1">
                  <a:lumMod val="85000"/>
                  <a:lumOff val="15000"/>
                </a:schemeClr>
              </a:solidFill>
            </a:endParaRPr>
          </a:p>
        </p:txBody>
      </p:sp>
      <p:sp>
        <p:nvSpPr>
          <p:cNvPr id="50" name="Rectangle 49"/>
          <p:cNvSpPr/>
          <p:nvPr/>
        </p:nvSpPr>
        <p:spPr>
          <a:xfrm>
            <a:off x="4419600" y="4426227"/>
            <a:ext cx="2971800" cy="459225"/>
          </a:xfrm>
          <a:prstGeom prst="rect">
            <a:avLst/>
          </a:prstGeom>
          <a:ln>
            <a:solidFill>
              <a:srgbClr val="7030A0"/>
            </a:solid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US" sz="1400" b="1" dirty="0" smtClean="0">
                <a:solidFill>
                  <a:schemeClr val="tx1">
                    <a:lumMod val="85000"/>
                    <a:lumOff val="15000"/>
                  </a:schemeClr>
                </a:solidFill>
              </a:rPr>
              <a:t>RTOS source code and libraries</a:t>
            </a:r>
            <a:endParaRPr lang="en-US" sz="1400" b="1" dirty="0">
              <a:solidFill>
                <a:schemeClr val="tx1">
                  <a:lumMod val="85000"/>
                  <a:lumOff val="15000"/>
                </a:schemeClr>
              </a:solidFill>
            </a:endParaRPr>
          </a:p>
        </p:txBody>
      </p:sp>
      <p:cxnSp>
        <p:nvCxnSpPr>
          <p:cNvPr id="52" name="Elbow Connector 51"/>
          <p:cNvCxnSpPr/>
          <p:nvPr/>
        </p:nvCxnSpPr>
        <p:spPr>
          <a:xfrm rot="10800000">
            <a:off x="973995" y="3423303"/>
            <a:ext cx="3445033" cy="1223802"/>
          </a:xfrm>
          <a:prstGeom prst="bentConnector3">
            <a:avLst>
              <a:gd name="adj1" fmla="val 50000"/>
            </a:avLst>
          </a:prstGeom>
          <a:ln>
            <a:solidFill>
              <a:srgbClr val="7030A0"/>
            </a:solidFill>
            <a:tailEnd type="arrow"/>
          </a:ln>
        </p:spPr>
        <p:style>
          <a:lnRef idx="2">
            <a:schemeClr val="accent2"/>
          </a:lnRef>
          <a:fillRef idx="0">
            <a:schemeClr val="accent2"/>
          </a:fillRef>
          <a:effectRef idx="1">
            <a:schemeClr val="accent2"/>
          </a:effectRef>
          <a:fontRef idx="minor">
            <a:schemeClr val="tx1"/>
          </a:fontRef>
        </p:style>
      </p:cxnSp>
      <p:sp>
        <p:nvSpPr>
          <p:cNvPr id="53" name="Rectangle 52"/>
          <p:cNvSpPr/>
          <p:nvPr/>
        </p:nvSpPr>
        <p:spPr>
          <a:xfrm>
            <a:off x="3987122" y="5005810"/>
            <a:ext cx="2971800" cy="459225"/>
          </a:xfrm>
          <a:prstGeom prst="rect">
            <a:avLst/>
          </a:prstGeom>
          <a:ln>
            <a:solidFill>
              <a:srgbClr val="00B0F0"/>
            </a:solid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US" sz="1400" b="1" dirty="0" smtClean="0">
                <a:solidFill>
                  <a:schemeClr val="tx1">
                    <a:lumMod val="85000"/>
                    <a:lumOff val="15000"/>
                  </a:schemeClr>
                </a:solidFill>
              </a:rPr>
              <a:t>USB stack source and libraries</a:t>
            </a:r>
            <a:endParaRPr lang="en-US" sz="1400" b="1" dirty="0">
              <a:solidFill>
                <a:schemeClr val="tx1">
                  <a:lumMod val="85000"/>
                  <a:lumOff val="15000"/>
                </a:schemeClr>
              </a:solidFill>
            </a:endParaRPr>
          </a:p>
        </p:txBody>
      </p:sp>
      <p:cxnSp>
        <p:nvCxnSpPr>
          <p:cNvPr id="55" name="Elbow Connector 54"/>
          <p:cNvCxnSpPr>
            <a:stCxn id="53" idx="1"/>
          </p:cNvCxnSpPr>
          <p:nvPr/>
        </p:nvCxnSpPr>
        <p:spPr>
          <a:xfrm rot="10800000">
            <a:off x="936114" y="4029237"/>
            <a:ext cx="3051009" cy="1206186"/>
          </a:xfrm>
          <a:prstGeom prst="bentConnector3">
            <a:avLst>
              <a:gd name="adj1" fmla="val 58020"/>
            </a:avLst>
          </a:prstGeom>
          <a:ln>
            <a:solidFill>
              <a:srgbClr val="00B0F0"/>
            </a:solidFill>
            <a:tailEnd type="arrow"/>
          </a:ln>
        </p:spPr>
        <p:style>
          <a:lnRef idx="2">
            <a:schemeClr val="accent2"/>
          </a:lnRef>
          <a:fillRef idx="0">
            <a:schemeClr val="accent2"/>
          </a:fillRef>
          <a:effectRef idx="1">
            <a:schemeClr val="accent2"/>
          </a:effectRef>
          <a:fontRef idx="minor">
            <a:schemeClr val="tx1"/>
          </a:fontRef>
        </p:style>
      </p:cxnSp>
      <p:sp>
        <p:nvSpPr>
          <p:cNvPr id="61" name="Rectangle 60"/>
          <p:cNvSpPr/>
          <p:nvPr/>
        </p:nvSpPr>
        <p:spPr>
          <a:xfrm>
            <a:off x="4817694" y="5618071"/>
            <a:ext cx="2971800" cy="459225"/>
          </a:xfrm>
          <a:prstGeom prst="rect">
            <a:avLst/>
          </a:prstGeom>
          <a:ln>
            <a:solidFill>
              <a:srgbClr val="00B050"/>
            </a:solidFill>
          </a:ln>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US" sz="1400" b="1" dirty="0" smtClean="0">
                <a:solidFill>
                  <a:schemeClr val="tx1">
                    <a:lumMod val="85000"/>
                    <a:lumOff val="15000"/>
                  </a:schemeClr>
                </a:solidFill>
              </a:rPr>
              <a:t>USB stack source and libraries</a:t>
            </a:r>
            <a:endParaRPr lang="en-US" sz="1400" b="1" dirty="0">
              <a:solidFill>
                <a:schemeClr val="tx1">
                  <a:lumMod val="85000"/>
                  <a:lumOff val="15000"/>
                </a:schemeClr>
              </a:solidFill>
            </a:endParaRPr>
          </a:p>
        </p:txBody>
      </p:sp>
      <p:cxnSp>
        <p:nvCxnSpPr>
          <p:cNvPr id="62" name="Elbow Connector 61"/>
          <p:cNvCxnSpPr/>
          <p:nvPr/>
        </p:nvCxnSpPr>
        <p:spPr>
          <a:xfrm rot="10800000">
            <a:off x="1342873" y="4381935"/>
            <a:ext cx="3474536" cy="1441860"/>
          </a:xfrm>
          <a:prstGeom prst="bentConnector3">
            <a:avLst>
              <a:gd name="adj1" fmla="val 33691"/>
            </a:avLst>
          </a:prstGeom>
          <a:ln>
            <a:solidFill>
              <a:srgbClr val="00B05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121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47" grpId="0" animBg="1"/>
      <p:bldP spid="48" grpId="0" animBg="1"/>
      <p:bldP spid="33" grpId="0" animBg="1"/>
      <p:bldP spid="50" grpId="0" animBg="1"/>
      <p:bldP spid="53" grpId="0" animBg="1"/>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stretch>
            <a:fillRect/>
          </a:stretch>
        </p:blipFill>
        <p:spPr>
          <a:xfrm>
            <a:off x="174696" y="1586292"/>
            <a:ext cx="4454133" cy="4635318"/>
          </a:xfrm>
          <a:prstGeom prst="rect">
            <a:avLst/>
          </a:prstGeom>
        </p:spPr>
      </p:pic>
      <p:sp>
        <p:nvSpPr>
          <p:cNvPr id="13" name="Rectangle 12"/>
          <p:cNvSpPr/>
          <p:nvPr/>
        </p:nvSpPr>
        <p:spPr>
          <a:xfrm>
            <a:off x="3147646" y="3296923"/>
            <a:ext cx="1138604" cy="1134323"/>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3068515" y="1433146"/>
            <a:ext cx="1217735" cy="1652954"/>
          </a:xfrm>
          <a:prstGeom prst="rect">
            <a:avLst/>
          </a:prstGeom>
          <a:solidFill>
            <a:schemeClr val="bg1"/>
          </a:solidFill>
          <a:ln w="28575">
            <a:solidFill>
              <a:schemeClr val="accent2"/>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Rectangle 36"/>
          <p:cNvSpPr/>
          <p:nvPr/>
        </p:nvSpPr>
        <p:spPr>
          <a:xfrm>
            <a:off x="7876104" y="256309"/>
            <a:ext cx="819110" cy="5802461"/>
          </a:xfrm>
          <a:prstGeom prst="rect">
            <a:avLst/>
          </a:prstGeom>
          <a:solidFill>
            <a:schemeClr val="bg1"/>
          </a:solidFill>
          <a:ln w="28575">
            <a:solidFill>
              <a:schemeClr val="accent1"/>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Directory Structure (Platform)</a:t>
            </a:r>
            <a:endParaRPr lang="en-US" dirty="0"/>
          </a:p>
        </p:txBody>
      </p:sp>
      <p:cxnSp>
        <p:nvCxnSpPr>
          <p:cNvPr id="15" name="Elbow Connector 14"/>
          <p:cNvCxnSpPr/>
          <p:nvPr/>
        </p:nvCxnSpPr>
        <p:spPr>
          <a:xfrm flipV="1">
            <a:off x="1448780" y="2141416"/>
            <a:ext cx="1624620" cy="944684"/>
          </a:xfrm>
          <a:prstGeom prst="bentConnector3">
            <a:avLst>
              <a:gd name="adj1" fmla="val 50000"/>
            </a:avLst>
          </a:prstGeom>
          <a:ln>
            <a:headEnd type="arrow" w="med" len="med"/>
            <a:tailEnd type="none" w="med" len="med"/>
          </a:ln>
        </p:spPr>
        <p:style>
          <a:lnRef idx="2">
            <a:schemeClr val="accent2"/>
          </a:lnRef>
          <a:fillRef idx="0">
            <a:schemeClr val="accent2"/>
          </a:fillRef>
          <a:effectRef idx="1">
            <a:schemeClr val="accent2"/>
          </a:effectRef>
          <a:fontRef idx="minor">
            <a:schemeClr val="tx1"/>
          </a:fontRef>
        </p:style>
      </p:cxnSp>
      <p:pic>
        <p:nvPicPr>
          <p:cNvPr id="20" name="Picture 19"/>
          <p:cNvPicPr>
            <a:picLocks noChangeAspect="1"/>
          </p:cNvPicPr>
          <p:nvPr/>
        </p:nvPicPr>
        <p:blipFill>
          <a:blip r:embed="rId4" cstate="print"/>
          <a:stretch>
            <a:fillRect/>
          </a:stretch>
        </p:blipFill>
        <p:spPr>
          <a:xfrm>
            <a:off x="3098479" y="1462453"/>
            <a:ext cx="1066144" cy="1608568"/>
          </a:xfrm>
          <a:prstGeom prst="rect">
            <a:avLst/>
          </a:prstGeom>
        </p:spPr>
      </p:pic>
      <p:cxnSp>
        <p:nvCxnSpPr>
          <p:cNvPr id="41" name="Shape 40"/>
          <p:cNvCxnSpPr>
            <a:stCxn id="37" idx="0"/>
          </p:cNvCxnSpPr>
          <p:nvPr/>
        </p:nvCxnSpPr>
        <p:spPr>
          <a:xfrm rot="16200000" flipH="1" flipV="1">
            <a:off x="5069104" y="-1068494"/>
            <a:ext cx="1891753" cy="4541357"/>
          </a:xfrm>
          <a:prstGeom prst="bentConnector4">
            <a:avLst>
              <a:gd name="adj1" fmla="val -12084"/>
              <a:gd name="adj2" fmla="val 7359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13" idx="3"/>
          </p:cNvCxnSpPr>
          <p:nvPr/>
        </p:nvCxnSpPr>
        <p:spPr>
          <a:xfrm flipH="1" flipV="1">
            <a:off x="3886200" y="2735159"/>
            <a:ext cx="400050" cy="1128926"/>
          </a:xfrm>
          <a:prstGeom prst="bentConnector4">
            <a:avLst>
              <a:gd name="adj1" fmla="val -57143"/>
              <a:gd name="adj2" fmla="val 100432"/>
            </a:avLst>
          </a:prstGeom>
          <a:ln>
            <a:tailEnd type="arrow"/>
          </a:ln>
        </p:spPr>
        <p:style>
          <a:lnRef idx="2">
            <a:schemeClr val="dk1"/>
          </a:lnRef>
          <a:fillRef idx="0">
            <a:schemeClr val="dk1"/>
          </a:fillRef>
          <a:effectRef idx="1">
            <a:schemeClr val="dk1"/>
          </a:effectRef>
          <a:fontRef idx="minor">
            <a:schemeClr val="tx1"/>
          </a:fontRef>
        </p:style>
      </p:cxnSp>
      <p:sp>
        <p:nvSpPr>
          <p:cNvPr id="74" name="Rectangle 73"/>
          <p:cNvSpPr/>
          <p:nvPr/>
        </p:nvSpPr>
        <p:spPr>
          <a:xfrm>
            <a:off x="2794382" y="4446326"/>
            <a:ext cx="1864613" cy="369332"/>
          </a:xfrm>
          <a:prstGeom prst="rect">
            <a:avLst/>
          </a:prstGeom>
        </p:spPr>
        <p:txBody>
          <a:bodyPr wrap="none">
            <a:spAutoFit/>
          </a:bodyPr>
          <a:lstStyle/>
          <a:p>
            <a:r>
              <a:rPr lang="en-US" dirty="0" smtClean="0">
                <a:effectLst>
                  <a:outerShdw blurRad="38100" dist="38100" dir="2700000" algn="tl">
                    <a:srgbClr val="000000">
                      <a:alpha val="43137"/>
                    </a:srgbClr>
                  </a:outerShdw>
                </a:effectLst>
              </a:rPr>
              <a:t>System services</a:t>
            </a:r>
            <a:endParaRPr lang="en-US" dirty="0"/>
          </a:p>
        </p:txBody>
      </p:sp>
      <p:pic>
        <p:nvPicPr>
          <p:cNvPr id="56" name="Picture 55"/>
          <p:cNvPicPr>
            <a:picLocks noChangeAspect="1"/>
          </p:cNvPicPr>
          <p:nvPr/>
        </p:nvPicPr>
        <p:blipFill>
          <a:blip r:embed="rId5" cstate="print"/>
          <a:stretch>
            <a:fillRect/>
          </a:stretch>
        </p:blipFill>
        <p:spPr>
          <a:xfrm>
            <a:off x="7906270" y="276229"/>
            <a:ext cx="775983" cy="5762625"/>
          </a:xfrm>
          <a:prstGeom prst="rect">
            <a:avLst/>
          </a:prstGeom>
        </p:spPr>
      </p:pic>
      <p:sp>
        <p:nvSpPr>
          <p:cNvPr id="72" name="Rectangle 71"/>
          <p:cNvSpPr/>
          <p:nvPr/>
        </p:nvSpPr>
        <p:spPr>
          <a:xfrm>
            <a:off x="5621464" y="184869"/>
            <a:ext cx="819110" cy="6444531"/>
          </a:xfrm>
          <a:prstGeom prst="rect">
            <a:avLst/>
          </a:prstGeom>
          <a:solidFill>
            <a:schemeClr val="bg1"/>
          </a:solidFill>
          <a:ln w="28575">
            <a:solidFill>
              <a:srgbClr val="7030A0"/>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2054" name="Picture 2053"/>
          <p:cNvPicPr>
            <a:picLocks noChangeAspect="1"/>
          </p:cNvPicPr>
          <p:nvPr/>
        </p:nvPicPr>
        <p:blipFill>
          <a:blip r:embed="rId6" cstate="print"/>
          <a:stretch>
            <a:fillRect/>
          </a:stretch>
        </p:blipFill>
        <p:spPr>
          <a:xfrm>
            <a:off x="5716701" y="276229"/>
            <a:ext cx="659297" cy="6260404"/>
          </a:xfrm>
          <a:prstGeom prst="rect">
            <a:avLst/>
          </a:prstGeom>
        </p:spPr>
      </p:pic>
      <p:cxnSp>
        <p:nvCxnSpPr>
          <p:cNvPr id="73" name="Shape 40"/>
          <p:cNvCxnSpPr>
            <a:stCxn id="72" idx="1"/>
          </p:cNvCxnSpPr>
          <p:nvPr/>
        </p:nvCxnSpPr>
        <p:spPr>
          <a:xfrm rot="10800000">
            <a:off x="3552180" y="2358885"/>
            <a:ext cx="2069284" cy="1048250"/>
          </a:xfrm>
          <a:prstGeom prst="bentConnector3">
            <a:avLst>
              <a:gd name="adj1" fmla="val 30667"/>
            </a:avLst>
          </a:prstGeom>
          <a:ln>
            <a:solidFill>
              <a:srgbClr val="7030A0"/>
            </a:solidFill>
            <a:tailEnd type="arrow"/>
          </a:ln>
        </p:spPr>
        <p:style>
          <a:lnRef idx="2">
            <a:schemeClr val="accent1"/>
          </a:lnRef>
          <a:fillRef idx="0">
            <a:schemeClr val="accent1"/>
          </a:fillRef>
          <a:effectRef idx="1">
            <a:schemeClr val="accent1"/>
          </a:effectRef>
          <a:fontRef idx="minor">
            <a:schemeClr val="tx1"/>
          </a:fontRef>
        </p:style>
      </p:cxnSp>
      <p:pic>
        <p:nvPicPr>
          <p:cNvPr id="2058" name="Picture 2057"/>
          <p:cNvPicPr>
            <a:picLocks noChangeAspect="1"/>
          </p:cNvPicPr>
          <p:nvPr/>
        </p:nvPicPr>
        <p:blipFill>
          <a:blip r:embed="rId7" cstate="print"/>
          <a:stretch>
            <a:fillRect/>
          </a:stretch>
        </p:blipFill>
        <p:spPr>
          <a:xfrm>
            <a:off x="3204878" y="3348416"/>
            <a:ext cx="833721" cy="1014360"/>
          </a:xfrm>
          <a:prstGeom prst="rect">
            <a:avLst/>
          </a:prstGeom>
        </p:spPr>
      </p:pic>
    </p:spTree>
    <p:extLst>
      <p:ext uri="{BB962C8B-B14F-4D97-AF65-F5344CB8AC3E}">
        <p14:creationId xmlns:p14="http://schemas.microsoft.com/office/powerpoint/2010/main" val="229474729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Kinetis SDK </a:t>
            </a:r>
            <a:r>
              <a:rPr lang="en-US" dirty="0" smtClean="0"/>
              <a:t>Project Information</a:t>
            </a:r>
            <a:endParaRPr lang="en-US" dirty="0"/>
          </a:p>
        </p:txBody>
      </p:sp>
      <p:sp>
        <p:nvSpPr>
          <p:cNvPr id="3" name="Text Placeholder 2"/>
          <p:cNvSpPr>
            <a:spLocks noGrp="1"/>
          </p:cNvSpPr>
          <p:nvPr>
            <p:ph type="body" sz="quarter" idx="10"/>
          </p:nvPr>
        </p:nvSpPr>
        <p:spPr/>
        <p:txBody>
          <a:bodyPr/>
          <a:lstStyle/>
          <a:p>
            <a:r>
              <a:rPr lang="en-US" dirty="0" smtClean="0"/>
              <a:t>Right click on </a:t>
            </a:r>
            <a:r>
              <a:rPr lang="en-US" dirty="0" err="1" smtClean="0"/>
              <a:t>lptmr</a:t>
            </a:r>
            <a:r>
              <a:rPr lang="en-US" dirty="0" smtClean="0"/>
              <a:t> project and select Properties</a:t>
            </a:r>
          </a:p>
          <a:p>
            <a:r>
              <a:rPr lang="en-US" dirty="0" smtClean="0"/>
              <a:t>Navigate to the C/C++ Build-&gt;Settings page</a:t>
            </a:r>
          </a:p>
          <a:p>
            <a:r>
              <a:rPr lang="en-US" dirty="0" smtClean="0"/>
              <a:t>Look at the Cross ARM C Compiler-&gt;Includes screen to see how the Kinetis SDK directories are included</a:t>
            </a:r>
            <a:endParaRPr lang="en-US" dirty="0"/>
          </a:p>
        </p:txBody>
      </p:sp>
      <p:pic>
        <p:nvPicPr>
          <p:cNvPr id="4" name="Picture 3"/>
          <p:cNvPicPr>
            <a:picLocks noChangeAspect="1"/>
          </p:cNvPicPr>
          <p:nvPr/>
        </p:nvPicPr>
        <p:blipFill>
          <a:blip r:embed="rId3" cstate="print"/>
          <a:stretch>
            <a:fillRect/>
          </a:stretch>
        </p:blipFill>
        <p:spPr>
          <a:xfrm>
            <a:off x="1763378" y="2690361"/>
            <a:ext cx="5311191" cy="3586864"/>
          </a:xfrm>
          <a:prstGeom prst="rect">
            <a:avLst/>
          </a:prstGeom>
        </p:spPr>
      </p:pic>
    </p:spTree>
    <p:extLst>
      <p:ext uri="{BB962C8B-B14F-4D97-AF65-F5344CB8AC3E}">
        <p14:creationId xmlns:p14="http://schemas.microsoft.com/office/powerpoint/2010/main" val="362511259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Kinetis SDK </a:t>
            </a:r>
            <a:r>
              <a:rPr lang="en-US" dirty="0" smtClean="0"/>
              <a:t>Project Information Continued</a:t>
            </a:r>
            <a:endParaRPr lang="en-US" dirty="0"/>
          </a:p>
        </p:txBody>
      </p:sp>
      <p:sp>
        <p:nvSpPr>
          <p:cNvPr id="3" name="Text Placeholder 2"/>
          <p:cNvSpPr>
            <a:spLocks noGrp="1"/>
          </p:cNvSpPr>
          <p:nvPr>
            <p:ph type="body" sz="quarter" idx="10"/>
          </p:nvPr>
        </p:nvSpPr>
        <p:spPr/>
        <p:txBody>
          <a:bodyPr/>
          <a:lstStyle/>
          <a:p>
            <a:r>
              <a:rPr lang="en-US" dirty="0" smtClean="0"/>
              <a:t>Look at the Preprocessor screen to see the various Kinetis SDK defines</a:t>
            </a:r>
            <a:endParaRPr lang="en-US" dirty="0"/>
          </a:p>
        </p:txBody>
      </p:sp>
      <p:pic>
        <p:nvPicPr>
          <p:cNvPr id="5" name="Picture 4"/>
          <p:cNvPicPr>
            <a:picLocks noChangeAspect="1"/>
          </p:cNvPicPr>
          <p:nvPr/>
        </p:nvPicPr>
        <p:blipFill>
          <a:blip r:embed="rId2" cstate="print"/>
          <a:stretch>
            <a:fillRect/>
          </a:stretch>
        </p:blipFill>
        <p:spPr>
          <a:xfrm>
            <a:off x="1914525" y="1966912"/>
            <a:ext cx="5314950" cy="2924175"/>
          </a:xfrm>
          <a:prstGeom prst="rect">
            <a:avLst/>
          </a:prstGeom>
        </p:spPr>
      </p:pic>
    </p:spTree>
    <p:extLst>
      <p:ext uri="{BB962C8B-B14F-4D97-AF65-F5344CB8AC3E}">
        <p14:creationId xmlns:p14="http://schemas.microsoft.com/office/powerpoint/2010/main" val="84362030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Kinetis SDK Project Information Continued</a:t>
            </a:r>
          </a:p>
        </p:txBody>
      </p:sp>
      <p:sp>
        <p:nvSpPr>
          <p:cNvPr id="3" name="Text Placeholder 2"/>
          <p:cNvSpPr>
            <a:spLocks noGrp="1"/>
          </p:cNvSpPr>
          <p:nvPr>
            <p:ph type="body" sz="quarter" idx="10"/>
          </p:nvPr>
        </p:nvSpPr>
        <p:spPr/>
        <p:txBody>
          <a:bodyPr/>
          <a:lstStyle/>
          <a:p>
            <a:r>
              <a:rPr lang="en-US" dirty="0" smtClean="0"/>
              <a:t>Linker File</a:t>
            </a:r>
            <a:endParaRPr lang="en-US" dirty="0"/>
          </a:p>
        </p:txBody>
      </p:sp>
      <p:pic>
        <p:nvPicPr>
          <p:cNvPr id="5" name="Picture 4"/>
          <p:cNvPicPr>
            <a:picLocks noChangeAspect="1"/>
          </p:cNvPicPr>
          <p:nvPr/>
        </p:nvPicPr>
        <p:blipFill>
          <a:blip r:embed="rId2" cstate="print"/>
          <a:stretch>
            <a:fillRect/>
          </a:stretch>
        </p:blipFill>
        <p:spPr>
          <a:xfrm>
            <a:off x="879969" y="1840744"/>
            <a:ext cx="5915025" cy="3686175"/>
          </a:xfrm>
          <a:prstGeom prst="rect">
            <a:avLst/>
          </a:prstGeom>
        </p:spPr>
      </p:pic>
    </p:spTree>
    <p:extLst>
      <p:ext uri="{BB962C8B-B14F-4D97-AF65-F5344CB8AC3E}">
        <p14:creationId xmlns:p14="http://schemas.microsoft.com/office/powerpoint/2010/main" val="82286994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Kinetis SDK Project Information Continued</a:t>
            </a:r>
          </a:p>
        </p:txBody>
      </p:sp>
      <p:sp>
        <p:nvSpPr>
          <p:cNvPr id="3" name="Text Placeholder 2"/>
          <p:cNvSpPr>
            <a:spLocks noGrp="1"/>
          </p:cNvSpPr>
          <p:nvPr>
            <p:ph type="body" sz="quarter" idx="10"/>
          </p:nvPr>
        </p:nvSpPr>
        <p:spPr/>
        <p:txBody>
          <a:bodyPr/>
          <a:lstStyle/>
          <a:p>
            <a:r>
              <a:rPr lang="en-US" dirty="0" smtClean="0"/>
              <a:t>Kinetis SDK Platform Library</a:t>
            </a:r>
            <a:endParaRPr lang="en-US" dirty="0"/>
          </a:p>
        </p:txBody>
      </p:sp>
      <p:pic>
        <p:nvPicPr>
          <p:cNvPr id="4" name="Picture 3"/>
          <p:cNvPicPr>
            <a:picLocks noChangeAspect="1"/>
          </p:cNvPicPr>
          <p:nvPr/>
        </p:nvPicPr>
        <p:blipFill>
          <a:blip r:embed="rId2" cstate="print"/>
          <a:stretch>
            <a:fillRect/>
          </a:stretch>
        </p:blipFill>
        <p:spPr>
          <a:xfrm>
            <a:off x="895350" y="1530659"/>
            <a:ext cx="6094997" cy="4784415"/>
          </a:xfrm>
          <a:prstGeom prst="rect">
            <a:avLst/>
          </a:prstGeom>
        </p:spPr>
      </p:pic>
    </p:spTree>
    <p:extLst>
      <p:ext uri="{BB962C8B-B14F-4D97-AF65-F5344CB8AC3E}">
        <p14:creationId xmlns:p14="http://schemas.microsoft.com/office/powerpoint/2010/main" val="279061423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solidFill>
                  <a:srgbClr val="F64900"/>
                </a:solidFill>
              </a:rPr>
              <a:t>Advanced </a:t>
            </a:r>
            <a:r>
              <a:rPr lang="en-US" dirty="0" smtClean="0">
                <a:solidFill>
                  <a:srgbClr val="F64900"/>
                </a:solidFill>
              </a:rPr>
              <a:t>Kinetis SDK </a:t>
            </a:r>
            <a:r>
              <a:rPr lang="en-US" dirty="0">
                <a:solidFill>
                  <a:srgbClr val="F64900"/>
                </a:solidFill>
              </a:rPr>
              <a:t>Project </a:t>
            </a:r>
            <a:r>
              <a:rPr lang="en-US" dirty="0" smtClean="0">
                <a:solidFill>
                  <a:srgbClr val="F64900"/>
                </a:solidFill>
              </a:rPr>
              <a:t>Creation</a:t>
            </a:r>
          </a:p>
          <a:p>
            <a:pPr lvl="1"/>
            <a:r>
              <a:rPr lang="en-US" dirty="0" smtClean="0"/>
              <a:t>Lab</a:t>
            </a:r>
          </a:p>
          <a:p>
            <a:r>
              <a:rPr lang="en-US" dirty="0" smtClean="0"/>
              <a:t>In-Depth </a:t>
            </a:r>
            <a:r>
              <a:rPr lang="en-US" dirty="0"/>
              <a:t>on </a:t>
            </a:r>
            <a:r>
              <a:rPr lang="en-US" dirty="0" smtClean="0"/>
              <a:t>Kinetis SDK </a:t>
            </a:r>
            <a:r>
              <a:rPr lang="en-US" dirty="0"/>
              <a:t>System </a:t>
            </a:r>
            <a:r>
              <a:rPr lang="en-US" dirty="0" smtClean="0"/>
              <a:t>Services</a:t>
            </a:r>
          </a:p>
          <a:p>
            <a:pPr lvl="1"/>
            <a:r>
              <a:rPr lang="en-US" dirty="0" smtClean="0"/>
              <a:t>Lab</a:t>
            </a:r>
          </a:p>
          <a:p>
            <a:r>
              <a:rPr lang="en-US" dirty="0"/>
              <a:t>M</a:t>
            </a:r>
            <a:r>
              <a:rPr lang="en-US" dirty="0" smtClean="0"/>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14064189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Project Generator Overview</a:t>
            </a:r>
            <a:endParaRPr lang="en-US" dirty="0"/>
          </a:p>
        </p:txBody>
      </p:sp>
      <p:sp>
        <p:nvSpPr>
          <p:cNvPr id="3" name="Text Placeholder 2"/>
          <p:cNvSpPr>
            <a:spLocks noGrp="1"/>
          </p:cNvSpPr>
          <p:nvPr>
            <p:ph type="body" sz="quarter" idx="10"/>
          </p:nvPr>
        </p:nvSpPr>
        <p:spPr/>
        <p:txBody>
          <a:bodyPr>
            <a:normAutofit fontScale="92500" lnSpcReduction="10000"/>
          </a:bodyPr>
          <a:lstStyle/>
          <a:p>
            <a:r>
              <a:rPr lang="en-US" dirty="0" smtClean="0"/>
              <a:t>Standalone utility designed to help users create custom SDK-based projects, within or outside of the SDK source tree</a:t>
            </a:r>
          </a:p>
          <a:p>
            <a:endParaRPr lang="en-US" dirty="0" smtClean="0"/>
          </a:p>
          <a:p>
            <a:r>
              <a:rPr lang="en-US" dirty="0" smtClean="0"/>
              <a:t>Cross-platform, supporting Windows, Mac OS and Linux</a:t>
            </a:r>
          </a:p>
          <a:p>
            <a:endParaRPr lang="en-US" dirty="0" smtClean="0"/>
          </a:p>
          <a:p>
            <a:r>
              <a:rPr lang="en-US" dirty="0" smtClean="0"/>
              <a:t>Highly customizable output:</a:t>
            </a:r>
          </a:p>
          <a:p>
            <a:pPr lvl="1"/>
            <a:r>
              <a:rPr lang="en-US" sz="1900" dirty="0" smtClean="0"/>
              <a:t>Simple “Quick Generate” creates a barebones while(1) application in SDK tree</a:t>
            </a:r>
          </a:p>
          <a:p>
            <a:pPr lvl="1"/>
            <a:r>
              <a:rPr lang="en-US" sz="1900" dirty="0" smtClean="0"/>
              <a:t>Advanced Configuration</a:t>
            </a:r>
          </a:p>
          <a:p>
            <a:pPr lvl="2"/>
            <a:r>
              <a:rPr lang="en-US" sz="1700" dirty="0" smtClean="0"/>
              <a:t>Device selection by board or specific device</a:t>
            </a:r>
          </a:p>
          <a:p>
            <a:pPr lvl="2"/>
            <a:r>
              <a:rPr lang="en-US" sz="1700" dirty="0" smtClean="0"/>
              <a:t>New project or clone an existing one</a:t>
            </a:r>
          </a:p>
          <a:p>
            <a:pPr lvl="2"/>
            <a:r>
              <a:rPr lang="en-US" sz="1700" dirty="0" smtClean="0"/>
              <a:t>SDK library choice (full platform library or HAL only)</a:t>
            </a:r>
          </a:p>
          <a:p>
            <a:pPr lvl="2"/>
            <a:r>
              <a:rPr lang="en-US" sz="1700" dirty="0" smtClean="0"/>
              <a:t>RTOS selection</a:t>
            </a:r>
          </a:p>
          <a:p>
            <a:pPr lvl="2"/>
            <a:r>
              <a:rPr lang="en-US" sz="1700" dirty="0" smtClean="0"/>
              <a:t>IDE selection</a:t>
            </a:r>
          </a:p>
          <a:p>
            <a:pPr lvl="2"/>
            <a:r>
              <a:rPr lang="en-US" sz="1700" dirty="0" smtClean="0"/>
              <a:t>Project can reside within </a:t>
            </a:r>
            <a:r>
              <a:rPr lang="en-US" sz="1700" u="sng" dirty="0" smtClean="0"/>
              <a:t>or</a:t>
            </a:r>
            <a:r>
              <a:rPr lang="en-US" sz="1700" dirty="0" smtClean="0"/>
              <a:t> completely standalone from SDK source tree</a:t>
            </a:r>
            <a:endParaRPr lang="en-US" sz="1700" dirty="0"/>
          </a:p>
        </p:txBody>
      </p:sp>
    </p:spTree>
    <p:extLst>
      <p:ext uri="{BB962C8B-B14F-4D97-AF65-F5344CB8AC3E}">
        <p14:creationId xmlns:p14="http://schemas.microsoft.com/office/powerpoint/2010/main" val="246344960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Project Generator – Quick Generate</a:t>
            </a:r>
            <a:endParaRPr lang="en-US" dirty="0"/>
          </a:p>
        </p:txBody>
      </p:sp>
      <p:pic>
        <p:nvPicPr>
          <p:cNvPr id="4" name="Picture 3"/>
          <p:cNvPicPr>
            <a:picLocks noChangeAspect="1"/>
          </p:cNvPicPr>
          <p:nvPr/>
        </p:nvPicPr>
        <p:blipFill>
          <a:blip r:embed="rId2"/>
          <a:stretch>
            <a:fillRect/>
          </a:stretch>
        </p:blipFill>
        <p:spPr>
          <a:xfrm>
            <a:off x="2447833" y="1488257"/>
            <a:ext cx="4874285" cy="3791110"/>
          </a:xfrm>
          <a:prstGeom prst="rect">
            <a:avLst/>
          </a:prstGeom>
        </p:spPr>
      </p:pic>
      <p:sp>
        <p:nvSpPr>
          <p:cNvPr id="5" name="TextBox 4"/>
          <p:cNvSpPr txBox="1"/>
          <p:nvPr/>
        </p:nvSpPr>
        <p:spPr>
          <a:xfrm>
            <a:off x="104910" y="1706134"/>
            <a:ext cx="1888829" cy="310551"/>
          </a:xfrm>
          <a:prstGeom prst="rect">
            <a:avLst/>
          </a:prstGeom>
          <a:noFill/>
        </p:spPr>
        <p:txBody>
          <a:bodyPr wrap="square" lIns="91440" tIns="45720" rIns="91440" rtlCol="0" anchor="ctr">
            <a:noAutofit/>
          </a:bodyPr>
          <a:lstStyle/>
          <a:p>
            <a:pPr algn="r"/>
            <a:r>
              <a:rPr lang="en-US" sz="1200" dirty="0" smtClean="0">
                <a:solidFill>
                  <a:schemeClr val="accent4">
                    <a:lumMod val="50000"/>
                  </a:schemeClr>
                </a:solidFill>
              </a:rPr>
              <a:t>Point to SDK installation</a:t>
            </a:r>
          </a:p>
        </p:txBody>
      </p:sp>
      <p:cxnSp>
        <p:nvCxnSpPr>
          <p:cNvPr id="7" name="Straight Arrow Connector 6"/>
          <p:cNvCxnSpPr/>
          <p:nvPr/>
        </p:nvCxnSpPr>
        <p:spPr>
          <a:xfrm>
            <a:off x="1930247" y="1897813"/>
            <a:ext cx="629728" cy="112142"/>
          </a:xfrm>
          <a:prstGeom prst="straightConnector1">
            <a:avLst/>
          </a:prstGeom>
          <a:ln w="25400">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1862" y="2087134"/>
            <a:ext cx="1888829" cy="310551"/>
          </a:xfrm>
          <a:prstGeom prst="rect">
            <a:avLst/>
          </a:prstGeom>
          <a:noFill/>
        </p:spPr>
        <p:txBody>
          <a:bodyPr wrap="square" lIns="91440" tIns="45720" rIns="91440" rtlCol="0" anchor="ctr">
            <a:noAutofit/>
          </a:bodyPr>
          <a:lstStyle/>
          <a:p>
            <a:pPr algn="r"/>
            <a:r>
              <a:rPr lang="en-US" sz="1200" dirty="0" smtClean="0">
                <a:solidFill>
                  <a:schemeClr val="accent4">
                    <a:lumMod val="50000"/>
                  </a:schemeClr>
                </a:solidFill>
              </a:rPr>
              <a:t>Name your project</a:t>
            </a:r>
          </a:p>
        </p:txBody>
      </p:sp>
      <p:cxnSp>
        <p:nvCxnSpPr>
          <p:cNvPr id="10" name="Straight Arrow Connector 9"/>
          <p:cNvCxnSpPr/>
          <p:nvPr/>
        </p:nvCxnSpPr>
        <p:spPr>
          <a:xfrm>
            <a:off x="1927199" y="2269669"/>
            <a:ext cx="629728" cy="112142"/>
          </a:xfrm>
          <a:prstGeom prst="straightConnector1">
            <a:avLst/>
          </a:prstGeom>
          <a:ln w="25400">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8814" y="2577862"/>
            <a:ext cx="1888829" cy="310551"/>
          </a:xfrm>
          <a:prstGeom prst="rect">
            <a:avLst/>
          </a:prstGeom>
          <a:noFill/>
        </p:spPr>
        <p:txBody>
          <a:bodyPr wrap="square" lIns="91440" tIns="45720" rIns="91440" rtlCol="0" anchor="ctr">
            <a:noAutofit/>
          </a:bodyPr>
          <a:lstStyle/>
          <a:p>
            <a:pPr algn="r"/>
            <a:r>
              <a:rPr lang="en-US" sz="1200" dirty="0" smtClean="0">
                <a:solidFill>
                  <a:schemeClr val="accent4">
                    <a:lumMod val="50000"/>
                  </a:schemeClr>
                </a:solidFill>
              </a:rPr>
              <a:t>Select your board</a:t>
            </a:r>
          </a:p>
        </p:txBody>
      </p:sp>
      <p:cxnSp>
        <p:nvCxnSpPr>
          <p:cNvPr id="12" name="Straight Arrow Connector 11"/>
          <p:cNvCxnSpPr/>
          <p:nvPr/>
        </p:nvCxnSpPr>
        <p:spPr>
          <a:xfrm>
            <a:off x="1951583" y="2751253"/>
            <a:ext cx="629728" cy="112142"/>
          </a:xfrm>
          <a:prstGeom prst="straightConnector1">
            <a:avLst/>
          </a:prstGeom>
          <a:ln w="25400">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85683" y="2057186"/>
            <a:ext cx="1630301" cy="1482820"/>
          </a:xfrm>
          <a:prstGeom prst="rect">
            <a:avLst/>
          </a:prstGeom>
          <a:noFill/>
        </p:spPr>
        <p:txBody>
          <a:bodyPr wrap="square" lIns="91440" tIns="45720" rIns="91440" rtlCol="0" anchor="t">
            <a:noAutofit/>
          </a:bodyPr>
          <a:lstStyle/>
          <a:p>
            <a:r>
              <a:rPr lang="en-US" sz="1200" dirty="0" smtClean="0">
                <a:solidFill>
                  <a:schemeClr val="accent4">
                    <a:lumMod val="50000"/>
                  </a:schemeClr>
                </a:solidFill>
              </a:rPr>
              <a:t>Click on </a:t>
            </a:r>
            <a:r>
              <a:rPr lang="en-US" sz="1200" smtClean="0">
                <a:solidFill>
                  <a:schemeClr val="accent4">
                    <a:lumMod val="50000"/>
                  </a:schemeClr>
                </a:solidFill>
              </a:rPr>
              <a:t>board image to visit the board’s product page</a:t>
            </a:r>
            <a:endParaRPr lang="en-US" sz="1200" dirty="0" smtClean="0">
              <a:solidFill>
                <a:schemeClr val="accent4">
                  <a:lumMod val="50000"/>
                </a:schemeClr>
              </a:solidFill>
            </a:endParaRPr>
          </a:p>
        </p:txBody>
      </p:sp>
      <p:cxnSp>
        <p:nvCxnSpPr>
          <p:cNvPr id="14" name="Straight Arrow Connector 13"/>
          <p:cNvCxnSpPr/>
          <p:nvPr/>
        </p:nvCxnSpPr>
        <p:spPr>
          <a:xfrm flipH="1" flipV="1">
            <a:off x="7187184" y="5157216"/>
            <a:ext cx="401893" cy="355782"/>
          </a:xfrm>
          <a:prstGeom prst="straightConnector1">
            <a:avLst/>
          </a:prstGeom>
          <a:ln w="25400">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551174" y="5375926"/>
            <a:ext cx="1888829" cy="310551"/>
          </a:xfrm>
          <a:prstGeom prst="rect">
            <a:avLst/>
          </a:prstGeom>
          <a:noFill/>
        </p:spPr>
        <p:txBody>
          <a:bodyPr wrap="square" lIns="91440" tIns="45720" rIns="91440" rtlCol="0" anchor="ctr">
            <a:noAutofit/>
          </a:bodyPr>
          <a:lstStyle/>
          <a:p>
            <a:r>
              <a:rPr lang="en-US" sz="1200" dirty="0" smtClean="0">
                <a:solidFill>
                  <a:schemeClr val="accent4">
                    <a:lumMod val="50000"/>
                  </a:schemeClr>
                </a:solidFill>
              </a:rPr>
              <a:t>Create your project!</a:t>
            </a:r>
          </a:p>
        </p:txBody>
      </p:sp>
      <p:cxnSp>
        <p:nvCxnSpPr>
          <p:cNvPr id="18" name="Straight Arrow Connector 17"/>
          <p:cNvCxnSpPr/>
          <p:nvPr/>
        </p:nvCxnSpPr>
        <p:spPr>
          <a:xfrm flipH="1">
            <a:off x="7129273" y="2687245"/>
            <a:ext cx="436627" cy="400379"/>
          </a:xfrm>
          <a:prstGeom prst="straightConnector1">
            <a:avLst/>
          </a:prstGeom>
          <a:ln w="25400">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5488" y="5512998"/>
            <a:ext cx="6519672" cy="512898"/>
          </a:xfrm>
          <a:prstGeom prst="rect">
            <a:avLst/>
          </a:prstGeom>
          <a:noFill/>
        </p:spPr>
        <p:txBody>
          <a:bodyPr wrap="square" lIns="91440" tIns="45720" rIns="91440" rtlCol="0" anchor="t">
            <a:noAutofit/>
          </a:bodyPr>
          <a:lstStyle/>
          <a:p>
            <a:r>
              <a:rPr lang="en-US" sz="1500" dirty="0" smtClean="0">
                <a:solidFill>
                  <a:schemeClr val="accent4">
                    <a:lumMod val="50000"/>
                  </a:schemeClr>
                </a:solidFill>
              </a:rPr>
              <a:t>Output is placed in the SDK tree in: </a:t>
            </a:r>
            <a:r>
              <a:rPr lang="en-US" sz="1500" dirty="0" smtClean="0">
                <a:solidFill>
                  <a:srgbClr val="F45914"/>
                </a:solidFill>
              </a:rPr>
              <a:t>&lt;</a:t>
            </a:r>
            <a:r>
              <a:rPr lang="en-US" sz="1500" dirty="0" err="1" smtClean="0">
                <a:solidFill>
                  <a:srgbClr val="F45914"/>
                </a:solidFill>
              </a:rPr>
              <a:t>SDK_Install_Directory</a:t>
            </a:r>
            <a:r>
              <a:rPr lang="en-US" sz="1500" dirty="0" smtClean="0">
                <a:solidFill>
                  <a:srgbClr val="F45914"/>
                </a:solidFill>
              </a:rPr>
              <a:t>&gt;/examples/&lt;board&gt;/</a:t>
            </a:r>
            <a:r>
              <a:rPr lang="en-US" sz="1500" dirty="0" err="1" smtClean="0">
                <a:solidFill>
                  <a:srgbClr val="F45914"/>
                </a:solidFill>
              </a:rPr>
              <a:t>user_apps</a:t>
            </a:r>
            <a:endParaRPr lang="en-US" sz="1500" dirty="0" smtClean="0">
              <a:solidFill>
                <a:srgbClr val="F45914"/>
              </a:solidFill>
            </a:endParaRPr>
          </a:p>
        </p:txBody>
      </p:sp>
    </p:spTree>
    <p:extLst>
      <p:ext uri="{BB962C8B-B14F-4D97-AF65-F5344CB8AC3E}">
        <p14:creationId xmlns:p14="http://schemas.microsoft.com/office/powerpoint/2010/main" val="165475304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SDK Project Generator – Advanced Options</a:t>
            </a:r>
            <a:endParaRPr lang="en-US" dirty="0"/>
          </a:p>
        </p:txBody>
      </p:sp>
      <p:sp>
        <p:nvSpPr>
          <p:cNvPr id="3" name="Text Placeholder 2"/>
          <p:cNvSpPr>
            <a:spLocks noGrp="1"/>
          </p:cNvSpPr>
          <p:nvPr>
            <p:ph type="body" sz="quarter" idx="10"/>
          </p:nvPr>
        </p:nvSpPr>
        <p:spPr/>
        <p:txBody>
          <a:bodyPr/>
          <a:lstStyle/>
          <a:p>
            <a:r>
              <a:rPr lang="en-US" dirty="0" smtClean="0"/>
              <a:t>Click on the </a:t>
            </a:r>
            <a:r>
              <a:rPr lang="en-US" dirty="0" smtClean="0">
                <a:solidFill>
                  <a:srgbClr val="F45914"/>
                </a:solidFill>
              </a:rPr>
              <a:t>Advanced</a:t>
            </a:r>
            <a:r>
              <a:rPr lang="en-US" dirty="0" smtClean="0"/>
              <a:t> button to view advanced options</a:t>
            </a:r>
          </a:p>
          <a:p>
            <a:r>
              <a:rPr lang="en-US" dirty="0" smtClean="0"/>
              <a:t>Project name and board selection are carried over</a:t>
            </a:r>
            <a:endParaRPr lang="en-US" dirty="0"/>
          </a:p>
        </p:txBody>
      </p:sp>
      <p:pic>
        <p:nvPicPr>
          <p:cNvPr id="4" name="Picture 3"/>
          <p:cNvPicPr>
            <a:picLocks noChangeAspect="1"/>
          </p:cNvPicPr>
          <p:nvPr/>
        </p:nvPicPr>
        <p:blipFill>
          <a:blip r:embed="rId2"/>
          <a:stretch>
            <a:fillRect/>
          </a:stretch>
        </p:blipFill>
        <p:spPr>
          <a:xfrm>
            <a:off x="2063785" y="2194826"/>
            <a:ext cx="4874285" cy="3791110"/>
          </a:xfrm>
          <a:prstGeom prst="rect">
            <a:avLst/>
          </a:prstGeom>
        </p:spPr>
      </p:pic>
      <p:sp>
        <p:nvSpPr>
          <p:cNvPr id="5" name="Rectangle 4"/>
          <p:cNvSpPr/>
          <p:nvPr/>
        </p:nvSpPr>
        <p:spPr>
          <a:xfrm>
            <a:off x="2185416" y="5458968"/>
            <a:ext cx="676656" cy="264182"/>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63822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Notes</a:t>
            </a:r>
            <a:endParaRPr lang="en-US" dirty="0"/>
          </a:p>
        </p:txBody>
      </p:sp>
      <p:sp>
        <p:nvSpPr>
          <p:cNvPr id="3" name="Text Placeholder 2"/>
          <p:cNvSpPr>
            <a:spLocks noGrp="1"/>
          </p:cNvSpPr>
          <p:nvPr>
            <p:ph type="body" sz="quarter" idx="10"/>
          </p:nvPr>
        </p:nvSpPr>
        <p:spPr/>
        <p:txBody>
          <a:bodyPr/>
          <a:lstStyle/>
          <a:p>
            <a:r>
              <a:rPr lang="en-US" dirty="0" smtClean="0"/>
              <a:t>Presentation and Lab Guides are on Desktop under </a:t>
            </a:r>
            <a:r>
              <a:rPr lang="en-US" dirty="0"/>
              <a:t>“KSDK </a:t>
            </a:r>
            <a:r>
              <a:rPr lang="en-US" dirty="0" smtClean="0"/>
              <a:t>Advanced” folder</a:t>
            </a:r>
          </a:p>
          <a:p>
            <a:r>
              <a:rPr lang="en-US" dirty="0" smtClean="0"/>
              <a:t>Presentation can also be found at </a:t>
            </a:r>
            <a:r>
              <a:rPr lang="en-US" dirty="0" smtClean="0">
                <a:hlinkClick r:id="rId3"/>
              </a:rPr>
              <a:t>www.freescale.com/ftf</a:t>
            </a:r>
            <a:r>
              <a:rPr lang="en-US" dirty="0" smtClean="0"/>
              <a:t> </a:t>
            </a:r>
          </a:p>
          <a:p>
            <a:r>
              <a:rPr lang="en-US" dirty="0" smtClean="0"/>
              <a:t>Please leave boards on table after class as they will be used at other events</a:t>
            </a:r>
          </a:p>
          <a:p>
            <a:r>
              <a:rPr lang="en-US" dirty="0" smtClean="0"/>
              <a:t>Computer Password: CodeWarrior1</a:t>
            </a:r>
            <a:endParaRPr lang="en-US" dirty="0"/>
          </a:p>
        </p:txBody>
      </p:sp>
    </p:spTree>
    <p:extLst>
      <p:ext uri="{BB962C8B-B14F-4D97-AF65-F5344CB8AC3E}">
        <p14:creationId xmlns:p14="http://schemas.microsoft.com/office/powerpoint/2010/main" val="153679707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2127846" y="1060673"/>
            <a:ext cx="4938335" cy="3840927"/>
          </a:xfrm>
          <a:prstGeom prst="rect">
            <a:avLst/>
          </a:prstGeom>
        </p:spPr>
      </p:pic>
      <p:sp>
        <p:nvSpPr>
          <p:cNvPr id="2" name="Title 1"/>
          <p:cNvSpPr>
            <a:spLocks noGrp="1"/>
          </p:cNvSpPr>
          <p:nvPr>
            <p:ph type="title"/>
          </p:nvPr>
        </p:nvSpPr>
        <p:spPr/>
        <p:txBody>
          <a:bodyPr/>
          <a:lstStyle/>
          <a:p>
            <a:r>
              <a:rPr lang="en-US" dirty="0" smtClean="0"/>
              <a:t>SDK Project Generator – Advanced, New-Device</a:t>
            </a:r>
            <a:endParaRPr lang="en-US" dirty="0"/>
          </a:p>
        </p:txBody>
      </p:sp>
      <p:sp>
        <p:nvSpPr>
          <p:cNvPr id="6" name="Rectangle 5"/>
          <p:cNvSpPr/>
          <p:nvPr/>
        </p:nvSpPr>
        <p:spPr>
          <a:xfrm>
            <a:off x="2249424" y="1898904"/>
            <a:ext cx="1700784" cy="213360"/>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166616" y="1328468"/>
            <a:ext cx="1603248" cy="783796"/>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46376" y="4172712"/>
            <a:ext cx="1511808" cy="207264"/>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2654" y="1724422"/>
            <a:ext cx="1888829" cy="310551"/>
          </a:xfrm>
          <a:prstGeom prst="rect">
            <a:avLst/>
          </a:prstGeom>
          <a:noFill/>
        </p:spPr>
        <p:txBody>
          <a:bodyPr wrap="square" lIns="91440" tIns="45720" rIns="91440" rtlCol="0" anchor="ctr">
            <a:noAutofit/>
          </a:bodyPr>
          <a:lstStyle/>
          <a:p>
            <a:pPr algn="ctr"/>
            <a:r>
              <a:rPr lang="en-US" sz="1200" smtClean="0">
                <a:solidFill>
                  <a:schemeClr val="accent4">
                    <a:lumMod val="50000"/>
                  </a:schemeClr>
                </a:solidFill>
              </a:rPr>
              <a:t>New Project</a:t>
            </a:r>
            <a:endParaRPr lang="en-US" sz="1200" dirty="0" smtClean="0">
              <a:solidFill>
                <a:schemeClr val="accent4">
                  <a:lumMod val="50000"/>
                </a:schemeClr>
              </a:solidFill>
            </a:endParaRPr>
          </a:p>
        </p:txBody>
      </p:sp>
      <p:sp>
        <p:nvSpPr>
          <p:cNvPr id="10" name="TextBox 9"/>
          <p:cNvSpPr txBox="1"/>
          <p:nvPr/>
        </p:nvSpPr>
        <p:spPr>
          <a:xfrm>
            <a:off x="0" y="4121068"/>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Determines whether project output is in or out of SDK source tree</a:t>
            </a:r>
          </a:p>
        </p:txBody>
      </p:sp>
      <p:sp>
        <p:nvSpPr>
          <p:cNvPr id="11" name="TextBox 10"/>
          <p:cNvSpPr txBox="1"/>
          <p:nvPr/>
        </p:nvSpPr>
        <p:spPr>
          <a:xfrm>
            <a:off x="7169960" y="1725168"/>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Choose target based on </a:t>
            </a:r>
            <a:r>
              <a:rPr lang="en-US" sz="1200" smtClean="0">
                <a:solidFill>
                  <a:schemeClr val="accent4">
                    <a:lumMod val="50000"/>
                  </a:schemeClr>
                </a:solidFill>
              </a:rPr>
              <a:t>device part number or board</a:t>
            </a:r>
            <a:endParaRPr lang="en-US" sz="1200" dirty="0" smtClean="0">
              <a:solidFill>
                <a:schemeClr val="accent4">
                  <a:lumMod val="50000"/>
                </a:schemeClr>
              </a:solidFill>
            </a:endParaRPr>
          </a:p>
        </p:txBody>
      </p:sp>
      <p:sp>
        <p:nvSpPr>
          <p:cNvPr id="12" name="Left Brace 11"/>
          <p:cNvSpPr/>
          <p:nvPr/>
        </p:nvSpPr>
        <p:spPr>
          <a:xfrm>
            <a:off x="1929731" y="2816352"/>
            <a:ext cx="289554" cy="905256"/>
          </a:xfrm>
          <a:prstGeom prst="leftBrace">
            <a:avLst/>
          </a:prstGeom>
          <a:ln w="25400">
            <a:solidFill>
              <a:srgbClr val="F4591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a:off x="1935827" y="2255520"/>
            <a:ext cx="289554" cy="350520"/>
          </a:xfrm>
          <a:prstGeom prst="leftBrace">
            <a:avLst/>
          </a:prstGeom>
          <a:ln w="25400">
            <a:solidFill>
              <a:srgbClr val="F4591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5532120" y="2286000"/>
            <a:ext cx="265176" cy="832104"/>
          </a:xfrm>
          <a:prstGeom prst="rightBrace">
            <a:avLst/>
          </a:prstGeom>
          <a:ln w="25400">
            <a:solidFill>
              <a:srgbClr val="F4591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3574" y="2224294"/>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Complete SDK Platform Library or HAL-only</a:t>
            </a:r>
          </a:p>
        </p:txBody>
      </p:sp>
      <p:cxnSp>
        <p:nvCxnSpPr>
          <p:cNvPr id="17" name="Straight Connector 16"/>
          <p:cNvCxnSpPr>
            <a:stCxn id="6" idx="1"/>
          </p:cNvCxnSpPr>
          <p:nvPr/>
        </p:nvCxnSpPr>
        <p:spPr>
          <a:xfrm flipH="1" flipV="1">
            <a:off x="1764792" y="1898904"/>
            <a:ext cx="484632" cy="10668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764792" y="4276343"/>
            <a:ext cx="481584" cy="1415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768088" y="1804961"/>
            <a:ext cx="1492637" cy="211724"/>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7414" y="3099070"/>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RTOS selection</a:t>
            </a:r>
          </a:p>
        </p:txBody>
      </p:sp>
      <p:sp>
        <p:nvSpPr>
          <p:cNvPr id="23" name="TextBox 22"/>
          <p:cNvSpPr txBox="1"/>
          <p:nvPr/>
        </p:nvSpPr>
        <p:spPr>
          <a:xfrm>
            <a:off x="6759998" y="2504537"/>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IDE selection</a:t>
            </a:r>
          </a:p>
        </p:txBody>
      </p:sp>
      <p:cxnSp>
        <p:nvCxnSpPr>
          <p:cNvPr id="24" name="Straight Connector 23"/>
          <p:cNvCxnSpPr/>
          <p:nvPr/>
        </p:nvCxnSpPr>
        <p:spPr>
          <a:xfrm flipH="1">
            <a:off x="5797297" y="2659812"/>
            <a:ext cx="1372663" cy="4021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172712" y="3342732"/>
            <a:ext cx="1004640" cy="187278"/>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endCxn id="25" idx="3"/>
          </p:cNvCxnSpPr>
          <p:nvPr/>
        </p:nvCxnSpPr>
        <p:spPr>
          <a:xfrm flipH="1">
            <a:off x="5177352" y="3311160"/>
            <a:ext cx="2034522" cy="125211"/>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891985" y="3134549"/>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Include </a:t>
            </a:r>
            <a:r>
              <a:rPr lang="en-US" sz="1200" smtClean="0">
                <a:solidFill>
                  <a:schemeClr val="accent4">
                    <a:lumMod val="50000"/>
                  </a:schemeClr>
                </a:solidFill>
              </a:rPr>
              <a:t>BSP files</a:t>
            </a:r>
            <a:endParaRPr lang="en-US" sz="1200" dirty="0" smtClean="0">
              <a:solidFill>
                <a:schemeClr val="accent4">
                  <a:lumMod val="50000"/>
                </a:schemeClr>
              </a:solidFill>
            </a:endParaRPr>
          </a:p>
        </p:txBody>
      </p:sp>
      <p:pic>
        <p:nvPicPr>
          <p:cNvPr id="28" name="Picture 27"/>
          <p:cNvPicPr>
            <a:picLocks noChangeAspect="1"/>
          </p:cNvPicPr>
          <p:nvPr/>
        </p:nvPicPr>
        <p:blipFill>
          <a:blip r:embed="rId3"/>
          <a:stretch>
            <a:fillRect/>
          </a:stretch>
        </p:blipFill>
        <p:spPr>
          <a:xfrm>
            <a:off x="6003804" y="5094656"/>
            <a:ext cx="2513841" cy="1011428"/>
          </a:xfrm>
          <a:prstGeom prst="rect">
            <a:avLst/>
          </a:prstGeom>
        </p:spPr>
      </p:pic>
      <p:sp>
        <p:nvSpPr>
          <p:cNvPr id="4" name="Bent Arrow 3"/>
          <p:cNvSpPr/>
          <p:nvPr/>
        </p:nvSpPr>
        <p:spPr>
          <a:xfrm rot="5400000">
            <a:off x="6892507" y="4684140"/>
            <a:ext cx="543464" cy="276046"/>
          </a:xfrm>
          <a:prstGeom prst="bentArrow">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595049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38349" y="1081950"/>
            <a:ext cx="4916713" cy="3824110"/>
          </a:xfrm>
          <a:prstGeom prst="rect">
            <a:avLst/>
          </a:prstGeom>
        </p:spPr>
      </p:pic>
      <p:sp>
        <p:nvSpPr>
          <p:cNvPr id="2" name="Title 1"/>
          <p:cNvSpPr>
            <a:spLocks noGrp="1"/>
          </p:cNvSpPr>
          <p:nvPr>
            <p:ph type="title"/>
          </p:nvPr>
        </p:nvSpPr>
        <p:spPr/>
        <p:txBody>
          <a:bodyPr/>
          <a:lstStyle/>
          <a:p>
            <a:r>
              <a:rPr lang="en-US" dirty="0" smtClean="0"/>
              <a:t>SDK Project Generator – Advanced, New-Board</a:t>
            </a:r>
            <a:endParaRPr lang="en-US" dirty="0"/>
          </a:p>
        </p:txBody>
      </p:sp>
      <p:sp>
        <p:nvSpPr>
          <p:cNvPr id="6" name="Rectangle 5"/>
          <p:cNvSpPr/>
          <p:nvPr/>
        </p:nvSpPr>
        <p:spPr>
          <a:xfrm>
            <a:off x="2249424" y="1898904"/>
            <a:ext cx="1700784" cy="213360"/>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46376" y="4172712"/>
            <a:ext cx="1511808" cy="207264"/>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42654" y="1724422"/>
            <a:ext cx="1888829" cy="310551"/>
          </a:xfrm>
          <a:prstGeom prst="rect">
            <a:avLst/>
          </a:prstGeom>
          <a:noFill/>
        </p:spPr>
        <p:txBody>
          <a:bodyPr wrap="square" lIns="91440" tIns="45720" rIns="91440" rtlCol="0" anchor="ctr">
            <a:noAutofit/>
          </a:bodyPr>
          <a:lstStyle/>
          <a:p>
            <a:pPr algn="ctr"/>
            <a:r>
              <a:rPr lang="en-US" sz="1200" smtClean="0">
                <a:solidFill>
                  <a:schemeClr val="accent4">
                    <a:lumMod val="50000"/>
                  </a:schemeClr>
                </a:solidFill>
              </a:rPr>
              <a:t>New Project</a:t>
            </a:r>
            <a:endParaRPr lang="en-US" sz="1200" dirty="0" smtClean="0">
              <a:solidFill>
                <a:schemeClr val="accent4">
                  <a:lumMod val="50000"/>
                </a:schemeClr>
              </a:solidFill>
            </a:endParaRPr>
          </a:p>
        </p:txBody>
      </p:sp>
      <p:sp>
        <p:nvSpPr>
          <p:cNvPr id="10" name="TextBox 9"/>
          <p:cNvSpPr txBox="1"/>
          <p:nvPr/>
        </p:nvSpPr>
        <p:spPr>
          <a:xfrm>
            <a:off x="0" y="4121068"/>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Determines whether project output is in our out of SDK source tree</a:t>
            </a:r>
          </a:p>
        </p:txBody>
      </p:sp>
      <p:sp>
        <p:nvSpPr>
          <p:cNvPr id="11" name="TextBox 10"/>
          <p:cNvSpPr txBox="1"/>
          <p:nvPr/>
        </p:nvSpPr>
        <p:spPr>
          <a:xfrm>
            <a:off x="7169960" y="1725168"/>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Choose target based on </a:t>
            </a:r>
            <a:r>
              <a:rPr lang="en-US" sz="1200" smtClean="0">
                <a:solidFill>
                  <a:schemeClr val="accent4">
                    <a:lumMod val="50000"/>
                  </a:schemeClr>
                </a:solidFill>
              </a:rPr>
              <a:t>device part number or board</a:t>
            </a:r>
            <a:endParaRPr lang="en-US" sz="1200" dirty="0" smtClean="0">
              <a:solidFill>
                <a:schemeClr val="accent4">
                  <a:lumMod val="50000"/>
                </a:schemeClr>
              </a:solidFill>
            </a:endParaRPr>
          </a:p>
        </p:txBody>
      </p:sp>
      <p:sp>
        <p:nvSpPr>
          <p:cNvPr id="12" name="Left Brace 11"/>
          <p:cNvSpPr/>
          <p:nvPr/>
        </p:nvSpPr>
        <p:spPr>
          <a:xfrm>
            <a:off x="1929731" y="2816352"/>
            <a:ext cx="289554" cy="905256"/>
          </a:xfrm>
          <a:prstGeom prst="leftBrace">
            <a:avLst/>
          </a:prstGeom>
          <a:ln w="25400">
            <a:solidFill>
              <a:srgbClr val="F4591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a:off x="1935827" y="2255520"/>
            <a:ext cx="289554" cy="350520"/>
          </a:xfrm>
          <a:prstGeom prst="leftBrace">
            <a:avLst/>
          </a:prstGeom>
          <a:ln w="25400">
            <a:solidFill>
              <a:srgbClr val="F4591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ight Brace 13"/>
          <p:cNvSpPr/>
          <p:nvPr/>
        </p:nvSpPr>
        <p:spPr>
          <a:xfrm>
            <a:off x="5532120" y="2286000"/>
            <a:ext cx="265176" cy="832104"/>
          </a:xfrm>
          <a:prstGeom prst="rightBrace">
            <a:avLst/>
          </a:prstGeom>
          <a:ln w="25400">
            <a:solidFill>
              <a:srgbClr val="F4591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83574" y="2224294"/>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Complete SDK Platform Library or HAL-only</a:t>
            </a:r>
          </a:p>
        </p:txBody>
      </p:sp>
      <p:cxnSp>
        <p:nvCxnSpPr>
          <p:cNvPr id="17" name="Straight Connector 16"/>
          <p:cNvCxnSpPr>
            <a:stCxn id="6" idx="1"/>
          </p:cNvCxnSpPr>
          <p:nvPr/>
        </p:nvCxnSpPr>
        <p:spPr>
          <a:xfrm flipH="1" flipV="1">
            <a:off x="1764792" y="1898904"/>
            <a:ext cx="484632" cy="10668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1764792" y="4276343"/>
            <a:ext cx="481584" cy="1415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768088" y="1804961"/>
            <a:ext cx="1492637" cy="211724"/>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27414" y="3099070"/>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RTOS selection</a:t>
            </a:r>
          </a:p>
        </p:txBody>
      </p:sp>
      <p:sp>
        <p:nvSpPr>
          <p:cNvPr id="23" name="TextBox 22"/>
          <p:cNvSpPr txBox="1"/>
          <p:nvPr/>
        </p:nvSpPr>
        <p:spPr>
          <a:xfrm>
            <a:off x="6759998" y="2504537"/>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IDE selection</a:t>
            </a:r>
          </a:p>
        </p:txBody>
      </p:sp>
      <p:cxnSp>
        <p:nvCxnSpPr>
          <p:cNvPr id="24" name="Straight Connector 23"/>
          <p:cNvCxnSpPr/>
          <p:nvPr/>
        </p:nvCxnSpPr>
        <p:spPr>
          <a:xfrm flipH="1">
            <a:off x="5797297" y="2659812"/>
            <a:ext cx="1372663" cy="4021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172712" y="3530010"/>
            <a:ext cx="792480" cy="191598"/>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4987801" y="3491916"/>
            <a:ext cx="2224072" cy="121921"/>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11230" y="3315305"/>
            <a:ext cx="1888829" cy="310551"/>
          </a:xfrm>
          <a:prstGeom prst="rect">
            <a:avLst/>
          </a:prstGeom>
          <a:noFill/>
        </p:spPr>
        <p:txBody>
          <a:bodyPr wrap="square" lIns="91440" tIns="45720" rIns="91440" rtlCol="0" anchor="ctr">
            <a:noAutofit/>
          </a:bodyPr>
          <a:lstStyle/>
          <a:p>
            <a:pPr algn="ctr"/>
            <a:r>
              <a:rPr lang="en-US" sz="1200" smtClean="0">
                <a:solidFill>
                  <a:schemeClr val="accent4">
                    <a:lumMod val="50000"/>
                  </a:schemeClr>
                </a:solidFill>
              </a:rPr>
              <a:t>USB option</a:t>
            </a:r>
            <a:endParaRPr lang="en-US" sz="1200" dirty="0" smtClean="0">
              <a:solidFill>
                <a:schemeClr val="accent4">
                  <a:lumMod val="50000"/>
                </a:schemeClr>
              </a:solidFill>
            </a:endParaRPr>
          </a:p>
        </p:txBody>
      </p:sp>
      <p:sp>
        <p:nvSpPr>
          <p:cNvPr id="27" name="Rectangle 26"/>
          <p:cNvSpPr/>
          <p:nvPr/>
        </p:nvSpPr>
        <p:spPr>
          <a:xfrm>
            <a:off x="4166616" y="1328468"/>
            <a:ext cx="1603248" cy="783796"/>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172712" y="3342732"/>
            <a:ext cx="1004640" cy="187278"/>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flipH="1">
            <a:off x="5177352" y="3311160"/>
            <a:ext cx="2034522" cy="125211"/>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91985" y="3134549"/>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Include </a:t>
            </a:r>
            <a:r>
              <a:rPr lang="en-US" sz="1200" smtClean="0">
                <a:solidFill>
                  <a:schemeClr val="accent4">
                    <a:lumMod val="50000"/>
                  </a:schemeClr>
                </a:solidFill>
              </a:rPr>
              <a:t>BSP files</a:t>
            </a:r>
            <a:endParaRPr lang="en-US" sz="1200" dirty="0" smtClean="0">
              <a:solidFill>
                <a:schemeClr val="accent4">
                  <a:lumMod val="50000"/>
                </a:schemeClr>
              </a:solidFill>
            </a:endParaRPr>
          </a:p>
        </p:txBody>
      </p:sp>
    </p:spTree>
    <p:extLst>
      <p:ext uri="{BB962C8B-B14F-4D97-AF65-F5344CB8AC3E}">
        <p14:creationId xmlns:p14="http://schemas.microsoft.com/office/powerpoint/2010/main" val="143482558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40401" y="1069867"/>
            <a:ext cx="4924204" cy="3829937"/>
          </a:xfrm>
          <a:prstGeom prst="rect">
            <a:avLst/>
          </a:prstGeom>
        </p:spPr>
      </p:pic>
      <p:sp>
        <p:nvSpPr>
          <p:cNvPr id="2" name="Title 1"/>
          <p:cNvSpPr>
            <a:spLocks noGrp="1"/>
          </p:cNvSpPr>
          <p:nvPr>
            <p:ph type="title"/>
          </p:nvPr>
        </p:nvSpPr>
        <p:spPr/>
        <p:txBody>
          <a:bodyPr/>
          <a:lstStyle/>
          <a:p>
            <a:r>
              <a:rPr lang="en-US" dirty="0" smtClean="0"/>
              <a:t>SDK Project Generator – Advanced, Clone</a:t>
            </a:r>
            <a:endParaRPr lang="en-US" dirty="0"/>
          </a:p>
        </p:txBody>
      </p:sp>
      <p:sp>
        <p:nvSpPr>
          <p:cNvPr id="6" name="Rectangle 5"/>
          <p:cNvSpPr/>
          <p:nvPr/>
        </p:nvSpPr>
        <p:spPr>
          <a:xfrm>
            <a:off x="2249424" y="1898904"/>
            <a:ext cx="1700784" cy="213360"/>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01778" y="1898904"/>
            <a:ext cx="2052717" cy="197574"/>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902" y="1706134"/>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Clone Existing</a:t>
            </a:r>
          </a:p>
        </p:txBody>
      </p:sp>
      <p:sp>
        <p:nvSpPr>
          <p:cNvPr id="11" name="TextBox 10"/>
          <p:cNvSpPr txBox="1"/>
          <p:nvPr/>
        </p:nvSpPr>
        <p:spPr>
          <a:xfrm>
            <a:off x="7169960" y="1725168"/>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Select project to clone</a:t>
            </a:r>
          </a:p>
        </p:txBody>
      </p:sp>
      <p:cxnSp>
        <p:nvCxnSpPr>
          <p:cNvPr id="17" name="Straight Connector 16"/>
          <p:cNvCxnSpPr>
            <a:stCxn id="6" idx="1"/>
          </p:cNvCxnSpPr>
          <p:nvPr/>
        </p:nvCxnSpPr>
        <p:spPr>
          <a:xfrm flipH="1" flipV="1">
            <a:off x="1764792" y="1898904"/>
            <a:ext cx="484632" cy="10668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254496" y="1880443"/>
            <a:ext cx="1053027" cy="117954"/>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259526" y="4172790"/>
            <a:ext cx="1536700" cy="203200"/>
          </a:xfrm>
          <a:prstGeom prst="rect">
            <a:avLst/>
          </a:prstGeom>
        </p:spPr>
      </p:pic>
      <p:sp>
        <p:nvSpPr>
          <p:cNvPr id="12" name="Rectangle 11"/>
          <p:cNvSpPr/>
          <p:nvPr/>
        </p:nvSpPr>
        <p:spPr>
          <a:xfrm>
            <a:off x="2246376" y="4172712"/>
            <a:ext cx="1511808" cy="207264"/>
          </a:xfrm>
          <a:prstGeom prst="rect">
            <a:avLst/>
          </a:prstGeom>
          <a:noFill/>
          <a:ln>
            <a:solidFill>
              <a:srgbClr val="F459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0" y="4121068"/>
            <a:ext cx="1888829" cy="310551"/>
          </a:xfrm>
          <a:prstGeom prst="rect">
            <a:avLst/>
          </a:prstGeom>
          <a:noFill/>
        </p:spPr>
        <p:txBody>
          <a:bodyPr wrap="square" lIns="91440" tIns="45720" rIns="91440" rtlCol="0" anchor="ctr">
            <a:noAutofit/>
          </a:bodyPr>
          <a:lstStyle/>
          <a:p>
            <a:pPr algn="ctr"/>
            <a:r>
              <a:rPr lang="en-US" sz="1200" dirty="0" smtClean="0">
                <a:solidFill>
                  <a:schemeClr val="accent4">
                    <a:lumMod val="50000"/>
                  </a:schemeClr>
                </a:solidFill>
              </a:rPr>
              <a:t>Determines whether project output is in our out of SDK source tree</a:t>
            </a:r>
          </a:p>
        </p:txBody>
      </p:sp>
      <p:cxnSp>
        <p:nvCxnSpPr>
          <p:cNvPr id="14" name="Straight Connector 13"/>
          <p:cNvCxnSpPr/>
          <p:nvPr/>
        </p:nvCxnSpPr>
        <p:spPr>
          <a:xfrm flipH="1" flipV="1">
            <a:off x="1764792" y="4276343"/>
            <a:ext cx="481584" cy="14150"/>
          </a:xfrm>
          <a:prstGeom prst="line">
            <a:avLst/>
          </a:prstGeom>
          <a:ln w="25400">
            <a:solidFill>
              <a:srgbClr val="F4591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752413"/>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solidFill>
                  <a:srgbClr val="F64900"/>
                </a:solidFill>
              </a:rPr>
              <a:t>Lab</a:t>
            </a:r>
          </a:p>
          <a:p>
            <a:r>
              <a:rPr lang="en-US" dirty="0" smtClean="0"/>
              <a:t>In-Depth </a:t>
            </a:r>
            <a:r>
              <a:rPr lang="en-US" dirty="0"/>
              <a:t>on </a:t>
            </a:r>
            <a:r>
              <a:rPr lang="en-US" dirty="0" smtClean="0"/>
              <a:t>Kinetis SDK </a:t>
            </a:r>
            <a:r>
              <a:rPr lang="en-US" dirty="0"/>
              <a:t>System </a:t>
            </a:r>
            <a:r>
              <a:rPr lang="en-US" dirty="0" smtClean="0"/>
              <a:t>Services</a:t>
            </a:r>
          </a:p>
          <a:p>
            <a:pPr lvl="1"/>
            <a:r>
              <a:rPr lang="en-US" dirty="0" smtClean="0"/>
              <a:t>Lab</a:t>
            </a:r>
          </a:p>
          <a:p>
            <a:r>
              <a:rPr lang="en-US" dirty="0"/>
              <a:t>M</a:t>
            </a:r>
            <a:r>
              <a:rPr lang="en-US" dirty="0" smtClean="0"/>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310756442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Project Creation Lab</a:t>
            </a:r>
            <a:endParaRPr lang="en-US" dirty="0"/>
          </a:p>
        </p:txBody>
      </p:sp>
      <p:sp>
        <p:nvSpPr>
          <p:cNvPr id="3" name="Text Placeholder 2"/>
          <p:cNvSpPr>
            <a:spLocks noGrp="1"/>
          </p:cNvSpPr>
          <p:nvPr>
            <p:ph type="body" sz="quarter" idx="10"/>
          </p:nvPr>
        </p:nvSpPr>
        <p:spPr>
          <a:xfrm>
            <a:off x="224642" y="1074189"/>
            <a:ext cx="8004958" cy="4667249"/>
          </a:xfrm>
        </p:spPr>
        <p:txBody>
          <a:bodyPr>
            <a:normAutofit/>
          </a:bodyPr>
          <a:lstStyle/>
          <a:p>
            <a:r>
              <a:rPr lang="en-US" dirty="0" smtClean="0"/>
              <a:t>Explore the advanced options of the Project Generator Tool</a:t>
            </a:r>
          </a:p>
          <a:p>
            <a:r>
              <a:rPr lang="en-US" dirty="0" smtClean="0"/>
              <a:t>Output will be used for later lab</a:t>
            </a:r>
          </a:p>
        </p:txBody>
      </p:sp>
      <p:pic>
        <p:nvPicPr>
          <p:cNvPr id="4" name="Picture 3"/>
          <p:cNvPicPr>
            <a:picLocks noChangeAspect="1"/>
          </p:cNvPicPr>
          <p:nvPr/>
        </p:nvPicPr>
        <p:blipFill>
          <a:blip r:embed="rId3"/>
          <a:stretch>
            <a:fillRect/>
          </a:stretch>
        </p:blipFill>
        <p:spPr>
          <a:xfrm>
            <a:off x="1447800" y="1922026"/>
            <a:ext cx="4938335" cy="3840927"/>
          </a:xfrm>
          <a:prstGeom prst="rect">
            <a:avLst/>
          </a:prstGeom>
        </p:spPr>
      </p:pic>
    </p:spTree>
    <p:extLst>
      <p:ext uri="{BB962C8B-B14F-4D97-AF65-F5344CB8AC3E}">
        <p14:creationId xmlns:p14="http://schemas.microsoft.com/office/powerpoint/2010/main" val="136160659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solidFill>
                  <a:srgbClr val="F64900"/>
                </a:solidFill>
              </a:rPr>
              <a:t>In-Depth </a:t>
            </a:r>
            <a:r>
              <a:rPr lang="en-US" dirty="0">
                <a:solidFill>
                  <a:srgbClr val="F64900"/>
                </a:solidFill>
              </a:rPr>
              <a:t>on </a:t>
            </a:r>
            <a:r>
              <a:rPr lang="en-US" dirty="0" smtClean="0">
                <a:solidFill>
                  <a:srgbClr val="F64900"/>
                </a:solidFill>
              </a:rPr>
              <a:t>Kinetis SDK </a:t>
            </a:r>
            <a:r>
              <a:rPr lang="en-US" dirty="0">
                <a:solidFill>
                  <a:srgbClr val="F64900"/>
                </a:solidFill>
              </a:rPr>
              <a:t>System </a:t>
            </a:r>
            <a:r>
              <a:rPr lang="en-US" dirty="0" smtClean="0">
                <a:solidFill>
                  <a:srgbClr val="F64900"/>
                </a:solidFill>
              </a:rPr>
              <a:t>Services</a:t>
            </a:r>
          </a:p>
          <a:p>
            <a:pPr lvl="1"/>
            <a:r>
              <a:rPr lang="en-US" dirty="0" smtClean="0"/>
              <a:t>Lab</a:t>
            </a:r>
          </a:p>
          <a:p>
            <a:r>
              <a:rPr lang="en-US" dirty="0"/>
              <a:t>M</a:t>
            </a:r>
            <a:r>
              <a:rPr lang="en-US" dirty="0" smtClean="0"/>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1853041502"/>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Services</a:t>
            </a:r>
            <a:endParaRPr lang="en-US" dirty="0"/>
          </a:p>
        </p:txBody>
      </p:sp>
      <p:sp>
        <p:nvSpPr>
          <p:cNvPr id="3" name="Text Placeholder 2"/>
          <p:cNvSpPr>
            <a:spLocks noGrp="1"/>
          </p:cNvSpPr>
          <p:nvPr>
            <p:ph type="body" sz="quarter" idx="10"/>
          </p:nvPr>
        </p:nvSpPr>
        <p:spPr>
          <a:xfrm>
            <a:off x="224642" y="1074189"/>
            <a:ext cx="8004958" cy="4667249"/>
          </a:xfrm>
        </p:spPr>
        <p:txBody>
          <a:bodyPr>
            <a:normAutofit/>
          </a:bodyPr>
          <a:lstStyle/>
          <a:p>
            <a:r>
              <a:rPr lang="en-US" dirty="0" smtClean="0"/>
              <a:t>SDK functionality defined as System Services:</a:t>
            </a:r>
          </a:p>
          <a:p>
            <a:pPr lvl="1"/>
            <a:r>
              <a:rPr lang="en-US" dirty="0" smtClean="0"/>
              <a:t>Clock Manager </a:t>
            </a:r>
          </a:p>
          <a:p>
            <a:pPr lvl="1"/>
            <a:r>
              <a:rPr lang="en-US" dirty="0" smtClean="0"/>
              <a:t>Low Power Manager</a:t>
            </a:r>
          </a:p>
          <a:p>
            <a:pPr lvl="1"/>
            <a:r>
              <a:rPr lang="en-US" dirty="0"/>
              <a:t>Interrupt </a:t>
            </a:r>
            <a:r>
              <a:rPr lang="en-US" dirty="0" smtClean="0"/>
              <a:t>Manager</a:t>
            </a:r>
          </a:p>
          <a:p>
            <a:pPr lvl="1"/>
            <a:r>
              <a:rPr lang="en-US" dirty="0" smtClean="0"/>
              <a:t>Hardware Timer</a:t>
            </a:r>
          </a:p>
          <a:p>
            <a:pPr lvl="1"/>
            <a:endParaRPr lang="en-US" dirty="0" smtClean="0"/>
          </a:p>
          <a:p>
            <a:r>
              <a:rPr lang="en-US" dirty="0" smtClean="0"/>
              <a:t>Are built on top of </a:t>
            </a:r>
            <a:r>
              <a:rPr lang="en-US" dirty="0" err="1" smtClean="0"/>
              <a:t>SoC</a:t>
            </a:r>
            <a:r>
              <a:rPr lang="en-US" dirty="0" smtClean="0"/>
              <a:t> CMSIS header files and HAL components</a:t>
            </a:r>
          </a:p>
          <a:p>
            <a:endParaRPr lang="en-US" dirty="0" smtClean="0"/>
          </a:p>
          <a:p>
            <a:r>
              <a:rPr lang="en-US" dirty="0" smtClean="0"/>
              <a:t>Called directly by the user application</a:t>
            </a:r>
          </a:p>
          <a:p>
            <a:pPr lvl="1"/>
            <a:r>
              <a:rPr lang="en-US" dirty="0" smtClean="0"/>
              <a:t>User can use only the HAL and System Services to build applications</a:t>
            </a:r>
          </a:p>
          <a:p>
            <a:endParaRPr lang="en-US" dirty="0" smtClean="0"/>
          </a:p>
        </p:txBody>
      </p:sp>
    </p:spTree>
    <p:extLst>
      <p:ext uri="{BB962C8B-B14F-4D97-AF65-F5344CB8AC3E}">
        <p14:creationId xmlns:p14="http://schemas.microsoft.com/office/powerpoint/2010/main" val="4099875386"/>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Manager</a:t>
            </a:r>
            <a:br>
              <a:rPr lang="en-US" dirty="0" smtClean="0"/>
            </a:br>
            <a:endParaRPr lang="en-US" dirty="0"/>
          </a:p>
        </p:txBody>
      </p:sp>
    </p:spTree>
    <p:extLst>
      <p:ext uri="{BB962C8B-B14F-4D97-AF65-F5344CB8AC3E}">
        <p14:creationId xmlns:p14="http://schemas.microsoft.com/office/powerpoint/2010/main" val="3961886316"/>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Manager Overview</a:t>
            </a:r>
            <a:endParaRPr lang="en-US" dirty="0"/>
          </a:p>
        </p:txBody>
      </p:sp>
      <p:sp>
        <p:nvSpPr>
          <p:cNvPr id="3" name="Text Placeholder 2"/>
          <p:cNvSpPr>
            <a:spLocks noGrp="1"/>
          </p:cNvSpPr>
          <p:nvPr>
            <p:ph type="body" sz="quarter" idx="10"/>
          </p:nvPr>
        </p:nvSpPr>
        <p:spPr/>
        <p:txBody>
          <a:bodyPr>
            <a:normAutofit/>
          </a:bodyPr>
          <a:lstStyle/>
          <a:p>
            <a:r>
              <a:rPr lang="en-US" dirty="0" smtClean="0"/>
              <a:t>A high-level API that allows an application to manage and query system and peripheral clocking</a:t>
            </a:r>
          </a:p>
          <a:p>
            <a:endParaRPr lang="en-US" dirty="0" smtClean="0"/>
          </a:p>
          <a:p>
            <a:r>
              <a:rPr lang="en-US" dirty="0" smtClean="0"/>
              <a:t>Combines functionality from the Multipurpose Clock Generator (MCG), System Integration Module (SIM), Real-Time Clock (RTC) and Oscillator (OSC) peripherals into a single API set</a:t>
            </a:r>
          </a:p>
          <a:p>
            <a:endParaRPr lang="en-US" dirty="0"/>
          </a:p>
          <a:p>
            <a:r>
              <a:rPr lang="en-US" dirty="0" smtClean="0"/>
              <a:t>Enables forcible or agreeable clock changes with optional application-defined callbacks</a:t>
            </a:r>
            <a:endParaRPr lang="en-US" dirty="0"/>
          </a:p>
          <a:p>
            <a:endParaRPr lang="en-US" dirty="0"/>
          </a:p>
        </p:txBody>
      </p:sp>
      <p:pic>
        <p:nvPicPr>
          <p:cNvPr id="5" name="Picture Placeholder 4"/>
          <p:cNvPicPr>
            <a:picLocks noGrp="1" noChangeAspect="1"/>
          </p:cNvPicPr>
          <p:nvPr>
            <p:ph type="pic" sz="quarter" idx="11"/>
          </p:nvPr>
        </p:nvPicPr>
        <p:blipFill>
          <a:blip r:embed="rId2"/>
          <a:srcRect l="1982" r="1982"/>
          <a:stretch>
            <a:fillRect/>
          </a:stretch>
        </p:blipFill>
        <p:spPr>
          <a:prstGeom prst="rect">
            <a:avLst/>
          </a:prstGeom>
        </p:spPr>
      </p:pic>
    </p:spTree>
    <p:extLst>
      <p:ext uri="{BB962C8B-B14F-4D97-AF65-F5344CB8AC3E}">
        <p14:creationId xmlns:p14="http://schemas.microsoft.com/office/powerpoint/2010/main" val="450035474"/>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Can You Find The </a:t>
            </a:r>
            <a:r>
              <a:rPr lang="en-US" dirty="0" smtClean="0"/>
              <a:t>Clock Manager</a:t>
            </a:r>
            <a:r>
              <a:rPr lang="en-US" dirty="0"/>
              <a:t>?</a:t>
            </a:r>
          </a:p>
        </p:txBody>
      </p:sp>
      <p:sp>
        <p:nvSpPr>
          <p:cNvPr id="3" name="Text Placeholder 2"/>
          <p:cNvSpPr>
            <a:spLocks noGrp="1"/>
          </p:cNvSpPr>
          <p:nvPr>
            <p:ph type="body" sz="quarter" idx="10"/>
          </p:nvPr>
        </p:nvSpPr>
        <p:spPr/>
        <p:txBody>
          <a:bodyPr>
            <a:normAutofit/>
          </a:bodyPr>
          <a:lstStyle/>
          <a:p>
            <a:r>
              <a:rPr lang="en-US" dirty="0" smtClean="0"/>
              <a:t>System Services are located in the </a:t>
            </a:r>
            <a:r>
              <a:rPr lang="en-US" dirty="0" smtClean="0">
                <a:solidFill>
                  <a:srgbClr val="F45914"/>
                </a:solidFill>
              </a:rPr>
              <a:t>./platform/system </a:t>
            </a:r>
            <a:r>
              <a:rPr lang="en-US" dirty="0" smtClean="0"/>
              <a:t>folder of the SDK tree.</a:t>
            </a:r>
          </a:p>
          <a:p>
            <a:pPr lvl="1"/>
            <a:r>
              <a:rPr lang="en-US" dirty="0" smtClean="0"/>
              <a:t>Header files are in the </a:t>
            </a:r>
            <a:r>
              <a:rPr lang="en-US" dirty="0" err="1" smtClean="0">
                <a:solidFill>
                  <a:srgbClr val="F45914"/>
                </a:solidFill>
              </a:rPr>
              <a:t>inc</a:t>
            </a:r>
            <a:r>
              <a:rPr lang="en-US" dirty="0" smtClean="0">
                <a:solidFill>
                  <a:srgbClr val="F45914"/>
                </a:solidFill>
              </a:rPr>
              <a:t> </a:t>
            </a:r>
            <a:r>
              <a:rPr lang="en-US" dirty="0" smtClean="0"/>
              <a:t>folder</a:t>
            </a:r>
          </a:p>
          <a:p>
            <a:pPr lvl="1"/>
            <a:r>
              <a:rPr lang="en-US" dirty="0" smtClean="0"/>
              <a:t>In the </a:t>
            </a:r>
            <a:r>
              <a:rPr lang="en-US" dirty="0" err="1" smtClean="0">
                <a:solidFill>
                  <a:srgbClr val="F45914"/>
                </a:solidFill>
              </a:rPr>
              <a:t>src</a:t>
            </a:r>
            <a:r>
              <a:rPr lang="en-US" dirty="0" smtClean="0">
                <a:solidFill>
                  <a:srgbClr val="F45914"/>
                </a:solidFill>
              </a:rPr>
              <a:t> </a:t>
            </a:r>
            <a:r>
              <a:rPr lang="en-US" dirty="0" smtClean="0"/>
              <a:t>folder, each System Service module has its own container folder.  For the clock manager, the folder is called </a:t>
            </a:r>
            <a:r>
              <a:rPr lang="en-US" dirty="0" smtClean="0">
                <a:solidFill>
                  <a:srgbClr val="F45914"/>
                </a:solidFill>
              </a:rPr>
              <a:t>clock</a:t>
            </a:r>
          </a:p>
          <a:p>
            <a:pPr lvl="1"/>
            <a:endParaRPr lang="en-US" b="1" dirty="0" smtClean="0">
              <a:solidFill>
                <a:srgbClr val="F45914"/>
              </a:solidFill>
            </a:endParaRPr>
          </a:p>
          <a:p>
            <a:r>
              <a:rPr lang="en-US" dirty="0" smtClean="0">
                <a:solidFill>
                  <a:schemeClr val="tx1"/>
                </a:solidFill>
              </a:rPr>
              <a:t>The Clock Manager is layered:</a:t>
            </a:r>
          </a:p>
          <a:p>
            <a:pPr lvl="1"/>
            <a:r>
              <a:rPr lang="en-US" dirty="0" smtClean="0">
                <a:solidFill>
                  <a:schemeClr val="tx1"/>
                </a:solidFill>
              </a:rPr>
              <a:t>Common functions </a:t>
            </a:r>
            <a:r>
              <a:rPr lang="en-US" dirty="0">
                <a:solidFill>
                  <a:schemeClr val="tx1"/>
                </a:solidFill>
              </a:rPr>
              <a:t>(across all FSL platforms) </a:t>
            </a:r>
            <a:r>
              <a:rPr lang="en-US" dirty="0" smtClean="0">
                <a:solidFill>
                  <a:schemeClr val="tx1"/>
                </a:solidFill>
              </a:rPr>
              <a:t>are located in the top level </a:t>
            </a:r>
            <a:r>
              <a:rPr lang="en-US" dirty="0" err="1" smtClean="0">
                <a:solidFill>
                  <a:schemeClr val="tx1"/>
                </a:solidFill>
              </a:rPr>
              <a:t>fsl_clock_manager.c</a:t>
            </a:r>
            <a:r>
              <a:rPr lang="en-US" dirty="0" smtClean="0">
                <a:solidFill>
                  <a:schemeClr val="tx1"/>
                </a:solidFill>
              </a:rPr>
              <a:t> file, which resides in </a:t>
            </a:r>
            <a:r>
              <a:rPr lang="en-US" dirty="0" smtClean="0">
                <a:solidFill>
                  <a:srgbClr val="F45914"/>
                </a:solidFill>
              </a:rPr>
              <a:t>./platform/system/</a:t>
            </a:r>
            <a:r>
              <a:rPr lang="en-US" dirty="0" err="1" smtClean="0">
                <a:solidFill>
                  <a:srgbClr val="F45914"/>
                </a:solidFill>
              </a:rPr>
              <a:t>src</a:t>
            </a:r>
            <a:r>
              <a:rPr lang="en-US" dirty="0" smtClean="0">
                <a:solidFill>
                  <a:srgbClr val="F45914"/>
                </a:solidFill>
              </a:rPr>
              <a:t>/clock</a:t>
            </a:r>
          </a:p>
          <a:p>
            <a:pPr lvl="1"/>
            <a:r>
              <a:rPr lang="en-US" dirty="0" smtClean="0">
                <a:solidFill>
                  <a:schemeClr val="tx1"/>
                </a:solidFill>
              </a:rPr>
              <a:t>Device-specific functions and feature implementations reside in a MCU family sub-folder within ./platform/system/</a:t>
            </a:r>
            <a:r>
              <a:rPr lang="en-US" dirty="0" err="1" smtClean="0">
                <a:solidFill>
                  <a:schemeClr val="tx1"/>
                </a:solidFill>
              </a:rPr>
              <a:t>src</a:t>
            </a:r>
            <a:r>
              <a:rPr lang="en-US" dirty="0" smtClean="0">
                <a:solidFill>
                  <a:schemeClr val="tx1"/>
                </a:solidFill>
              </a:rPr>
              <a:t>/clock.  For example, the FRDM-K22F’s implementation is in</a:t>
            </a:r>
            <a:br>
              <a:rPr lang="en-US" dirty="0" smtClean="0">
                <a:solidFill>
                  <a:schemeClr val="tx1"/>
                </a:solidFill>
              </a:rPr>
            </a:br>
            <a:r>
              <a:rPr lang="en-US" dirty="0" smtClean="0">
                <a:solidFill>
                  <a:srgbClr val="F45914"/>
                </a:solidFill>
              </a:rPr>
              <a:t>./platform/system/</a:t>
            </a:r>
            <a:r>
              <a:rPr lang="en-US" dirty="0" err="1" smtClean="0">
                <a:solidFill>
                  <a:srgbClr val="F45914"/>
                </a:solidFill>
              </a:rPr>
              <a:t>src</a:t>
            </a:r>
            <a:r>
              <a:rPr lang="en-US" dirty="0" smtClean="0">
                <a:solidFill>
                  <a:srgbClr val="F45914"/>
                </a:solidFill>
              </a:rPr>
              <a:t>/clock/MK22F51212</a:t>
            </a:r>
            <a:endParaRPr lang="en-US" dirty="0">
              <a:solidFill>
                <a:srgbClr val="F45914"/>
              </a:solidFill>
            </a:endParaRPr>
          </a:p>
        </p:txBody>
      </p:sp>
    </p:spTree>
    <p:extLst>
      <p:ext uri="{BB962C8B-B14F-4D97-AF65-F5344CB8AC3E}">
        <p14:creationId xmlns:p14="http://schemas.microsoft.com/office/powerpoint/2010/main" val="74394825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Kinetis SDK Classes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14738975"/>
              </p:ext>
            </p:extLst>
          </p:nvPr>
        </p:nvGraphicFramePr>
        <p:xfrm>
          <a:off x="224644" y="762000"/>
          <a:ext cx="8454177" cy="5506720"/>
        </p:xfrm>
        <a:graphic>
          <a:graphicData uri="http://schemas.openxmlformats.org/drawingml/2006/table">
            <a:tbl>
              <a:tblPr firstRow="1" bandRow="1">
                <a:tableStyleId>{5C22544A-7EE6-4342-B048-85BDC9FD1C3A}</a:tableStyleId>
              </a:tblPr>
              <a:tblGrid>
                <a:gridCol w="4880756"/>
                <a:gridCol w="1028554"/>
                <a:gridCol w="777343"/>
                <a:gridCol w="1036586"/>
                <a:gridCol w="730938"/>
              </a:tblGrid>
              <a:tr h="370840">
                <a:tc>
                  <a:txBody>
                    <a:bodyPr/>
                    <a:lstStyle/>
                    <a:p>
                      <a:r>
                        <a:rPr lang="en-US" sz="800" dirty="0" smtClean="0"/>
                        <a:t>Name</a:t>
                      </a:r>
                      <a:endParaRPr lang="en-US" sz="800" dirty="0"/>
                    </a:p>
                  </a:txBody>
                  <a:tcPr/>
                </a:tc>
                <a:tc>
                  <a:txBody>
                    <a:bodyPr/>
                    <a:lstStyle/>
                    <a:p>
                      <a:r>
                        <a:rPr lang="en-US" sz="800" dirty="0" smtClean="0"/>
                        <a:t>Class Number</a:t>
                      </a:r>
                      <a:endParaRPr lang="en-US" sz="800" dirty="0"/>
                    </a:p>
                  </a:txBody>
                  <a:tcPr/>
                </a:tc>
                <a:tc>
                  <a:txBody>
                    <a:bodyPr/>
                    <a:lstStyle/>
                    <a:p>
                      <a:r>
                        <a:rPr lang="en-US" sz="800" dirty="0" smtClean="0"/>
                        <a:t>Date</a:t>
                      </a:r>
                      <a:endParaRPr lang="en-US" sz="800" dirty="0"/>
                    </a:p>
                  </a:txBody>
                  <a:tcPr/>
                </a:tc>
                <a:tc>
                  <a:txBody>
                    <a:bodyPr/>
                    <a:lstStyle/>
                    <a:p>
                      <a:r>
                        <a:rPr lang="en-US" sz="1050" dirty="0" smtClean="0"/>
                        <a:t>Time</a:t>
                      </a:r>
                      <a:endParaRPr lang="en-US" sz="1050" dirty="0"/>
                    </a:p>
                  </a:txBody>
                  <a:tcPr/>
                </a:tc>
                <a:tc>
                  <a:txBody>
                    <a:bodyPr/>
                    <a:lstStyle/>
                    <a:p>
                      <a:r>
                        <a:rPr lang="en-US" sz="800" dirty="0" smtClean="0"/>
                        <a:t>Room</a:t>
                      </a:r>
                      <a:endParaRPr lang="en-US" sz="800" dirty="0"/>
                    </a:p>
                  </a:txBody>
                  <a:tcPr/>
                </a:tc>
              </a:tr>
              <a:tr h="619760">
                <a:tc>
                  <a:txBody>
                    <a:bodyPr/>
                    <a:lstStyle/>
                    <a:p>
                      <a:endParaRPr lang="en-US" sz="800" b="0" i="0" u="none" strike="noStrike" kern="1200" baseline="0" dirty="0" smtClean="0">
                        <a:solidFill>
                          <a:schemeClr val="dk1"/>
                        </a:solidFill>
                        <a:latin typeface="+mn-lt"/>
                        <a:ea typeface="+mn-ea"/>
                        <a:cs typeface="+mn-cs"/>
                      </a:endParaRPr>
                    </a:p>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Getting Started with Kinetis SDK </a:t>
                      </a:r>
                      <a:r>
                        <a:rPr lang="en-US" sz="800" b="0" i="0" u="none" strike="noStrike" kern="1200" baseline="0" smtClean="0">
                          <a:solidFill>
                            <a:schemeClr val="dk1"/>
                          </a:solidFill>
                          <a:latin typeface="+mn-lt"/>
                          <a:ea typeface="+mn-ea"/>
                          <a:cs typeface="+mn-cs"/>
                        </a:rPr>
                        <a:t>- Basic</a:t>
                      </a:r>
                      <a:endParaRPr lang="en-US" sz="800" b="0" i="0" u="none" strike="noStrike" kern="1200" baseline="0" dirty="0" smtClean="0">
                        <a:solidFill>
                          <a:schemeClr val="dk1"/>
                        </a:solidFill>
                        <a:latin typeface="+mn-lt"/>
                        <a:ea typeface="+mn-ea"/>
                        <a:cs typeface="+mn-cs"/>
                      </a:endParaRPr>
                    </a:p>
                  </a:txBody>
                  <a:tcPr/>
                </a:tc>
                <a:tc>
                  <a:txBody>
                    <a:bodyPr/>
                    <a:lstStyle/>
                    <a:p>
                      <a:endParaRPr lang="en-US" sz="800" b="0" i="0" u="none" strike="noStrike" kern="1200" baseline="0" dirty="0" smtClean="0">
                        <a:solidFill>
                          <a:schemeClr val="dk1"/>
                        </a:solidFill>
                        <a:latin typeface="+mn-lt"/>
                        <a:ea typeface="+mn-ea"/>
                        <a:cs typeface="+mn-cs"/>
                      </a:endParaRPr>
                    </a:p>
                    <a:p>
                      <a:r>
                        <a:rPr lang="en-US" sz="800" b="1" i="0" u="none" strike="noStrike" kern="1200" baseline="0" dirty="0" smtClean="0">
                          <a:solidFill>
                            <a:schemeClr val="dk1"/>
                          </a:solidFill>
                          <a:latin typeface="+mn-lt"/>
                          <a:ea typeface="+mn-ea"/>
                          <a:cs typeface="+mn-cs"/>
                        </a:rPr>
                        <a:t>FTF-DES-F1146a</a:t>
                      </a:r>
                      <a:r>
                        <a:rPr lang="en-US" sz="800" b="0" i="0" u="none" strike="noStrike" kern="1200" baseline="0" dirty="0" smtClean="0">
                          <a:solidFill>
                            <a:schemeClr val="dk1"/>
                          </a:solidFill>
                          <a:latin typeface="+mn-lt"/>
                          <a:ea typeface="+mn-ea"/>
                          <a:cs typeface="+mn-cs"/>
                        </a:rPr>
                        <a:t>	</a:t>
                      </a:r>
                    </a:p>
                    <a:p>
                      <a:endParaRPr lang="en-US" sz="800" dirty="0"/>
                    </a:p>
                  </a:txBody>
                  <a:tcPr/>
                </a:tc>
                <a:tc>
                  <a:txBody>
                    <a:bodyPr/>
                    <a:lstStyle/>
                    <a:p>
                      <a:r>
                        <a:rPr lang="en-US" sz="800" dirty="0" smtClean="0"/>
                        <a:t>Monday</a:t>
                      </a:r>
                      <a:endParaRPr lang="en-US" sz="800" dirty="0"/>
                    </a:p>
                  </a:txBody>
                  <a:tcPr/>
                </a:tc>
                <a:tc>
                  <a:txBody>
                    <a:bodyPr/>
                    <a:lstStyle/>
                    <a:p>
                      <a:r>
                        <a:rPr lang="en-US" sz="800" dirty="0" smtClean="0"/>
                        <a:t>1:00PM-5:15PM</a:t>
                      </a:r>
                      <a:endParaRPr lang="en-US" sz="800" dirty="0"/>
                    </a:p>
                  </a:txBody>
                  <a:tcPr/>
                </a:tc>
                <a:tc>
                  <a:txBody>
                    <a:bodyPr/>
                    <a:lstStyle/>
                    <a:p>
                      <a:r>
                        <a:rPr lang="en-US" sz="800" dirty="0" smtClean="0"/>
                        <a:t>Griffin 7</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Optimizing Your Kinetis SDK Application with </a:t>
                      </a:r>
                      <a:r>
                        <a:rPr lang="en-US" sz="800" b="0" i="0" u="none" strike="noStrike" kern="1200" baseline="0" dirty="0" err="1" smtClean="0">
                          <a:solidFill>
                            <a:schemeClr val="dk1"/>
                          </a:solidFill>
                          <a:latin typeface="+mn-lt"/>
                          <a:ea typeface="+mn-ea"/>
                          <a:cs typeface="+mn-cs"/>
                        </a:rPr>
                        <a:t>FreeRTOS</a:t>
                      </a:r>
                      <a:r>
                        <a:rPr lang="en-US" sz="800" b="0" i="0" u="none" strike="noStrike" kern="1200" baseline="0" dirty="0" smtClean="0">
                          <a:solidFill>
                            <a:schemeClr val="dk1"/>
                          </a:solidFill>
                          <a:latin typeface="+mn-lt"/>
                          <a:ea typeface="+mn-ea"/>
                          <a:cs typeface="+mn-cs"/>
                        </a:rPr>
                        <a:t> 	</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b="1" i="0" u="none" strike="noStrike" kern="1200" baseline="0" dirty="0" smtClean="0">
                          <a:solidFill>
                            <a:schemeClr val="dk1"/>
                          </a:solidFill>
                          <a:latin typeface="+mn-lt"/>
                          <a:ea typeface="+mn-ea"/>
                          <a:cs typeface="+mn-cs"/>
                        </a:rPr>
                        <a:t>FTF-DES-F1301b</a:t>
                      </a:r>
                      <a:r>
                        <a:rPr lang="en-US" sz="800" b="0" i="0" u="none" strike="noStrike" kern="1200" baseline="0" dirty="0" smtClean="0">
                          <a:solidFill>
                            <a:schemeClr val="dk1"/>
                          </a:solidFill>
                          <a:latin typeface="+mn-lt"/>
                          <a:ea typeface="+mn-ea"/>
                          <a:cs typeface="+mn-cs"/>
                        </a:rPr>
                        <a:t>	</a:t>
                      </a:r>
                    </a:p>
                    <a:p>
                      <a:endParaRPr lang="en-US" sz="800" b="0" i="0" u="none" strike="noStrike" kern="1200" baseline="0" dirty="0" smtClean="0">
                        <a:solidFill>
                          <a:schemeClr val="dk1"/>
                        </a:solidFill>
                        <a:latin typeface="+mn-lt"/>
                        <a:ea typeface="+mn-ea"/>
                        <a:cs typeface="+mn-cs"/>
                      </a:endParaRPr>
                    </a:p>
                  </a:txBody>
                  <a:tcPr/>
                </a:tc>
                <a:tc>
                  <a:txBody>
                    <a:bodyPr/>
                    <a:lstStyle/>
                    <a:p>
                      <a:r>
                        <a:rPr lang="en-US" sz="800" dirty="0" smtClean="0"/>
                        <a:t>Monday</a:t>
                      </a:r>
                      <a:endParaRPr lang="en-US" sz="800" dirty="0"/>
                    </a:p>
                  </a:txBody>
                  <a:tcPr/>
                </a:tc>
                <a:tc>
                  <a:txBody>
                    <a:bodyPr/>
                    <a:lstStyle/>
                    <a:p>
                      <a:r>
                        <a:rPr lang="en-US" sz="800" dirty="0" smtClean="0"/>
                        <a:t>1:00PM-3:00PM</a:t>
                      </a:r>
                      <a:endParaRPr lang="en-US" sz="800" dirty="0"/>
                    </a:p>
                  </a:txBody>
                  <a:tcPr/>
                </a:tc>
                <a:tc>
                  <a:txBody>
                    <a:bodyPr/>
                    <a:lstStyle/>
                    <a:p>
                      <a:r>
                        <a:rPr lang="en-US" sz="800" dirty="0" smtClean="0"/>
                        <a:t>Griffin 6</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Create Secure Network-Connected Embedded Systems with </a:t>
                      </a:r>
                      <a:r>
                        <a:rPr lang="en-US" sz="800" b="0" i="0" u="none" strike="noStrike" kern="1200" baseline="0" dirty="0" err="1" smtClean="0">
                          <a:solidFill>
                            <a:schemeClr val="dk1"/>
                          </a:solidFill>
                          <a:latin typeface="+mn-lt"/>
                          <a:ea typeface="+mn-ea"/>
                          <a:cs typeface="+mn-cs"/>
                        </a:rPr>
                        <a:t>CyaSSL</a:t>
                      </a:r>
                      <a:r>
                        <a:rPr lang="en-US" sz="800" b="0" i="0" u="none" strike="noStrike" kern="1200" baseline="0" dirty="0" smtClean="0">
                          <a:solidFill>
                            <a:schemeClr val="dk1"/>
                          </a:solidFill>
                          <a:latin typeface="+mn-lt"/>
                          <a:ea typeface="+mn-ea"/>
                          <a:cs typeface="+mn-cs"/>
                        </a:rPr>
                        <a:t> and Kinetis SDK 	</a:t>
                      </a:r>
                    </a:p>
                    <a:p>
                      <a:endParaRPr lang="en-US" sz="800" b="0" i="0" u="none" strike="noStrike" kern="1200" baseline="0" dirty="0" smtClean="0">
                        <a:solidFill>
                          <a:schemeClr val="dk1"/>
                        </a:solidFill>
                        <a:latin typeface="+mn-lt"/>
                        <a:ea typeface="+mn-ea"/>
                        <a:cs typeface="+mn-cs"/>
                      </a:endParaRPr>
                    </a:p>
                  </a:txBody>
                  <a:tcPr/>
                </a:tc>
                <a:tc>
                  <a:txBody>
                    <a:bodyPr/>
                    <a:lstStyle/>
                    <a:p>
                      <a:endParaRPr lang="en-US" sz="800" b="0" i="0" u="none" strike="noStrike" kern="1200" baseline="0" dirty="0" smtClean="0">
                        <a:solidFill>
                          <a:schemeClr val="dk1"/>
                        </a:solidFill>
                        <a:latin typeface="+mn-lt"/>
                        <a:ea typeface="+mn-ea"/>
                        <a:cs typeface="+mn-cs"/>
                      </a:endParaRPr>
                    </a:p>
                    <a:p>
                      <a:r>
                        <a:rPr lang="en-US" sz="800" b="1" i="0" u="none" strike="noStrike" kern="1200" baseline="0" dirty="0" smtClean="0">
                          <a:solidFill>
                            <a:schemeClr val="dk1"/>
                          </a:solidFill>
                          <a:latin typeface="+mn-lt"/>
                          <a:ea typeface="+mn-ea"/>
                          <a:cs typeface="+mn-cs"/>
                        </a:rPr>
                        <a:t>FTF-INS-F1145</a:t>
                      </a:r>
                      <a:r>
                        <a:rPr lang="en-US" sz="800" b="0" i="0" u="none" strike="noStrike" kern="1200" baseline="0" dirty="0" smtClean="0">
                          <a:solidFill>
                            <a:schemeClr val="dk1"/>
                          </a:solidFill>
                          <a:latin typeface="+mn-lt"/>
                          <a:ea typeface="+mn-ea"/>
                          <a:cs typeface="+mn-cs"/>
                        </a:rPr>
                        <a:t>	</a:t>
                      </a:r>
                    </a:p>
                    <a:p>
                      <a:endParaRPr lang="en-US" sz="800" b="0" i="0" u="none" strike="noStrike" kern="1200" baseline="0" dirty="0" smtClean="0">
                        <a:solidFill>
                          <a:schemeClr val="dk1"/>
                        </a:solidFill>
                        <a:latin typeface="+mn-lt"/>
                        <a:ea typeface="+mn-ea"/>
                        <a:cs typeface="+mn-cs"/>
                      </a:endParaRPr>
                    </a:p>
                  </a:txBody>
                  <a:tcPr/>
                </a:tc>
                <a:tc>
                  <a:txBody>
                    <a:bodyPr/>
                    <a:lstStyle/>
                    <a:p>
                      <a:r>
                        <a:rPr lang="en-US" sz="800" dirty="0" smtClean="0"/>
                        <a:t>Monday</a:t>
                      </a:r>
                      <a:endParaRPr lang="en-US" sz="800" dirty="0"/>
                    </a:p>
                  </a:txBody>
                  <a:tcPr/>
                </a:tc>
                <a:tc>
                  <a:txBody>
                    <a:bodyPr/>
                    <a:lstStyle/>
                    <a:p>
                      <a:r>
                        <a:rPr lang="en-US" sz="800" dirty="0" smtClean="0"/>
                        <a:t>1:00PM-3:00PM</a:t>
                      </a:r>
                      <a:endParaRPr lang="en-US" sz="800" dirty="0"/>
                    </a:p>
                  </a:txBody>
                  <a:tcPr/>
                </a:tc>
                <a:tc>
                  <a:txBody>
                    <a:bodyPr/>
                    <a:lstStyle/>
                    <a:p>
                      <a:r>
                        <a:rPr lang="en-US" sz="800" dirty="0" smtClean="0"/>
                        <a:t>Griffin 2</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Choosing </a:t>
                      </a:r>
                      <a:r>
                        <a:rPr lang="en-US" sz="800" b="0" i="0" u="none" strike="noStrike" kern="1200" baseline="0" dirty="0" err="1" smtClean="0">
                          <a:solidFill>
                            <a:schemeClr val="dk1"/>
                          </a:solidFill>
                          <a:latin typeface="+mn-lt"/>
                          <a:ea typeface="+mn-ea"/>
                          <a:cs typeface="+mn-cs"/>
                        </a:rPr>
                        <a:t>FreeRTOS</a:t>
                      </a:r>
                      <a:r>
                        <a:rPr lang="en-US" sz="800" b="0" i="0" u="none" strike="noStrike" kern="1200" baseline="0" dirty="0" smtClean="0">
                          <a:solidFill>
                            <a:schemeClr val="dk1"/>
                          </a:solidFill>
                          <a:latin typeface="+mn-lt"/>
                          <a:ea typeface="+mn-ea"/>
                          <a:cs typeface="+mn-cs"/>
                        </a:rPr>
                        <a:t> and Kinetis SDK for Your Next Design	</a:t>
                      </a:r>
                    </a:p>
                    <a:p>
                      <a:endParaRPr lang="en-US" sz="800" b="0" i="0" u="none" strike="noStrike" kern="1200" baseline="0" dirty="0" smtClean="0">
                        <a:solidFill>
                          <a:schemeClr val="dk1"/>
                        </a:solidFill>
                        <a:latin typeface="+mn-lt"/>
                        <a:ea typeface="+mn-ea"/>
                        <a:cs typeface="+mn-cs"/>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b="1" i="0" u="none" strike="noStrike" kern="1200" baseline="0" dirty="0" smtClean="0">
                          <a:solidFill>
                            <a:schemeClr val="dk1"/>
                          </a:solidFill>
                          <a:latin typeface="+mn-lt"/>
                          <a:ea typeface="+mn-ea"/>
                          <a:cs typeface="+mn-cs"/>
                        </a:rPr>
                        <a:t>FTF-DES-F1120</a:t>
                      </a:r>
                      <a:r>
                        <a:rPr lang="en-US" sz="800" b="0" i="0" u="none" strike="noStrike" kern="1200" baseline="0" dirty="0" smtClean="0">
                          <a:solidFill>
                            <a:schemeClr val="dk1"/>
                          </a:solidFill>
                          <a:latin typeface="+mn-lt"/>
                          <a:ea typeface="+mn-ea"/>
                          <a:cs typeface="+mn-cs"/>
                        </a:rPr>
                        <a:t>	</a:t>
                      </a:r>
                    </a:p>
                    <a:p>
                      <a:endParaRPr lang="en-US" sz="800" b="0" i="0" u="none" strike="noStrike" kern="1200" baseline="0" dirty="0" smtClean="0">
                        <a:solidFill>
                          <a:schemeClr val="dk1"/>
                        </a:solidFill>
                        <a:latin typeface="+mn-lt"/>
                        <a:ea typeface="+mn-ea"/>
                        <a:cs typeface="+mn-cs"/>
                      </a:endParaRPr>
                    </a:p>
                  </a:txBody>
                  <a:tcPr/>
                </a:tc>
                <a:tc>
                  <a:txBody>
                    <a:bodyPr/>
                    <a:lstStyle/>
                    <a:p>
                      <a:r>
                        <a:rPr lang="en-US" sz="800" dirty="0" smtClean="0"/>
                        <a:t>Monday</a:t>
                      </a:r>
                      <a:endParaRPr lang="en-US" sz="800" dirty="0"/>
                    </a:p>
                  </a:txBody>
                  <a:tcPr/>
                </a:tc>
                <a:tc>
                  <a:txBody>
                    <a:bodyPr/>
                    <a:lstStyle/>
                    <a:p>
                      <a:r>
                        <a:rPr lang="en-US" sz="800" dirty="0" smtClean="0"/>
                        <a:t>4:15PM-5:15PM</a:t>
                      </a:r>
                      <a:endParaRPr lang="en-US" sz="800" dirty="0"/>
                    </a:p>
                  </a:txBody>
                  <a:tcPr/>
                </a:tc>
                <a:tc>
                  <a:txBody>
                    <a:bodyPr/>
                    <a:lstStyle/>
                    <a:p>
                      <a:r>
                        <a:rPr lang="en-US" sz="800" dirty="0" err="1" smtClean="0"/>
                        <a:t>Lonestar</a:t>
                      </a:r>
                      <a:r>
                        <a:rPr lang="en-US" sz="800" dirty="0" smtClean="0"/>
                        <a:t> </a:t>
                      </a:r>
                      <a:br>
                        <a:rPr lang="en-US" sz="800" dirty="0" smtClean="0"/>
                      </a:br>
                      <a:r>
                        <a:rPr lang="en-US" sz="800" dirty="0" smtClean="0"/>
                        <a:t>Ballroom B</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Mastering Kinetis SDK - Advanced 	</a:t>
                      </a:r>
                    </a:p>
                    <a:p>
                      <a:endParaRPr lang="en-US" sz="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b="1" i="0" u="none" strike="noStrike" kern="1200" baseline="0" dirty="0" smtClean="0">
                          <a:solidFill>
                            <a:schemeClr val="dk1"/>
                          </a:solidFill>
                          <a:latin typeface="+mn-lt"/>
                          <a:ea typeface="+mn-ea"/>
                          <a:cs typeface="+mn-cs"/>
                        </a:rPr>
                        <a:t>FTF-DES-F1147b</a:t>
                      </a:r>
                      <a:endParaRPr lang="en-US" sz="800" dirty="0"/>
                    </a:p>
                  </a:txBody>
                  <a:tcPr/>
                </a:tc>
                <a:tc>
                  <a:txBody>
                    <a:bodyPr/>
                    <a:lstStyle/>
                    <a:p>
                      <a:r>
                        <a:rPr lang="en-US" sz="800" dirty="0" smtClean="0"/>
                        <a:t>Monday</a:t>
                      </a:r>
                      <a:endParaRPr lang="en-US" sz="800" dirty="0"/>
                    </a:p>
                  </a:txBody>
                  <a:tcPr/>
                </a:tc>
                <a:tc>
                  <a:txBody>
                    <a:bodyPr/>
                    <a:lstStyle/>
                    <a:p>
                      <a:r>
                        <a:rPr lang="en-US" sz="800" dirty="0" smtClean="0"/>
                        <a:t>5:30PM-9:00PM</a:t>
                      </a:r>
                      <a:endParaRPr lang="en-US" sz="800" dirty="0"/>
                    </a:p>
                  </a:txBody>
                  <a:tcPr/>
                </a:tc>
                <a:tc>
                  <a:txBody>
                    <a:bodyPr/>
                    <a:lstStyle/>
                    <a:p>
                      <a:r>
                        <a:rPr lang="en-US" sz="800" dirty="0" smtClean="0"/>
                        <a:t>Griffin 7</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Optimizing Your Kinetis SDK Application with </a:t>
                      </a:r>
                      <a:r>
                        <a:rPr lang="en-US" sz="800" b="0" i="0" u="none" strike="noStrike" kern="1200" baseline="0" dirty="0" err="1" smtClean="0">
                          <a:solidFill>
                            <a:schemeClr val="dk1"/>
                          </a:solidFill>
                          <a:latin typeface="+mn-lt"/>
                          <a:ea typeface="+mn-ea"/>
                          <a:cs typeface="+mn-cs"/>
                        </a:rPr>
                        <a:t>FreeRTOS</a:t>
                      </a:r>
                      <a:r>
                        <a:rPr lang="en-US" sz="800" b="0" i="0" u="none" strike="noStrike" kern="1200" baseline="0" dirty="0" smtClean="0">
                          <a:solidFill>
                            <a:schemeClr val="dk1"/>
                          </a:solidFill>
                          <a:latin typeface="+mn-lt"/>
                          <a:ea typeface="+mn-ea"/>
                          <a:cs typeface="+mn-cs"/>
                        </a:rPr>
                        <a:t> 	</a:t>
                      </a:r>
                    </a:p>
                    <a:p>
                      <a:endParaRPr lang="en-US" sz="8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b="1" i="0" u="none" strike="noStrike" kern="1200" baseline="0" dirty="0" smtClean="0">
                          <a:solidFill>
                            <a:schemeClr val="dk1"/>
                          </a:solidFill>
                          <a:latin typeface="+mn-lt"/>
                          <a:ea typeface="+mn-ea"/>
                          <a:cs typeface="+mn-cs"/>
                        </a:rPr>
                        <a:t>FTF-DES-F1301a</a:t>
                      </a:r>
                      <a:endParaRPr lang="en-US" sz="800" b="0" i="0" u="none" strike="noStrike" kern="1200" baseline="0" dirty="0" smtClean="0">
                        <a:solidFill>
                          <a:schemeClr val="dk1"/>
                        </a:solidFill>
                        <a:latin typeface="+mn-lt"/>
                        <a:ea typeface="+mn-ea"/>
                        <a:cs typeface="+mn-cs"/>
                      </a:endParaRPr>
                    </a:p>
                    <a:p>
                      <a:endParaRPr lang="en-US" sz="800" dirty="0"/>
                    </a:p>
                  </a:txBody>
                  <a:tcPr/>
                </a:tc>
                <a:tc>
                  <a:txBody>
                    <a:bodyPr/>
                    <a:lstStyle/>
                    <a:p>
                      <a:r>
                        <a:rPr lang="en-US" sz="800" dirty="0" smtClean="0"/>
                        <a:t>Tuesday</a:t>
                      </a:r>
                      <a:endParaRPr lang="en-US" sz="800" dirty="0"/>
                    </a:p>
                  </a:txBody>
                  <a:tcPr/>
                </a:tc>
                <a:tc>
                  <a:txBody>
                    <a:bodyPr/>
                    <a:lstStyle/>
                    <a:p>
                      <a:r>
                        <a:rPr lang="en-US" sz="800" dirty="0" smtClean="0"/>
                        <a:t>11:00AM-1:00PM</a:t>
                      </a:r>
                      <a:endParaRPr lang="en-US" sz="800" dirty="0"/>
                    </a:p>
                  </a:txBody>
                  <a:tcPr/>
                </a:tc>
                <a:tc>
                  <a:txBody>
                    <a:bodyPr/>
                    <a:lstStyle/>
                    <a:p>
                      <a:r>
                        <a:rPr lang="en-US" sz="800" dirty="0" smtClean="0"/>
                        <a:t>Griffin</a:t>
                      </a:r>
                      <a:r>
                        <a:rPr lang="en-US" sz="800" baseline="0" dirty="0" smtClean="0"/>
                        <a:t> 6</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Mastering Kinetis SDK - Advanced 	</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00" b="1" i="0" u="none" strike="noStrike" kern="1200" baseline="0" dirty="0" smtClean="0">
                          <a:solidFill>
                            <a:schemeClr val="dk1"/>
                          </a:solidFill>
                          <a:latin typeface="+mn-lt"/>
                          <a:ea typeface="+mn-ea"/>
                          <a:cs typeface="+mn-cs"/>
                        </a:rPr>
                        <a:t>FTF-DES-F1147a</a:t>
                      </a:r>
                      <a:endParaRPr lang="en-US" sz="800" dirty="0" smtClean="0"/>
                    </a:p>
                  </a:txBody>
                  <a:tcPr/>
                </a:tc>
                <a:tc>
                  <a:txBody>
                    <a:bodyPr/>
                    <a:lstStyle/>
                    <a:p>
                      <a:r>
                        <a:rPr lang="en-US" sz="800" dirty="0" smtClean="0"/>
                        <a:t>Tuesday</a:t>
                      </a:r>
                      <a:endParaRPr lang="en-US" sz="800" dirty="0"/>
                    </a:p>
                  </a:txBody>
                  <a:tcPr/>
                </a:tc>
                <a:tc>
                  <a:txBody>
                    <a:bodyPr/>
                    <a:lstStyle/>
                    <a:p>
                      <a:r>
                        <a:rPr lang="en-US" sz="800" dirty="0" smtClean="0"/>
                        <a:t>2:30PM-6:45PM</a:t>
                      </a:r>
                      <a:endParaRPr lang="en-US" sz="800" dirty="0"/>
                    </a:p>
                  </a:txBody>
                  <a:tcPr/>
                </a:tc>
                <a:tc>
                  <a:txBody>
                    <a:bodyPr/>
                    <a:lstStyle/>
                    <a:p>
                      <a:r>
                        <a:rPr lang="en-US" sz="800" smtClean="0"/>
                        <a:t>Griffin 7</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Getting Started with MQX™ RTOS for Kinetis SDK 	</a:t>
                      </a:r>
                    </a:p>
                    <a:p>
                      <a:endParaRPr lang="en-US" sz="800" dirty="0"/>
                    </a:p>
                  </a:txBody>
                  <a:tcPr/>
                </a:tc>
                <a:tc>
                  <a:txBody>
                    <a:bodyPr/>
                    <a:lstStyle/>
                    <a:p>
                      <a:endParaRPr lang="en-US" sz="800" b="0" i="0" u="none" strike="noStrike" kern="1200" baseline="0" dirty="0" smtClean="0">
                        <a:solidFill>
                          <a:schemeClr val="dk1"/>
                        </a:solidFill>
                        <a:latin typeface="+mn-lt"/>
                        <a:ea typeface="+mn-ea"/>
                        <a:cs typeface="+mn-cs"/>
                      </a:endParaRPr>
                    </a:p>
                    <a:p>
                      <a:r>
                        <a:rPr lang="en-US" sz="800" b="1" i="0" u="none" strike="noStrike" kern="1200" baseline="0" dirty="0" smtClean="0">
                          <a:solidFill>
                            <a:schemeClr val="dk1"/>
                          </a:solidFill>
                          <a:latin typeface="+mn-lt"/>
                          <a:ea typeface="+mn-ea"/>
                          <a:cs typeface="+mn-cs"/>
                        </a:rPr>
                        <a:t>FTF-DES-F1144a</a:t>
                      </a:r>
                      <a:r>
                        <a:rPr lang="en-US" sz="800" b="0" i="0" u="none" strike="noStrike" kern="1200" baseline="0" dirty="0" smtClean="0">
                          <a:solidFill>
                            <a:schemeClr val="dk1"/>
                          </a:solidFill>
                          <a:latin typeface="+mn-lt"/>
                          <a:ea typeface="+mn-ea"/>
                          <a:cs typeface="+mn-cs"/>
                        </a:rPr>
                        <a:t>	</a:t>
                      </a:r>
                    </a:p>
                    <a:p>
                      <a:endParaRPr lang="en-US" sz="800" dirty="0"/>
                    </a:p>
                  </a:txBody>
                  <a:tcPr/>
                </a:tc>
                <a:tc>
                  <a:txBody>
                    <a:bodyPr/>
                    <a:lstStyle/>
                    <a:p>
                      <a:r>
                        <a:rPr lang="en-US" sz="800" dirty="0" smtClean="0"/>
                        <a:t>Wednesday</a:t>
                      </a:r>
                      <a:endParaRPr lang="en-US" sz="800" dirty="0"/>
                    </a:p>
                  </a:txBody>
                  <a:tcPr/>
                </a:tc>
                <a:tc>
                  <a:txBody>
                    <a:bodyPr/>
                    <a:lstStyle/>
                    <a:p>
                      <a:r>
                        <a:rPr lang="en-US" sz="800" dirty="0" smtClean="0"/>
                        <a:t>2:30PM-5:45PM</a:t>
                      </a:r>
                      <a:endParaRPr lang="en-US" sz="800" dirty="0"/>
                    </a:p>
                  </a:txBody>
                  <a:tcPr/>
                </a:tc>
                <a:tc>
                  <a:txBody>
                    <a:bodyPr/>
                    <a:lstStyle/>
                    <a:p>
                      <a:r>
                        <a:rPr lang="en-US" sz="800" dirty="0" smtClean="0"/>
                        <a:t>Griffin 7</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Getting Started with Kinetis SDK - Basic	</a:t>
                      </a:r>
                    </a:p>
                    <a:p>
                      <a:endParaRPr lang="en-US" sz="800" dirty="0"/>
                    </a:p>
                  </a:txBody>
                  <a:tcPr/>
                </a:tc>
                <a:tc>
                  <a:txBody>
                    <a:bodyPr/>
                    <a:lstStyle/>
                    <a:p>
                      <a:endParaRPr lang="en-US" sz="800" b="0" i="0" u="none" strike="noStrike" kern="1200" baseline="0" dirty="0" smtClean="0">
                        <a:solidFill>
                          <a:schemeClr val="dk1"/>
                        </a:solidFill>
                        <a:latin typeface="+mn-lt"/>
                        <a:ea typeface="+mn-ea"/>
                        <a:cs typeface="+mn-cs"/>
                      </a:endParaRPr>
                    </a:p>
                    <a:p>
                      <a:r>
                        <a:rPr lang="en-US" sz="800" b="1" i="0" u="none" strike="noStrike" kern="1200" baseline="0" dirty="0" smtClean="0">
                          <a:solidFill>
                            <a:schemeClr val="dk1"/>
                          </a:solidFill>
                          <a:latin typeface="+mn-lt"/>
                          <a:ea typeface="+mn-ea"/>
                          <a:cs typeface="+mn-cs"/>
                        </a:rPr>
                        <a:t>FTF-DES-F1146b </a:t>
                      </a:r>
                      <a:r>
                        <a:rPr lang="en-US" sz="800" b="0" i="0" u="none" strike="noStrike" kern="1200" baseline="0" dirty="0" smtClean="0">
                          <a:solidFill>
                            <a:schemeClr val="dk1"/>
                          </a:solidFill>
                          <a:latin typeface="+mn-lt"/>
                          <a:ea typeface="+mn-ea"/>
                          <a:cs typeface="+mn-cs"/>
                        </a:rPr>
                        <a:t>	</a:t>
                      </a:r>
                    </a:p>
                    <a:p>
                      <a:endParaRPr lang="en-US" sz="800" dirty="0"/>
                    </a:p>
                  </a:txBody>
                  <a:tcPr/>
                </a:tc>
                <a:tc>
                  <a:txBody>
                    <a:bodyPr/>
                    <a:lstStyle/>
                    <a:p>
                      <a:r>
                        <a:rPr lang="en-US" sz="800" dirty="0" smtClean="0"/>
                        <a:t>Thursday</a:t>
                      </a:r>
                      <a:endParaRPr lang="en-US" sz="800" dirty="0"/>
                    </a:p>
                  </a:txBody>
                  <a:tcPr/>
                </a:tc>
                <a:tc>
                  <a:txBody>
                    <a:bodyPr/>
                    <a:lstStyle/>
                    <a:p>
                      <a:r>
                        <a:rPr lang="en-US" sz="800" dirty="0" smtClean="0"/>
                        <a:t>8:00AM-12:00PM</a:t>
                      </a:r>
                      <a:endParaRPr lang="en-US" sz="800" dirty="0"/>
                    </a:p>
                  </a:txBody>
                  <a:tcPr/>
                </a:tc>
                <a:tc>
                  <a:txBody>
                    <a:bodyPr/>
                    <a:lstStyle/>
                    <a:p>
                      <a:r>
                        <a:rPr lang="en-US" sz="800" dirty="0" smtClean="0"/>
                        <a:t>Griffin 6</a:t>
                      </a:r>
                      <a:endParaRPr lang="en-US" sz="800" dirty="0"/>
                    </a:p>
                  </a:txBody>
                  <a:tcPr/>
                </a:tc>
              </a:tr>
              <a:tr h="370840">
                <a:tc>
                  <a:txBody>
                    <a:bodyPr/>
                    <a:lstStyle/>
                    <a:p>
                      <a:endParaRPr lang="en-US" sz="800" b="0" i="0" u="none" strike="noStrike" kern="1200" baseline="0" dirty="0" smtClean="0">
                        <a:solidFill>
                          <a:schemeClr val="dk1"/>
                        </a:solidFill>
                        <a:latin typeface="+mn-lt"/>
                        <a:ea typeface="+mn-ea"/>
                        <a:cs typeface="+mn-cs"/>
                      </a:endParaRPr>
                    </a:p>
                    <a:p>
                      <a:r>
                        <a:rPr lang="en-US" sz="800" b="0" i="0" u="none" strike="noStrike" kern="1200" baseline="0" dirty="0" smtClean="0">
                          <a:solidFill>
                            <a:schemeClr val="dk1"/>
                          </a:solidFill>
                          <a:latin typeface="+mn-lt"/>
                          <a:ea typeface="+mn-ea"/>
                          <a:cs typeface="+mn-cs"/>
                        </a:rPr>
                        <a:t>Getting Started with MQX™ RTOS for Kinetis SDK 	</a:t>
                      </a:r>
                    </a:p>
                    <a:p>
                      <a:endParaRPr lang="en-US" sz="800" dirty="0"/>
                    </a:p>
                  </a:txBody>
                  <a:tcPr/>
                </a:tc>
                <a:tc>
                  <a:txBody>
                    <a:bodyPr/>
                    <a:lstStyle/>
                    <a:p>
                      <a:endParaRPr lang="en-US" sz="800" b="0" i="0" u="none" strike="noStrike" kern="1200" baseline="0" dirty="0" smtClean="0">
                        <a:solidFill>
                          <a:schemeClr val="dk1"/>
                        </a:solidFill>
                        <a:latin typeface="+mn-lt"/>
                        <a:ea typeface="+mn-ea"/>
                        <a:cs typeface="+mn-cs"/>
                      </a:endParaRPr>
                    </a:p>
                    <a:p>
                      <a:r>
                        <a:rPr lang="en-US" sz="800" b="1" i="0" u="none" strike="noStrike" kern="1200" baseline="0" dirty="0" smtClean="0">
                          <a:solidFill>
                            <a:schemeClr val="dk1"/>
                          </a:solidFill>
                          <a:latin typeface="+mn-lt"/>
                          <a:ea typeface="+mn-ea"/>
                          <a:cs typeface="+mn-cs"/>
                        </a:rPr>
                        <a:t>FTF-DES-F1144b</a:t>
                      </a:r>
                      <a:r>
                        <a:rPr lang="en-US" sz="800" b="0" i="0" u="none" strike="noStrike" kern="1200" baseline="0" dirty="0" smtClean="0">
                          <a:solidFill>
                            <a:schemeClr val="dk1"/>
                          </a:solidFill>
                          <a:latin typeface="+mn-lt"/>
                          <a:ea typeface="+mn-ea"/>
                          <a:cs typeface="+mn-cs"/>
                        </a:rPr>
                        <a:t>	</a:t>
                      </a:r>
                    </a:p>
                    <a:p>
                      <a:endParaRPr lang="en-US" sz="800" dirty="0"/>
                    </a:p>
                  </a:txBody>
                  <a:tcPr/>
                </a:tc>
                <a:tc>
                  <a:txBody>
                    <a:bodyPr/>
                    <a:lstStyle/>
                    <a:p>
                      <a:r>
                        <a:rPr lang="en-US" sz="800" dirty="0" smtClean="0"/>
                        <a:t>Thursday</a:t>
                      </a:r>
                      <a:endParaRPr lang="en-US" sz="800" dirty="0"/>
                    </a:p>
                  </a:txBody>
                  <a:tcPr/>
                </a:tc>
                <a:tc>
                  <a:txBody>
                    <a:bodyPr/>
                    <a:lstStyle/>
                    <a:p>
                      <a:r>
                        <a:rPr lang="en-US" sz="800" dirty="0" smtClean="0"/>
                        <a:t>9:00AM-12:00PM</a:t>
                      </a:r>
                      <a:endParaRPr lang="en-US" sz="800" dirty="0"/>
                    </a:p>
                  </a:txBody>
                  <a:tcPr/>
                </a:tc>
                <a:tc>
                  <a:txBody>
                    <a:bodyPr/>
                    <a:lstStyle/>
                    <a:p>
                      <a:r>
                        <a:rPr lang="en-US" sz="800" dirty="0" smtClean="0"/>
                        <a:t>Griffin 7</a:t>
                      </a:r>
                      <a:endParaRPr lang="en-US" sz="800" dirty="0"/>
                    </a:p>
                  </a:txBody>
                  <a:tcPr/>
                </a:tc>
              </a:tr>
            </a:tbl>
          </a:graphicData>
        </a:graphic>
      </p:graphicFrame>
    </p:spTree>
    <p:extLst>
      <p:ext uri="{BB962C8B-B14F-4D97-AF65-F5344CB8AC3E}">
        <p14:creationId xmlns:p14="http://schemas.microsoft.com/office/powerpoint/2010/main" val="316726378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Manager Source Hierarchy</a:t>
            </a:r>
            <a:endParaRPr lang="en-US" dirty="0"/>
          </a:p>
        </p:txBody>
      </p:sp>
      <p:sp>
        <p:nvSpPr>
          <p:cNvPr id="4" name="Rectangle 3"/>
          <p:cNvSpPr/>
          <p:nvPr/>
        </p:nvSpPr>
        <p:spPr>
          <a:xfrm>
            <a:off x="1624078" y="2472854"/>
            <a:ext cx="5812417" cy="43678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fsl_clock_manager.h</a:t>
            </a:r>
            <a:endParaRPr lang="en-US" sz="1400" dirty="0"/>
          </a:p>
        </p:txBody>
      </p:sp>
      <p:sp>
        <p:nvSpPr>
          <p:cNvPr id="6" name="Rectangle 5"/>
          <p:cNvSpPr/>
          <p:nvPr/>
        </p:nvSpPr>
        <p:spPr>
          <a:xfrm>
            <a:off x="4562668" y="2976473"/>
            <a:ext cx="2873827" cy="8490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fsl_clock_manager.c</a:t>
            </a:r>
            <a:endParaRPr lang="en-US" sz="1400" dirty="0"/>
          </a:p>
        </p:txBody>
      </p:sp>
      <p:sp>
        <p:nvSpPr>
          <p:cNvPr id="7" name="Rectangle 6"/>
          <p:cNvSpPr/>
          <p:nvPr/>
        </p:nvSpPr>
        <p:spPr>
          <a:xfrm>
            <a:off x="1624078" y="2976473"/>
            <a:ext cx="2873827" cy="387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fsl_clock</a:t>
            </a:r>
            <a:r>
              <a:rPr lang="en-US" sz="1400" dirty="0" smtClean="0"/>
              <a:t>_&lt;device&gt;.h</a:t>
            </a:r>
            <a:endParaRPr lang="en-US" sz="1400" dirty="0"/>
          </a:p>
        </p:txBody>
      </p:sp>
      <p:sp>
        <p:nvSpPr>
          <p:cNvPr id="8" name="Rectangle 7"/>
          <p:cNvSpPr/>
          <p:nvPr/>
        </p:nvSpPr>
        <p:spPr>
          <a:xfrm>
            <a:off x="1624078" y="3937526"/>
            <a:ext cx="1419355" cy="8490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MCG/MCG-Lite HAL</a:t>
            </a:r>
            <a:endParaRPr lang="en-US" sz="1400" dirty="0"/>
          </a:p>
        </p:txBody>
      </p:sp>
      <p:sp>
        <p:nvSpPr>
          <p:cNvPr id="10" name="Rectangle 9"/>
          <p:cNvSpPr/>
          <p:nvPr/>
        </p:nvSpPr>
        <p:spPr>
          <a:xfrm>
            <a:off x="3108197" y="3937526"/>
            <a:ext cx="1389708" cy="8490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smtClean="0"/>
              <a:t>SIM HAL</a:t>
            </a:r>
            <a:endParaRPr lang="en-US" sz="1400" dirty="0"/>
          </a:p>
        </p:txBody>
      </p:sp>
      <p:sp>
        <p:nvSpPr>
          <p:cNvPr id="11" name="Rectangle 10"/>
          <p:cNvSpPr/>
          <p:nvPr/>
        </p:nvSpPr>
        <p:spPr>
          <a:xfrm>
            <a:off x="4562668" y="3937526"/>
            <a:ext cx="1389708" cy="8490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RTC HAL</a:t>
            </a:r>
            <a:endParaRPr lang="en-US" sz="1400" dirty="0"/>
          </a:p>
        </p:txBody>
      </p:sp>
      <p:sp>
        <p:nvSpPr>
          <p:cNvPr id="12" name="Rectangle 11"/>
          <p:cNvSpPr/>
          <p:nvPr/>
        </p:nvSpPr>
        <p:spPr>
          <a:xfrm>
            <a:off x="6017139" y="3932862"/>
            <a:ext cx="1410025" cy="8490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OSC HAL</a:t>
            </a:r>
            <a:endParaRPr lang="en-US" sz="1400" dirty="0"/>
          </a:p>
        </p:txBody>
      </p:sp>
      <p:cxnSp>
        <p:nvCxnSpPr>
          <p:cNvPr id="15" name="Straight Connector 14"/>
          <p:cNvCxnSpPr/>
          <p:nvPr/>
        </p:nvCxnSpPr>
        <p:spPr>
          <a:xfrm>
            <a:off x="1627188" y="3884651"/>
            <a:ext cx="580308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17857" y="4845702"/>
            <a:ext cx="580308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617305" y="4901693"/>
            <a:ext cx="5812417" cy="436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CMSIS Header Files (direct register access)</a:t>
            </a:r>
            <a:endParaRPr lang="en-US" sz="1400" dirty="0"/>
          </a:p>
        </p:txBody>
      </p:sp>
      <p:sp>
        <p:nvSpPr>
          <p:cNvPr id="18" name="Text Placeholder 2"/>
          <p:cNvSpPr>
            <a:spLocks noGrp="1"/>
          </p:cNvSpPr>
          <p:nvPr>
            <p:ph type="body" sz="quarter" idx="10"/>
          </p:nvPr>
        </p:nvSpPr>
        <p:spPr>
          <a:xfrm>
            <a:off x="224642" y="1074189"/>
            <a:ext cx="8747266" cy="4667249"/>
          </a:xfrm>
        </p:spPr>
        <p:txBody>
          <a:bodyPr/>
          <a:lstStyle/>
          <a:p>
            <a:r>
              <a:rPr lang="en-US" dirty="0" smtClean="0"/>
              <a:t>The user application only includes </a:t>
            </a:r>
            <a:r>
              <a:rPr lang="en-US" dirty="0" err="1" smtClean="0"/>
              <a:t>fsl_clock_manager.h</a:t>
            </a:r>
            <a:r>
              <a:rPr lang="en-US" dirty="0" smtClean="0"/>
              <a:t>, everything else is automatically pulled in.</a:t>
            </a:r>
            <a:endParaRPr lang="en-US" dirty="0">
              <a:solidFill>
                <a:srgbClr val="F45914"/>
              </a:solidFill>
            </a:endParaRPr>
          </a:p>
        </p:txBody>
      </p:sp>
      <p:sp>
        <p:nvSpPr>
          <p:cNvPr id="19" name="Rectangle 18"/>
          <p:cNvSpPr/>
          <p:nvPr/>
        </p:nvSpPr>
        <p:spPr>
          <a:xfrm>
            <a:off x="1621204" y="3430795"/>
            <a:ext cx="2873827" cy="387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fsl_clock</a:t>
            </a:r>
            <a:r>
              <a:rPr lang="en-US" sz="1400" dirty="0" smtClean="0"/>
              <a:t>_&lt;device&gt;.c</a:t>
            </a:r>
            <a:endParaRPr lang="en-US" sz="1400" dirty="0"/>
          </a:p>
        </p:txBody>
      </p:sp>
    </p:spTree>
    <p:extLst>
      <p:ext uri="{BB962C8B-B14F-4D97-AF65-F5344CB8AC3E}">
        <p14:creationId xmlns:p14="http://schemas.microsoft.com/office/powerpoint/2010/main" val="276086120"/>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Manager Application Usage</a:t>
            </a:r>
            <a:endParaRPr lang="en-US" dirty="0"/>
          </a:p>
        </p:txBody>
      </p:sp>
      <p:sp>
        <p:nvSpPr>
          <p:cNvPr id="3" name="Text Placeholder 2"/>
          <p:cNvSpPr>
            <a:spLocks noGrp="1"/>
          </p:cNvSpPr>
          <p:nvPr>
            <p:ph type="body" sz="quarter" idx="10"/>
          </p:nvPr>
        </p:nvSpPr>
        <p:spPr/>
        <p:txBody>
          <a:bodyPr/>
          <a:lstStyle/>
          <a:p>
            <a:r>
              <a:rPr lang="en-US" dirty="0" smtClean="0"/>
              <a:t>The Clock Manager supports </a:t>
            </a:r>
            <a:r>
              <a:rPr lang="en-US" u="sng" dirty="0" smtClean="0"/>
              <a:t>two usage models</a:t>
            </a:r>
            <a:r>
              <a:rPr lang="en-US" dirty="0" smtClean="0"/>
              <a:t>:</a:t>
            </a:r>
          </a:p>
          <a:p>
            <a:endParaRPr lang="en-US" dirty="0" smtClean="0"/>
          </a:p>
          <a:p>
            <a:pPr lvl="1"/>
            <a:r>
              <a:rPr lang="en-US" dirty="0" smtClean="0">
                <a:solidFill>
                  <a:srgbClr val="F45914"/>
                </a:solidFill>
              </a:rPr>
              <a:t>Simplified</a:t>
            </a:r>
            <a:r>
              <a:rPr lang="en-US" dirty="0" smtClean="0"/>
              <a:t>: Application calls </a:t>
            </a:r>
            <a:r>
              <a:rPr lang="en-US" dirty="0" err="1" smtClean="0"/>
              <a:t>CLOCK_SYS_SetConfiguration</a:t>
            </a:r>
            <a:r>
              <a:rPr lang="en-US" dirty="0" smtClean="0"/>
              <a:t>() and is responsible for notifying or updating peripherals prior to changing the clock.</a:t>
            </a:r>
          </a:p>
          <a:p>
            <a:pPr lvl="1"/>
            <a:endParaRPr lang="en-US" dirty="0" smtClean="0"/>
          </a:p>
          <a:p>
            <a:pPr lvl="1"/>
            <a:r>
              <a:rPr lang="en-US" dirty="0" smtClean="0">
                <a:solidFill>
                  <a:srgbClr val="F45914"/>
                </a:solidFill>
              </a:rPr>
              <a:t>Managed</a:t>
            </a:r>
            <a:r>
              <a:rPr lang="en-US" dirty="0" smtClean="0"/>
              <a:t>: The Clock Manager is provided with a set of clock configurations to manage and can notify peripherals or application modules of changes via callback functions.</a:t>
            </a:r>
          </a:p>
          <a:p>
            <a:pPr lvl="1"/>
            <a:endParaRPr lang="en-US" dirty="0"/>
          </a:p>
          <a:p>
            <a:r>
              <a:rPr lang="en-US" dirty="0" smtClean="0"/>
              <a:t>Managed mode is effectively a wrapper around </a:t>
            </a:r>
            <a:r>
              <a:rPr lang="en-US" dirty="0" err="1"/>
              <a:t>CLOCK_SYS_SetConfiguration</a:t>
            </a:r>
            <a:r>
              <a:rPr lang="en-US" dirty="0" smtClean="0"/>
              <a:t>() – with the added intelligence to provide callback functions.</a:t>
            </a:r>
            <a:endParaRPr lang="en-US" dirty="0"/>
          </a:p>
        </p:txBody>
      </p:sp>
    </p:spTree>
    <p:extLst>
      <p:ext uri="{BB962C8B-B14F-4D97-AF65-F5344CB8AC3E}">
        <p14:creationId xmlns:p14="http://schemas.microsoft.com/office/powerpoint/2010/main" val="1043574319"/>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Manager “Simplified” Usage Example</a:t>
            </a:r>
            <a:endParaRPr lang="en-US" dirty="0"/>
          </a:p>
        </p:txBody>
      </p:sp>
      <p:sp>
        <p:nvSpPr>
          <p:cNvPr id="5" name="Text Placeholder 2"/>
          <p:cNvSpPr txBox="1">
            <a:spLocks/>
          </p:cNvSpPr>
          <p:nvPr/>
        </p:nvSpPr>
        <p:spPr>
          <a:xfrm>
            <a:off x="198326" y="1074189"/>
            <a:ext cx="3778451" cy="4667249"/>
          </a:xfrm>
          <a:prstGeom prst="rect">
            <a:avLst/>
          </a:prstGeom>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Font typeface="Arial" pitchFamily="34" charset="0"/>
              <a:buNone/>
            </a:pPr>
            <a:endParaRPr lang="en-US" sz="800" kern="0" dirty="0">
              <a:latin typeface="Courier" charset="0"/>
              <a:ea typeface="Courier" charset="0"/>
              <a:cs typeface="Courier" charset="0"/>
            </a:endParaRPr>
          </a:p>
        </p:txBody>
      </p:sp>
      <p:sp>
        <p:nvSpPr>
          <p:cNvPr id="6" name="TextBox 5"/>
          <p:cNvSpPr txBox="1"/>
          <p:nvPr/>
        </p:nvSpPr>
        <p:spPr>
          <a:xfrm>
            <a:off x="948906" y="2570672"/>
            <a:ext cx="914400" cy="914400"/>
          </a:xfrm>
          <a:prstGeom prst="rect">
            <a:avLst/>
          </a:prstGeom>
          <a:noFill/>
        </p:spPr>
        <p:txBody>
          <a:bodyPr wrap="non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224643" y="1189069"/>
            <a:ext cx="4002299" cy="4625136"/>
          </a:xfrm>
          <a:prstGeom prst="rect">
            <a:avLst/>
          </a:prstGeom>
          <a:noFill/>
        </p:spPr>
        <p:txBody>
          <a:bodyPr wrap="square" lIns="91440" tIns="45720" rIns="91440" rtlCol="0" anchor="t">
            <a:noAutofit/>
          </a:bodyPr>
          <a:lstStyle/>
          <a:p>
            <a:r>
              <a:rPr lang="en-US" sz="900" dirty="0">
                <a:solidFill>
                  <a:schemeClr val="accent3">
                    <a:lumMod val="75000"/>
                  </a:schemeClr>
                </a:solidFill>
                <a:latin typeface="Courier" charset="0"/>
                <a:ea typeface="Courier" charset="0"/>
                <a:cs typeface="Courier" charset="0"/>
              </a:rPr>
              <a:t>// </a:t>
            </a:r>
            <a:r>
              <a:rPr lang="en-US" sz="900" dirty="0" smtClean="0">
                <a:solidFill>
                  <a:schemeClr val="accent3">
                    <a:lumMod val="75000"/>
                  </a:schemeClr>
                </a:solidFill>
                <a:latin typeface="Courier" charset="0"/>
                <a:ea typeface="Courier" charset="0"/>
                <a:cs typeface="Courier" charset="0"/>
              </a:rPr>
              <a:t>Configure the OSC.</a:t>
            </a:r>
            <a:endParaRPr lang="en-US" sz="900" dirty="0">
              <a:solidFill>
                <a:schemeClr val="accent3">
                  <a:lumMod val="75000"/>
                </a:schemeClr>
              </a:solidFill>
              <a:latin typeface="Courier" charset="0"/>
              <a:ea typeface="Courier" charset="0"/>
              <a:cs typeface="Courier" charset="0"/>
            </a:endParaRPr>
          </a:p>
          <a:p>
            <a:r>
              <a:rPr lang="en-US" sz="900" dirty="0" err="1">
                <a:solidFill>
                  <a:schemeClr val="accent4">
                    <a:lumMod val="50000"/>
                  </a:schemeClr>
                </a:solidFill>
                <a:latin typeface="Courier" charset="0"/>
                <a:ea typeface="Courier" charset="0"/>
                <a:cs typeface="Courier" charset="0"/>
              </a:rPr>
              <a:t>CLOCK_SYS_OscInit</a:t>
            </a:r>
            <a:r>
              <a:rPr lang="en-US" sz="900" dirty="0">
                <a:solidFill>
                  <a:schemeClr val="accent4">
                    <a:lumMod val="50000"/>
                  </a:schemeClr>
                </a:solidFill>
                <a:latin typeface="Courier" charset="0"/>
                <a:ea typeface="Courier" charset="0"/>
                <a:cs typeface="Courier" charset="0"/>
              </a:rPr>
              <a:t>(0U, &amp;osc0Config</a:t>
            </a:r>
            <a:r>
              <a:rPr lang="en-US" sz="900" dirty="0" smtClean="0">
                <a:solidFill>
                  <a:schemeClr val="accent4">
                    <a:lumMod val="50000"/>
                  </a:schemeClr>
                </a:solidFill>
                <a:latin typeface="Courier" charset="0"/>
                <a:ea typeface="Courier" charset="0"/>
                <a:cs typeface="Courier" charset="0"/>
              </a:rPr>
              <a:t>);</a:t>
            </a:r>
          </a:p>
          <a:p>
            <a:endParaRPr lang="en-US" sz="900" dirty="0">
              <a:solidFill>
                <a:schemeClr val="accent4">
                  <a:lumMod val="50000"/>
                </a:schemeClr>
              </a:solidFill>
              <a:latin typeface="Courier" charset="0"/>
              <a:ea typeface="Courier" charset="0"/>
              <a:cs typeface="Courier" charset="0"/>
            </a:endParaRPr>
          </a:p>
          <a:p>
            <a:endParaRPr lang="en-US" sz="900" dirty="0" smtClean="0">
              <a:solidFill>
                <a:schemeClr val="accent4">
                  <a:lumMod val="50000"/>
                </a:schemeClr>
              </a:solidFill>
              <a:latin typeface="Courier" charset="0"/>
              <a:ea typeface="Courier" charset="0"/>
              <a:cs typeface="Courier" charset="0"/>
            </a:endParaRPr>
          </a:p>
          <a:p>
            <a:endParaRPr lang="en-US" sz="900" dirty="0">
              <a:solidFill>
                <a:schemeClr val="accent4">
                  <a:lumMod val="50000"/>
                </a:schemeClr>
              </a:solidFill>
              <a:latin typeface="Courier" charset="0"/>
              <a:ea typeface="Courier" charset="0"/>
              <a:cs typeface="Courier" charset="0"/>
            </a:endParaRPr>
          </a:p>
          <a:p>
            <a:endParaRPr lang="en-US" sz="900" dirty="0" smtClean="0">
              <a:solidFill>
                <a:schemeClr val="accent4">
                  <a:lumMod val="50000"/>
                </a:schemeClr>
              </a:solidFill>
              <a:latin typeface="Courier" charset="0"/>
              <a:ea typeface="Courier" charset="0"/>
              <a:cs typeface="Courier" charset="0"/>
            </a:endParaRPr>
          </a:p>
          <a:p>
            <a:endParaRPr lang="en-US" sz="900" dirty="0">
              <a:solidFill>
                <a:schemeClr val="accent4">
                  <a:lumMod val="50000"/>
                </a:schemeClr>
              </a:solidFill>
              <a:latin typeface="Courier" charset="0"/>
              <a:ea typeface="Courier" charset="0"/>
              <a:cs typeface="Courier" charset="0"/>
            </a:endParaRPr>
          </a:p>
          <a:p>
            <a:endParaRPr lang="en-US" sz="900" dirty="0" smtClean="0">
              <a:solidFill>
                <a:schemeClr val="accent4">
                  <a:lumMod val="50000"/>
                </a:schemeClr>
              </a:solidFill>
              <a:latin typeface="Courier" charset="0"/>
              <a:ea typeface="Courier" charset="0"/>
              <a:cs typeface="Courier" charset="0"/>
            </a:endParaRPr>
          </a:p>
          <a:p>
            <a:endParaRPr lang="en-US" sz="900" dirty="0" smtClean="0">
              <a:solidFill>
                <a:schemeClr val="accent4">
                  <a:lumMod val="50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r>
              <a:rPr lang="en-US" sz="900" dirty="0" smtClean="0">
                <a:solidFill>
                  <a:schemeClr val="accent3">
                    <a:lumMod val="75000"/>
                  </a:schemeClr>
                </a:solidFill>
                <a:latin typeface="Courier" charset="0"/>
                <a:ea typeface="Courier" charset="0"/>
                <a:cs typeface="Courier" charset="0"/>
              </a:rPr>
              <a:t>// Set system, bus, flash and </a:t>
            </a:r>
            <a:r>
              <a:rPr lang="en-US" sz="900" dirty="0" err="1" smtClean="0">
                <a:solidFill>
                  <a:schemeClr val="accent3">
                    <a:lumMod val="75000"/>
                  </a:schemeClr>
                </a:solidFill>
                <a:latin typeface="Courier" charset="0"/>
                <a:ea typeface="Courier" charset="0"/>
                <a:cs typeface="Courier" charset="0"/>
              </a:rPr>
              <a:t>FlexBus</a:t>
            </a:r>
            <a:r>
              <a:rPr lang="en-US" sz="900" dirty="0" smtClean="0">
                <a:solidFill>
                  <a:schemeClr val="accent3">
                    <a:lumMod val="75000"/>
                  </a:schemeClr>
                </a:solidFill>
                <a:latin typeface="Courier" charset="0"/>
                <a:ea typeface="Courier" charset="0"/>
                <a:cs typeface="Courier" charset="0"/>
              </a:rPr>
              <a:t> clocks.</a:t>
            </a:r>
          </a:p>
          <a:p>
            <a:r>
              <a:rPr lang="en-US" sz="900" dirty="0" err="1">
                <a:solidFill>
                  <a:schemeClr val="accent4">
                    <a:lumMod val="50000"/>
                  </a:schemeClr>
                </a:solidFill>
                <a:latin typeface="Courier" charset="0"/>
                <a:ea typeface="Courier" charset="0"/>
                <a:cs typeface="Courier" charset="0"/>
              </a:rPr>
              <a:t>CLOCK_SYS_SetConfiguration</a:t>
            </a:r>
            <a:r>
              <a:rPr lang="en-US" sz="900" dirty="0">
                <a:solidFill>
                  <a:schemeClr val="accent4">
                    <a:lumMod val="50000"/>
                  </a:schemeClr>
                </a:solidFill>
                <a:latin typeface="Courier" charset="0"/>
                <a:ea typeface="Courier" charset="0"/>
                <a:cs typeface="Courier" charset="0"/>
              </a:rPr>
              <a:t>(&amp;</a:t>
            </a:r>
            <a:r>
              <a:rPr lang="en-US" sz="900" dirty="0" err="1">
                <a:solidFill>
                  <a:schemeClr val="accent4">
                    <a:lumMod val="50000"/>
                  </a:schemeClr>
                </a:solidFill>
                <a:latin typeface="Courier" charset="0"/>
                <a:ea typeface="Courier" charset="0"/>
                <a:cs typeface="Courier" charset="0"/>
              </a:rPr>
              <a:t>g_defaultClockConfigRun</a:t>
            </a:r>
            <a:r>
              <a:rPr lang="en-US" sz="900" dirty="0" smtClean="0">
                <a:solidFill>
                  <a:schemeClr val="accent4">
                    <a:lumMod val="50000"/>
                  </a:schemeClr>
                </a:solidFill>
                <a:latin typeface="Courier" charset="0"/>
                <a:ea typeface="Courier" charset="0"/>
                <a:cs typeface="Courier" charset="0"/>
              </a:rPr>
              <a:t>);</a:t>
            </a:r>
          </a:p>
          <a:p>
            <a:endParaRPr lang="en-US" sz="900" dirty="0">
              <a:solidFill>
                <a:schemeClr val="accent4">
                  <a:lumMod val="50000"/>
                </a:schemeClr>
              </a:solidFill>
              <a:latin typeface="Courier" charset="0"/>
              <a:ea typeface="Courier" charset="0"/>
              <a:cs typeface="Courier" charset="0"/>
            </a:endParaRPr>
          </a:p>
        </p:txBody>
      </p:sp>
      <p:sp>
        <p:nvSpPr>
          <p:cNvPr id="8" name="Text Placeholder 2"/>
          <p:cNvSpPr txBox="1">
            <a:spLocks/>
          </p:cNvSpPr>
          <p:nvPr/>
        </p:nvSpPr>
        <p:spPr>
          <a:xfrm>
            <a:off x="4234566" y="766396"/>
            <a:ext cx="4710022" cy="1450614"/>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800" kern="0" dirty="0" err="1">
                <a:latin typeface="Courier" charset="0"/>
                <a:ea typeface="Courier" charset="0"/>
                <a:cs typeface="Courier" charset="0"/>
              </a:rPr>
              <a:t>osc_user_config_t</a:t>
            </a:r>
            <a:r>
              <a:rPr lang="en-US" sz="800" kern="0" dirty="0">
                <a:latin typeface="Courier" charset="0"/>
                <a:ea typeface="Courier" charset="0"/>
                <a:cs typeface="Courier" charset="0"/>
              </a:rPr>
              <a:t> osc0Config =</a:t>
            </a:r>
          </a:p>
          <a:p>
            <a:pPr marL="0" indent="0">
              <a:spcBef>
                <a:spcPts val="0"/>
              </a:spcBef>
              <a:spcAft>
                <a:spcPts val="0"/>
              </a:spcAft>
              <a:buNone/>
            </a:pPr>
            <a:r>
              <a:rPr lang="en-US" sz="800" kern="0" dirty="0" smtClean="0">
                <a:latin typeface="Courier" charset="0"/>
                <a:ea typeface="Courier" charset="0"/>
                <a:cs typeface="Courier" charset="0"/>
              </a:rPr>
              <a:t>{</a:t>
            </a:r>
            <a:endParaRPr lang="en-US" sz="800" kern="0" dirty="0">
              <a:latin typeface="Courier" charset="0"/>
              <a:ea typeface="Courier" charset="0"/>
              <a:cs typeface="Courier" charset="0"/>
            </a:endParaRP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a:t>
            </a:r>
            <a:r>
              <a:rPr lang="en-US" sz="800" kern="0" dirty="0" err="1">
                <a:latin typeface="Courier" charset="0"/>
                <a:ea typeface="Courier" charset="0"/>
                <a:cs typeface="Courier" charset="0"/>
              </a:rPr>
              <a:t>freq</a:t>
            </a:r>
            <a:r>
              <a:rPr lang="en-US" sz="800" kern="0" dirty="0">
                <a:latin typeface="Courier" charset="0"/>
                <a:ea typeface="Courier" charset="0"/>
                <a:cs typeface="Courier" charset="0"/>
              </a:rPr>
              <a:t>                = OSC0_XTAL_FREQ,</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a:t>
            </a:r>
            <a:r>
              <a:rPr lang="en-US" sz="800" kern="0" dirty="0" err="1">
                <a:latin typeface="Courier" charset="0"/>
                <a:ea typeface="Courier" charset="0"/>
                <a:cs typeface="Courier" charset="0"/>
              </a:rPr>
              <a:t>hgo</a:t>
            </a:r>
            <a:r>
              <a:rPr lang="en-US" sz="800" kern="0" dirty="0">
                <a:latin typeface="Courier" charset="0"/>
                <a:ea typeface="Courier" charset="0"/>
                <a:cs typeface="Courier" charset="0"/>
              </a:rPr>
              <a:t>                 = MCG_HGO0,</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.range               = MCG_RANGE0,</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a:t>
            </a:r>
            <a:r>
              <a:rPr lang="en-US" sz="800" kern="0" dirty="0" err="1">
                <a:latin typeface="Courier" charset="0"/>
                <a:ea typeface="Courier" charset="0"/>
                <a:cs typeface="Courier" charset="0"/>
              </a:rPr>
              <a:t>erefs</a:t>
            </a:r>
            <a:r>
              <a:rPr lang="en-US" sz="800" kern="0" dirty="0">
                <a:latin typeface="Courier" charset="0"/>
                <a:ea typeface="Courier" charset="0"/>
                <a:cs typeface="Courier" charset="0"/>
              </a:rPr>
              <a:t>               = MCG_EREFS0,</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.enableCapacitor2p   = OSC0_SC2P_ENABLE_CONFIG,</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.enableCapacitor4p   = OSC0_SC4P_ENABLE_CONFIG,</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.enableCapacitor8p   = OSC0_SC8P_ENABLE_CONFIG,</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.enableCapacitor16p  = OSC0_SC16P_ENABLE_CONFIG,</a:t>
            </a:r>
          </a:p>
          <a:p>
            <a:pPr marL="0" indent="0">
              <a:spcBef>
                <a:spcPts val="0"/>
              </a:spcBef>
              <a:spcAft>
                <a:spcPts val="0"/>
              </a:spcAft>
              <a:buNone/>
            </a:pPr>
            <a:r>
              <a:rPr lang="en-US" sz="800" kern="0" dirty="0" smtClean="0">
                <a:latin typeface="Courier" charset="0"/>
                <a:ea typeface="Courier" charset="0"/>
                <a:cs typeface="Courier" charset="0"/>
              </a:rPr>
              <a:t>};</a:t>
            </a:r>
            <a:endParaRPr lang="en-US" sz="800" kern="0" dirty="0">
              <a:latin typeface="Courier" charset="0"/>
              <a:ea typeface="Courier" charset="0"/>
              <a:cs typeface="Courier" charset="0"/>
            </a:endParaRPr>
          </a:p>
        </p:txBody>
      </p:sp>
      <p:sp>
        <p:nvSpPr>
          <p:cNvPr id="9" name="TextBox 8"/>
          <p:cNvSpPr txBox="1"/>
          <p:nvPr/>
        </p:nvSpPr>
        <p:spPr>
          <a:xfrm>
            <a:off x="5520906" y="1725283"/>
            <a:ext cx="914400" cy="914400"/>
          </a:xfrm>
          <a:prstGeom prst="rect">
            <a:avLst/>
          </a:prstGeom>
          <a:noFill/>
        </p:spPr>
        <p:txBody>
          <a:bodyPr wrap="none" lIns="91440" tIns="45720" rIns="91440" rtlCol="0" anchor="t">
            <a:noAutofit/>
          </a:bodyPr>
          <a:lstStyle/>
          <a:p>
            <a:endParaRPr lang="en-US" sz="1500" dirty="0" err="1" smtClean="0">
              <a:solidFill>
                <a:schemeClr val="accent4">
                  <a:lumMod val="50000"/>
                </a:schemeClr>
              </a:solidFill>
            </a:endParaRPr>
          </a:p>
        </p:txBody>
      </p:sp>
      <p:sp>
        <p:nvSpPr>
          <p:cNvPr id="13" name="Text Placeholder 2"/>
          <p:cNvSpPr txBox="1">
            <a:spLocks/>
          </p:cNvSpPr>
          <p:nvPr/>
        </p:nvSpPr>
        <p:spPr>
          <a:xfrm>
            <a:off x="4235568" y="2234266"/>
            <a:ext cx="4710022" cy="4192413"/>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800" kern="0" dirty="0" err="1">
                <a:solidFill>
                  <a:srgbClr val="0432FF"/>
                </a:solidFill>
                <a:latin typeface="Courier" charset="0"/>
                <a:ea typeface="Courier" charset="0"/>
                <a:cs typeface="Courier" charset="0"/>
              </a:rPr>
              <a:t>const</a:t>
            </a: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clock_manager_user_config_t</a:t>
            </a: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g_defaultClockConfigRun</a:t>
            </a: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mcgConfig</a:t>
            </a: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mcg_mode</a:t>
            </a:r>
            <a:r>
              <a:rPr lang="en-US" sz="800" kern="0" dirty="0">
                <a:latin typeface="Courier" charset="0"/>
                <a:ea typeface="Courier" charset="0"/>
                <a:cs typeface="Courier" charset="0"/>
              </a:rPr>
              <a:t>           = </a:t>
            </a:r>
            <a:r>
              <a:rPr lang="en-US" sz="800" i="1" kern="0" dirty="0" err="1">
                <a:solidFill>
                  <a:srgbClr val="942092"/>
                </a:solidFill>
                <a:latin typeface="Courier" charset="0"/>
                <a:ea typeface="Courier" charset="0"/>
                <a:cs typeface="Courier" charset="0"/>
              </a:rPr>
              <a:t>kMcgModePEE</a:t>
            </a:r>
            <a:r>
              <a:rPr lang="en-US" sz="800" kern="0" dirty="0">
                <a:latin typeface="Courier" charset="0"/>
                <a:ea typeface="Courier" charset="0"/>
                <a:cs typeface="Courier" charset="0"/>
              </a:rPr>
              <a:t>,   // Work in PEE mode.</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irclkEnable</a:t>
            </a:r>
            <a:r>
              <a:rPr lang="en-US" sz="800" kern="0" dirty="0">
                <a:latin typeface="Courier" charset="0"/>
                <a:ea typeface="Courier" charset="0"/>
                <a:cs typeface="Courier" charset="0"/>
              </a:rPr>
              <a:t>        = </a:t>
            </a:r>
            <a:r>
              <a:rPr lang="en-US" sz="800" kern="0" dirty="0">
                <a:solidFill>
                  <a:srgbClr val="0432FF"/>
                </a:solidFill>
                <a:latin typeface="Courier" charset="0"/>
                <a:ea typeface="Courier" charset="0"/>
                <a:cs typeface="Courier" charset="0"/>
              </a:rPr>
              <a:t>true</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MCGIRCLK enable.</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irclkEnableInStop</a:t>
            </a:r>
            <a:r>
              <a:rPr lang="en-US" sz="800" kern="0" dirty="0">
                <a:latin typeface="Courier" charset="0"/>
                <a:ea typeface="Courier" charset="0"/>
                <a:cs typeface="Courier" charset="0"/>
              </a:rPr>
              <a:t>  = </a:t>
            </a:r>
            <a:r>
              <a:rPr lang="en-US" sz="800" kern="0" dirty="0">
                <a:solidFill>
                  <a:srgbClr val="0432FF"/>
                </a:solidFill>
                <a:latin typeface="Courier" charset="0"/>
                <a:ea typeface="Courier" charset="0"/>
                <a:cs typeface="Courier" charset="0"/>
              </a:rPr>
              <a:t>false</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MCGIRCLK disable in STOP mode.</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ircs</a:t>
            </a:r>
            <a:r>
              <a:rPr lang="en-US" sz="800" kern="0" dirty="0">
                <a:latin typeface="Courier" charset="0"/>
                <a:ea typeface="Courier" charset="0"/>
                <a:cs typeface="Courier" charset="0"/>
              </a:rPr>
              <a:t>               = </a:t>
            </a:r>
            <a:r>
              <a:rPr lang="en-US" sz="800" i="1" kern="0" dirty="0" err="1">
                <a:solidFill>
                  <a:srgbClr val="942092"/>
                </a:solidFill>
                <a:latin typeface="Courier" charset="0"/>
                <a:ea typeface="Courier" charset="0"/>
                <a:cs typeface="Courier" charset="0"/>
              </a:rPr>
              <a:t>kMcgIrcSlow</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Select IRC32k.</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fcrdiv</a:t>
            </a:r>
            <a:r>
              <a:rPr lang="en-US" sz="800" kern="0" dirty="0">
                <a:latin typeface="Courier" charset="0"/>
                <a:ea typeface="Courier" charset="0"/>
                <a:cs typeface="Courier" charset="0"/>
              </a:rPr>
              <a:t>             = 0U,    </a:t>
            </a:r>
            <a:r>
              <a:rPr lang="en-US" sz="800" kern="0" dirty="0">
                <a:solidFill>
                  <a:schemeClr val="accent3">
                    <a:lumMod val="75000"/>
                  </a:schemeClr>
                </a:solidFill>
                <a:latin typeface="Courier" charset="0"/>
                <a:ea typeface="Courier" charset="0"/>
                <a:cs typeface="Courier" charset="0"/>
              </a:rPr>
              <a:t>// FCRDIV is 0.</a:t>
            </a:r>
          </a:p>
          <a:p>
            <a:pPr marL="0" indent="0">
              <a:spcBef>
                <a:spcPts val="0"/>
              </a:spcBef>
              <a:spcAft>
                <a:spcPts val="0"/>
              </a:spcAft>
              <a:buNone/>
            </a:pPr>
            <a:endParaRPr lang="en-US" sz="800" kern="0" dirty="0">
              <a:latin typeface="Courier" charset="0"/>
              <a:ea typeface="Courier" charset="0"/>
              <a:cs typeface="Courier" charset="0"/>
            </a:endParaRP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frdiv</a:t>
            </a:r>
            <a:r>
              <a:rPr lang="en-US" sz="800" kern="0" dirty="0">
                <a:latin typeface="Courier" charset="0"/>
                <a:ea typeface="Courier" charset="0"/>
                <a:cs typeface="Courier" charset="0"/>
              </a:rPr>
              <a:t>   = 3U,</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drs</a:t>
            </a:r>
            <a:r>
              <a:rPr lang="en-US" sz="800" kern="0" dirty="0">
                <a:latin typeface="Courier" charset="0"/>
                <a:ea typeface="Courier" charset="0"/>
                <a:cs typeface="Courier" charset="0"/>
              </a:rPr>
              <a:t>     = </a:t>
            </a:r>
            <a:r>
              <a:rPr lang="en-US" sz="800" i="1" kern="0" dirty="0" err="1">
                <a:solidFill>
                  <a:srgbClr val="942092"/>
                </a:solidFill>
                <a:latin typeface="Courier" charset="0"/>
                <a:ea typeface="Courier" charset="0"/>
                <a:cs typeface="Courier" charset="0"/>
              </a:rPr>
              <a:t>kMcgDcoRangeSelLow</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Low frequency range</a:t>
            </a:r>
          </a:p>
          <a:p>
            <a:pPr marL="0" indent="0">
              <a:spcBef>
                <a:spcPts val="0"/>
              </a:spcBef>
              <a:spcAft>
                <a:spcPts val="0"/>
              </a:spcAft>
              <a:buNone/>
            </a:pPr>
            <a:r>
              <a:rPr lang="en-US" sz="800" kern="0" dirty="0">
                <a:latin typeface="Courier" charset="0"/>
                <a:ea typeface="Courier" charset="0"/>
                <a:cs typeface="Courier" charset="0"/>
              </a:rPr>
              <a:t>        .dmx32   = </a:t>
            </a:r>
            <a:r>
              <a:rPr lang="en-US" sz="800" i="1" kern="0" dirty="0">
                <a:solidFill>
                  <a:srgbClr val="942092"/>
                </a:solidFill>
                <a:latin typeface="Courier" charset="0"/>
                <a:ea typeface="Courier" charset="0"/>
                <a:cs typeface="Courier" charset="0"/>
              </a:rPr>
              <a:t>kMcgDmx32Default</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DCO has a default range of 25%</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oscsel</a:t>
            </a:r>
            <a:r>
              <a:rPr lang="en-US" sz="800" kern="0" dirty="0">
                <a:latin typeface="Courier" charset="0"/>
                <a:ea typeface="Courier" charset="0"/>
                <a:cs typeface="Courier" charset="0"/>
              </a:rPr>
              <a:t>  = </a:t>
            </a:r>
            <a:r>
              <a:rPr lang="en-US" sz="800" i="1" kern="0" dirty="0" err="1">
                <a:solidFill>
                  <a:srgbClr val="942092"/>
                </a:solidFill>
                <a:latin typeface="Courier" charset="0"/>
                <a:ea typeface="Courier" charset="0"/>
                <a:cs typeface="Courier" charset="0"/>
              </a:rPr>
              <a:t>kMcgOscselOsc</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Select OSC</a:t>
            </a:r>
          </a:p>
          <a:p>
            <a:pPr marL="0" indent="0">
              <a:spcBef>
                <a:spcPts val="0"/>
              </a:spcBef>
              <a:spcAft>
                <a:spcPts val="0"/>
              </a:spcAft>
              <a:buNone/>
            </a:pPr>
            <a:endParaRPr lang="en-US" sz="800" kern="0" dirty="0">
              <a:latin typeface="Courier" charset="0"/>
              <a:ea typeface="Courier" charset="0"/>
              <a:cs typeface="Courier" charset="0"/>
            </a:endParaRPr>
          </a:p>
          <a:p>
            <a:pPr marL="0" indent="0">
              <a:spcBef>
                <a:spcPts val="0"/>
              </a:spcBef>
              <a:spcAft>
                <a:spcPts val="0"/>
              </a:spcAft>
              <a:buNone/>
            </a:pPr>
            <a:r>
              <a:rPr lang="en-US" sz="800" kern="0" dirty="0">
                <a:latin typeface="Courier" charset="0"/>
                <a:ea typeface="Courier" charset="0"/>
                <a:cs typeface="Courier" charset="0"/>
              </a:rPr>
              <a:t>        .pll0EnableInFllMode        = </a:t>
            </a:r>
            <a:r>
              <a:rPr lang="en-US" sz="800" kern="0" dirty="0">
                <a:solidFill>
                  <a:srgbClr val="0432FF"/>
                </a:solidFill>
                <a:latin typeface="Courier" charset="0"/>
                <a:ea typeface="Courier" charset="0"/>
                <a:cs typeface="Courier" charset="0"/>
              </a:rPr>
              <a:t>false</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PLL0 disable</a:t>
            </a:r>
          </a:p>
          <a:p>
            <a:pPr marL="0" indent="0">
              <a:spcBef>
                <a:spcPts val="0"/>
              </a:spcBef>
              <a:spcAft>
                <a:spcPts val="0"/>
              </a:spcAft>
              <a:buNone/>
            </a:pPr>
            <a:r>
              <a:rPr lang="en-US" sz="800" kern="0" dirty="0">
                <a:latin typeface="Courier" charset="0"/>
                <a:ea typeface="Courier" charset="0"/>
                <a:cs typeface="Courier" charset="0"/>
              </a:rPr>
              <a:t>        .pll0EnableInStop           = </a:t>
            </a:r>
            <a:r>
              <a:rPr lang="en-US" sz="800" kern="0" dirty="0">
                <a:solidFill>
                  <a:srgbClr val="0432FF"/>
                </a:solidFill>
                <a:latin typeface="Courier" charset="0"/>
                <a:ea typeface="Courier" charset="0"/>
                <a:cs typeface="Courier" charset="0"/>
              </a:rPr>
              <a:t>false</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PLL0 </a:t>
            </a:r>
            <a:r>
              <a:rPr lang="en-US" sz="800" kern="0" dirty="0" smtClean="0">
                <a:solidFill>
                  <a:schemeClr val="accent3">
                    <a:lumMod val="75000"/>
                  </a:schemeClr>
                </a:solidFill>
                <a:latin typeface="Courier" charset="0"/>
                <a:ea typeface="Courier" charset="0"/>
                <a:cs typeface="Courier" charset="0"/>
              </a:rPr>
              <a:t>disable </a:t>
            </a:r>
            <a:r>
              <a:rPr lang="en-US" sz="800" kern="0" dirty="0">
                <a:solidFill>
                  <a:schemeClr val="accent3">
                    <a:lumMod val="75000"/>
                  </a:schemeClr>
                </a:solidFill>
                <a:latin typeface="Courier" charset="0"/>
                <a:ea typeface="Courier" charset="0"/>
                <a:cs typeface="Courier" charset="0"/>
              </a:rPr>
              <a:t>in STOP mode</a:t>
            </a:r>
          </a:p>
          <a:p>
            <a:pPr marL="0" indent="0">
              <a:spcBef>
                <a:spcPts val="0"/>
              </a:spcBef>
              <a:spcAft>
                <a:spcPts val="0"/>
              </a:spcAft>
              <a:buNone/>
            </a:pPr>
            <a:r>
              <a:rPr lang="en-US" sz="800" kern="0" dirty="0">
                <a:latin typeface="Courier" charset="0"/>
                <a:ea typeface="Courier" charset="0"/>
                <a:cs typeface="Courier" charset="0"/>
              </a:rPr>
              <a:t>        .prdiv0                     = 0x3U,</a:t>
            </a:r>
          </a:p>
          <a:p>
            <a:pPr marL="0" indent="0">
              <a:spcBef>
                <a:spcPts val="0"/>
              </a:spcBef>
              <a:spcAft>
                <a:spcPts val="0"/>
              </a:spcAft>
              <a:buNone/>
            </a:pPr>
            <a:r>
              <a:rPr lang="en-US" sz="800" kern="0" dirty="0">
                <a:latin typeface="Courier" charset="0"/>
                <a:ea typeface="Courier" charset="0"/>
                <a:cs typeface="Courier" charset="0"/>
              </a:rPr>
              <a:t>        .vdiv0                      = 0x10U,</a:t>
            </a:r>
          </a:p>
          <a:p>
            <a:pPr marL="0" indent="0">
              <a:spcBef>
                <a:spcPts val="0"/>
              </a:spcBef>
              <a:spcAft>
                <a:spcPts val="0"/>
              </a:spcAft>
              <a:buNone/>
            </a:pP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simConfig</a:t>
            </a: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pllFllSel</a:t>
            </a:r>
            <a:r>
              <a:rPr lang="en-US" sz="800" kern="0" dirty="0">
                <a:latin typeface="Courier" charset="0"/>
                <a:ea typeface="Courier" charset="0"/>
                <a:cs typeface="Courier" charset="0"/>
              </a:rPr>
              <a:t> = </a:t>
            </a:r>
            <a:r>
              <a:rPr lang="en-US" sz="800" i="1" kern="0" dirty="0" err="1">
                <a:solidFill>
                  <a:srgbClr val="942092"/>
                </a:solidFill>
                <a:latin typeface="Courier" charset="0"/>
                <a:ea typeface="Courier" charset="0"/>
                <a:cs typeface="Courier" charset="0"/>
              </a:rPr>
              <a:t>kClockPllFllSelPll</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PLLFLLSEL select PLL.</a:t>
            </a:r>
          </a:p>
          <a:p>
            <a:pPr marL="0" indent="0">
              <a:spcBef>
                <a:spcPts val="0"/>
              </a:spcBef>
              <a:spcAft>
                <a:spcPts val="0"/>
              </a:spcAft>
              <a:buNone/>
            </a:pPr>
            <a:r>
              <a:rPr lang="en-US" sz="800" kern="0" dirty="0">
                <a:latin typeface="Courier" charset="0"/>
                <a:ea typeface="Courier" charset="0"/>
                <a:cs typeface="Courier" charset="0"/>
              </a:rPr>
              <a:t>        .er32kSrc  = </a:t>
            </a:r>
            <a:r>
              <a:rPr lang="en-US" sz="800" i="1" kern="0" dirty="0">
                <a:solidFill>
                  <a:srgbClr val="942092"/>
                </a:solidFill>
                <a:latin typeface="Courier" charset="0"/>
                <a:ea typeface="Courier" charset="0"/>
                <a:cs typeface="Courier" charset="0"/>
              </a:rPr>
              <a:t>kClockEr32kSrcRtc</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ERCLK32K selection, use RTC.</a:t>
            </a:r>
          </a:p>
          <a:p>
            <a:pPr marL="0" indent="0">
              <a:spcBef>
                <a:spcPts val="0"/>
              </a:spcBef>
              <a:spcAft>
                <a:spcPts val="0"/>
              </a:spcAft>
              <a:buNone/>
            </a:pPr>
            <a:r>
              <a:rPr lang="en-US" sz="800" kern="0" dirty="0">
                <a:latin typeface="Courier" charset="0"/>
                <a:ea typeface="Courier" charset="0"/>
                <a:cs typeface="Courier" charset="0"/>
              </a:rPr>
              <a:t>        .outdiv1   = 0U,</a:t>
            </a:r>
          </a:p>
          <a:p>
            <a:pPr marL="0" indent="0">
              <a:spcBef>
                <a:spcPts val="0"/>
              </a:spcBef>
              <a:spcAft>
                <a:spcPts val="0"/>
              </a:spcAft>
              <a:buNone/>
            </a:pPr>
            <a:r>
              <a:rPr lang="en-US" sz="800" kern="0" dirty="0">
                <a:latin typeface="Courier" charset="0"/>
                <a:ea typeface="Courier" charset="0"/>
                <a:cs typeface="Courier" charset="0"/>
              </a:rPr>
              <a:t>        .outdiv2   = 1U,</a:t>
            </a:r>
          </a:p>
          <a:p>
            <a:pPr marL="0" indent="0">
              <a:spcBef>
                <a:spcPts val="0"/>
              </a:spcBef>
              <a:spcAft>
                <a:spcPts val="0"/>
              </a:spcAft>
              <a:buNone/>
            </a:pPr>
            <a:r>
              <a:rPr lang="en-US" sz="800" kern="0" dirty="0">
                <a:latin typeface="Courier" charset="0"/>
                <a:ea typeface="Courier" charset="0"/>
                <a:cs typeface="Courier" charset="0"/>
              </a:rPr>
              <a:t>        .outdiv3   = 2U,</a:t>
            </a:r>
          </a:p>
          <a:p>
            <a:pPr marL="0" indent="0">
              <a:spcBef>
                <a:spcPts val="0"/>
              </a:spcBef>
              <a:spcAft>
                <a:spcPts val="0"/>
              </a:spcAft>
              <a:buNone/>
            </a:pPr>
            <a:r>
              <a:rPr lang="en-US" sz="800" kern="0" dirty="0">
                <a:latin typeface="Courier" charset="0"/>
                <a:ea typeface="Courier" charset="0"/>
                <a:cs typeface="Courier" charset="0"/>
              </a:rPr>
              <a:t>        .outdiv4   = 3U,</a:t>
            </a:r>
          </a:p>
          <a:p>
            <a:pPr marL="0" indent="0">
              <a:spcBef>
                <a:spcPts val="0"/>
              </a:spcBef>
              <a:spcAft>
                <a:spcPts val="0"/>
              </a:spcAft>
              <a:buNone/>
            </a:pP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oscerConfig</a:t>
            </a: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.enable       = </a:t>
            </a:r>
            <a:r>
              <a:rPr lang="en-US" sz="800" kern="0" dirty="0">
                <a:solidFill>
                  <a:srgbClr val="0432FF"/>
                </a:solidFill>
                <a:latin typeface="Courier" charset="0"/>
                <a:ea typeface="Courier" charset="0"/>
                <a:cs typeface="Courier" charset="0"/>
              </a:rPr>
              <a:t>true</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OSCERCLK enable.</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enableInStop</a:t>
            </a:r>
            <a:r>
              <a:rPr lang="en-US" sz="800" kern="0" dirty="0">
                <a:latin typeface="Courier" charset="0"/>
                <a:ea typeface="Courier" charset="0"/>
                <a:cs typeface="Courier" charset="0"/>
              </a:rPr>
              <a:t> = </a:t>
            </a:r>
            <a:r>
              <a:rPr lang="en-US" sz="800" kern="0" dirty="0">
                <a:solidFill>
                  <a:srgbClr val="0432FF"/>
                </a:solidFill>
                <a:latin typeface="Courier" charset="0"/>
                <a:ea typeface="Courier" charset="0"/>
                <a:cs typeface="Courier" charset="0"/>
              </a:rPr>
              <a:t>false</a:t>
            </a:r>
            <a:r>
              <a:rPr lang="en-US" sz="800" kern="0" dirty="0">
                <a:latin typeface="Courier" charset="0"/>
                <a:ea typeface="Courier" charset="0"/>
                <a:cs typeface="Courier" charset="0"/>
              </a:rPr>
              <a:t>, </a:t>
            </a:r>
            <a:r>
              <a:rPr lang="en-US" sz="800" kern="0" dirty="0">
                <a:solidFill>
                  <a:schemeClr val="accent3">
                    <a:lumMod val="75000"/>
                  </a:schemeClr>
                </a:solidFill>
                <a:latin typeface="Courier" charset="0"/>
                <a:ea typeface="Courier" charset="0"/>
                <a:cs typeface="Courier" charset="0"/>
              </a:rPr>
              <a:t>// OSCERCLK disable in STOP mode.</a:t>
            </a:r>
          </a:p>
          <a:p>
            <a:pPr marL="0" indent="0">
              <a:spcBef>
                <a:spcPts val="0"/>
              </a:spcBef>
              <a:spcAft>
                <a:spcPts val="0"/>
              </a:spcAft>
              <a:buNone/>
            </a:pP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erclkDiv</a:t>
            </a:r>
            <a:r>
              <a:rPr lang="en-US" sz="800" kern="0" dirty="0">
                <a:latin typeface="Courier" charset="0"/>
                <a:ea typeface="Courier" charset="0"/>
                <a:cs typeface="Courier" charset="0"/>
              </a:rPr>
              <a:t>     = 0U,    </a:t>
            </a:r>
            <a:r>
              <a:rPr lang="en-US" sz="800" kern="0" dirty="0">
                <a:solidFill>
                  <a:schemeClr val="accent3">
                    <a:lumMod val="75000"/>
                  </a:schemeClr>
                </a:solidFill>
                <a:latin typeface="Courier" charset="0"/>
                <a:ea typeface="Courier" charset="0"/>
                <a:cs typeface="Courier" charset="0"/>
              </a:rPr>
              <a:t>// OSCERCLK divider setting.</a:t>
            </a:r>
          </a:p>
          <a:p>
            <a:pPr marL="0" indent="0">
              <a:spcBef>
                <a:spcPts val="0"/>
              </a:spcBef>
              <a:spcAft>
                <a:spcPts val="0"/>
              </a:spcAft>
              <a:buNone/>
            </a:pPr>
            <a:r>
              <a:rPr lang="en-US" sz="800" kern="0" dirty="0">
                <a:latin typeface="Courier" charset="0"/>
                <a:ea typeface="Courier" charset="0"/>
                <a:cs typeface="Courier" charset="0"/>
              </a:rPr>
              <a:t>   </a:t>
            </a:r>
          </a:p>
        </p:txBody>
      </p:sp>
      <p:sp>
        <p:nvSpPr>
          <p:cNvPr id="16" name="Bent Arrow 15"/>
          <p:cNvSpPr/>
          <p:nvPr/>
        </p:nvSpPr>
        <p:spPr>
          <a:xfrm>
            <a:off x="2191109" y="930275"/>
            <a:ext cx="2035833" cy="415446"/>
          </a:xfrm>
          <a:prstGeom prst="bentArrow">
            <a:avLst>
              <a:gd name="adj1" fmla="val 16694"/>
              <a:gd name="adj2" fmla="val 25000"/>
              <a:gd name="adj3" fmla="val 35382"/>
              <a:gd name="adj4" fmla="val 4375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Bent Arrow 18"/>
          <p:cNvSpPr/>
          <p:nvPr/>
        </p:nvSpPr>
        <p:spPr>
          <a:xfrm>
            <a:off x="3493698" y="2368010"/>
            <a:ext cx="738998" cy="503049"/>
          </a:xfrm>
          <a:prstGeom prst="bentArrow">
            <a:avLst>
              <a:gd name="adj1" fmla="val 13264"/>
              <a:gd name="adj2" fmla="val 21570"/>
              <a:gd name="adj3" fmla="val 30238"/>
              <a:gd name="adj4" fmla="val 4375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4810763"/>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Manager “Managed” Usage Example</a:t>
            </a:r>
            <a:endParaRPr lang="en-US" dirty="0"/>
          </a:p>
        </p:txBody>
      </p:sp>
      <p:sp>
        <p:nvSpPr>
          <p:cNvPr id="5" name="TextBox 4"/>
          <p:cNvSpPr txBox="1"/>
          <p:nvPr/>
        </p:nvSpPr>
        <p:spPr>
          <a:xfrm>
            <a:off x="172887" y="1189069"/>
            <a:ext cx="4261093" cy="4625136"/>
          </a:xfrm>
          <a:prstGeom prst="rect">
            <a:avLst/>
          </a:prstGeom>
          <a:noFill/>
        </p:spPr>
        <p:txBody>
          <a:bodyPr wrap="square" lIns="91440" tIns="45720" rIns="91440" rtlCol="0" anchor="t">
            <a:noAutofit/>
          </a:bodyPr>
          <a:lstStyle/>
          <a:p>
            <a:r>
              <a:rPr lang="en-US" sz="900" dirty="0">
                <a:solidFill>
                  <a:schemeClr val="accent3">
                    <a:lumMod val="75000"/>
                  </a:schemeClr>
                </a:solidFill>
                <a:latin typeface="Courier" charset="0"/>
                <a:ea typeface="Courier" charset="0"/>
                <a:cs typeface="Courier" charset="0"/>
              </a:rPr>
              <a:t>// </a:t>
            </a:r>
            <a:r>
              <a:rPr lang="en-US" sz="900" dirty="0" smtClean="0">
                <a:solidFill>
                  <a:schemeClr val="accent3">
                    <a:lumMod val="75000"/>
                  </a:schemeClr>
                </a:solidFill>
                <a:latin typeface="Courier" charset="0"/>
                <a:ea typeface="Courier" charset="0"/>
                <a:cs typeface="Courier" charset="0"/>
              </a:rPr>
              <a:t>Configure the OSC.</a:t>
            </a:r>
            <a:endParaRPr lang="en-US" sz="900" dirty="0">
              <a:solidFill>
                <a:schemeClr val="accent3">
                  <a:lumMod val="75000"/>
                </a:schemeClr>
              </a:solidFill>
              <a:latin typeface="Courier" charset="0"/>
              <a:ea typeface="Courier" charset="0"/>
              <a:cs typeface="Courier" charset="0"/>
            </a:endParaRPr>
          </a:p>
          <a:p>
            <a:r>
              <a:rPr lang="en-US" sz="900" dirty="0" err="1">
                <a:solidFill>
                  <a:schemeClr val="accent4">
                    <a:lumMod val="50000"/>
                  </a:schemeClr>
                </a:solidFill>
                <a:latin typeface="Courier" charset="0"/>
                <a:ea typeface="Courier" charset="0"/>
                <a:cs typeface="Courier" charset="0"/>
              </a:rPr>
              <a:t>CLOCK_SYS_OscInit</a:t>
            </a:r>
            <a:r>
              <a:rPr lang="en-US" sz="900" dirty="0">
                <a:solidFill>
                  <a:schemeClr val="accent4">
                    <a:lumMod val="50000"/>
                  </a:schemeClr>
                </a:solidFill>
                <a:latin typeface="Courier" charset="0"/>
                <a:ea typeface="Courier" charset="0"/>
                <a:cs typeface="Courier" charset="0"/>
              </a:rPr>
              <a:t>(0U, &amp;osc0Config</a:t>
            </a:r>
            <a:r>
              <a:rPr lang="en-US" sz="900" dirty="0" smtClean="0">
                <a:solidFill>
                  <a:schemeClr val="accent4">
                    <a:lumMod val="50000"/>
                  </a:schemeClr>
                </a:solidFill>
                <a:latin typeface="Courier" charset="0"/>
                <a:ea typeface="Courier" charset="0"/>
                <a:cs typeface="Courier" charset="0"/>
              </a:rPr>
              <a:t>);</a:t>
            </a:r>
          </a:p>
          <a:p>
            <a:endParaRPr lang="en-US" sz="900" dirty="0">
              <a:solidFill>
                <a:schemeClr val="accent3">
                  <a:lumMod val="75000"/>
                </a:schemeClr>
              </a:solidFill>
              <a:latin typeface="Courier" charset="0"/>
              <a:ea typeface="Courier" charset="0"/>
              <a:cs typeface="Courier" charset="0"/>
            </a:endParaRPr>
          </a:p>
          <a:p>
            <a:r>
              <a:rPr lang="en-US" sz="900" dirty="0" smtClean="0">
                <a:solidFill>
                  <a:schemeClr val="accent3">
                    <a:lumMod val="75000"/>
                  </a:schemeClr>
                </a:solidFill>
                <a:latin typeface="Courier" charset="0"/>
                <a:ea typeface="Courier" charset="0"/>
                <a:cs typeface="Courier" charset="0"/>
              </a:rPr>
              <a:t>// Initialize Clock Manager.</a:t>
            </a:r>
          </a:p>
          <a:p>
            <a:r>
              <a:rPr lang="en-US" sz="900" dirty="0" err="1">
                <a:solidFill>
                  <a:schemeClr val="accent4">
                    <a:lumMod val="50000"/>
                  </a:schemeClr>
                </a:solidFill>
                <a:latin typeface="Courier" charset="0"/>
                <a:ea typeface="Courier" charset="0"/>
                <a:cs typeface="Courier" charset="0"/>
              </a:rPr>
              <a:t>CLOCK_SYS_Init</a:t>
            </a:r>
            <a:r>
              <a:rPr lang="en-US" sz="900" dirty="0">
                <a:solidFill>
                  <a:schemeClr val="accent4">
                    <a:lumMod val="50000"/>
                  </a:schemeClr>
                </a:solidFill>
                <a:latin typeface="Courier" charset="0"/>
                <a:ea typeface="Courier" charset="0"/>
                <a:cs typeface="Courier" charset="0"/>
              </a:rPr>
              <a:t>(&amp;</a:t>
            </a:r>
            <a:r>
              <a:rPr lang="en-US" sz="900" dirty="0" err="1" smtClean="0">
                <a:solidFill>
                  <a:schemeClr val="accent4">
                    <a:lumMod val="50000"/>
                  </a:schemeClr>
                </a:solidFill>
                <a:latin typeface="Courier" charset="0"/>
                <a:ea typeface="Courier" charset="0"/>
                <a:cs typeface="Courier" charset="0"/>
              </a:rPr>
              <a:t>g_defaultClockConfigurations</a:t>
            </a:r>
            <a:r>
              <a:rPr lang="en-US" sz="900" dirty="0">
                <a:solidFill>
                  <a:schemeClr val="accent4">
                    <a:lumMod val="50000"/>
                  </a:schemeClr>
                </a:solidFill>
                <a:latin typeface="Courier" charset="0"/>
                <a:ea typeface="Courier" charset="0"/>
                <a:cs typeface="Courier" charset="0"/>
              </a:rPr>
              <a:t>, NUM_CONFIGS, </a:t>
            </a:r>
            <a:r>
              <a:rPr lang="en-US" sz="900" dirty="0" smtClean="0">
                <a:solidFill>
                  <a:schemeClr val="accent4">
                    <a:lumMod val="50000"/>
                  </a:schemeClr>
                </a:solidFill>
                <a:latin typeface="Courier" charset="0"/>
                <a:ea typeface="Courier" charset="0"/>
                <a:cs typeface="Courier" charset="0"/>
              </a:rPr>
              <a:t>	  </a:t>
            </a:r>
            <a:r>
              <a:rPr lang="en-US" sz="900" dirty="0" err="1" smtClean="0">
                <a:solidFill>
                  <a:schemeClr val="accent4">
                    <a:lumMod val="50000"/>
                  </a:schemeClr>
                </a:solidFill>
                <a:latin typeface="Courier" charset="0"/>
                <a:ea typeface="Courier" charset="0"/>
                <a:cs typeface="Courier" charset="0"/>
              </a:rPr>
              <a:t>clockCallbackTable</a:t>
            </a:r>
            <a:r>
              <a:rPr lang="en-US" sz="900" dirty="0" smtClean="0">
                <a:solidFill>
                  <a:schemeClr val="accent4">
                    <a:lumMod val="50000"/>
                  </a:schemeClr>
                </a:solidFill>
                <a:latin typeface="Courier" charset="0"/>
                <a:ea typeface="Courier" charset="0"/>
                <a:cs typeface="Courier" charset="0"/>
              </a:rPr>
              <a:t>, NUM_CALLBACKS);</a:t>
            </a:r>
          </a:p>
          <a:p>
            <a:endParaRPr lang="en-US" sz="900" dirty="0">
              <a:solidFill>
                <a:schemeClr val="accent4">
                  <a:lumMod val="50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r>
              <a:rPr lang="en-US" sz="900" dirty="0" smtClean="0">
                <a:solidFill>
                  <a:schemeClr val="accent3">
                    <a:lumMod val="75000"/>
                  </a:schemeClr>
                </a:solidFill>
                <a:latin typeface="Courier" charset="0"/>
                <a:ea typeface="Courier" charset="0"/>
                <a:cs typeface="Courier" charset="0"/>
              </a:rPr>
              <a:t>// Set clock configuration to RUN mode.</a:t>
            </a:r>
          </a:p>
          <a:p>
            <a:r>
              <a:rPr lang="en-US" sz="900" dirty="0" err="1" smtClean="0">
                <a:solidFill>
                  <a:schemeClr val="accent4">
                    <a:lumMod val="50000"/>
                  </a:schemeClr>
                </a:solidFill>
                <a:latin typeface="Courier" charset="0"/>
                <a:ea typeface="Courier" charset="0"/>
                <a:cs typeface="Courier" charset="0"/>
              </a:rPr>
              <a:t>CLOCK_SYS_UpdateConfiguration</a:t>
            </a:r>
            <a:r>
              <a:rPr lang="en-US" sz="900" dirty="0" smtClean="0">
                <a:solidFill>
                  <a:schemeClr val="accent4">
                    <a:lumMod val="50000"/>
                  </a:schemeClr>
                </a:solidFill>
                <a:latin typeface="Courier" charset="0"/>
                <a:ea typeface="Courier" charset="0"/>
                <a:cs typeface="Courier" charset="0"/>
              </a:rPr>
              <a:t>(RUN_MODE, 				   </a:t>
            </a:r>
            <a:r>
              <a:rPr lang="en-US" sz="900" i="1" dirty="0" err="1" smtClean="0">
                <a:solidFill>
                  <a:srgbClr val="942092"/>
                </a:solidFill>
                <a:latin typeface="Courier" charset="0"/>
                <a:ea typeface="Courier" charset="0"/>
                <a:cs typeface="Courier" charset="0"/>
              </a:rPr>
              <a:t>kClockManagerPolicyForcible</a:t>
            </a:r>
            <a:r>
              <a:rPr lang="en-US" sz="900" dirty="0">
                <a:solidFill>
                  <a:schemeClr val="accent4">
                    <a:lumMod val="50000"/>
                  </a:schemeClr>
                </a:solidFill>
                <a:latin typeface="Courier" charset="0"/>
                <a:ea typeface="Courier" charset="0"/>
                <a:cs typeface="Courier" charset="0"/>
              </a:rPr>
              <a:t>);</a:t>
            </a:r>
          </a:p>
          <a:p>
            <a:endParaRPr lang="en-US" sz="900" dirty="0">
              <a:solidFill>
                <a:schemeClr val="accent4">
                  <a:lumMod val="50000"/>
                </a:schemeClr>
              </a:solidFill>
              <a:latin typeface="Courier" charset="0"/>
              <a:ea typeface="Courier" charset="0"/>
              <a:cs typeface="Courier" charset="0"/>
            </a:endParaRPr>
          </a:p>
          <a:p>
            <a:r>
              <a:rPr lang="en-US" sz="900" dirty="0" smtClean="0">
                <a:solidFill>
                  <a:schemeClr val="accent3">
                    <a:lumMod val="75000"/>
                  </a:schemeClr>
                </a:solidFill>
                <a:latin typeface="Courier" charset="0"/>
                <a:ea typeface="Courier" charset="0"/>
                <a:cs typeface="Courier" charset="0"/>
              </a:rPr>
              <a:t>// Set clock configuration to VLPR mode.</a:t>
            </a:r>
          </a:p>
          <a:p>
            <a:r>
              <a:rPr lang="en-US" sz="900" dirty="0" err="1" smtClean="0">
                <a:solidFill>
                  <a:schemeClr val="accent4">
                    <a:lumMod val="50000"/>
                  </a:schemeClr>
                </a:solidFill>
                <a:latin typeface="Courier" charset="0"/>
                <a:ea typeface="Courier" charset="0"/>
                <a:cs typeface="Courier" charset="0"/>
              </a:rPr>
              <a:t>CLOCK_SYS_UpdateConfiguration</a:t>
            </a:r>
            <a:r>
              <a:rPr lang="en-US" sz="900" dirty="0" smtClean="0">
                <a:solidFill>
                  <a:schemeClr val="accent4">
                    <a:lumMod val="50000"/>
                  </a:schemeClr>
                </a:solidFill>
                <a:latin typeface="Courier" charset="0"/>
                <a:ea typeface="Courier" charset="0"/>
                <a:cs typeface="Courier" charset="0"/>
              </a:rPr>
              <a:t>(VLPR_MODE</a:t>
            </a:r>
            <a:r>
              <a:rPr lang="en-US" sz="900" dirty="0">
                <a:solidFill>
                  <a:schemeClr val="accent4">
                    <a:lumMod val="50000"/>
                  </a:schemeClr>
                </a:solidFill>
                <a:latin typeface="Courier" charset="0"/>
                <a:ea typeface="Courier" charset="0"/>
                <a:cs typeface="Courier" charset="0"/>
              </a:rPr>
              <a:t>, 			</a:t>
            </a:r>
            <a:r>
              <a:rPr lang="en-US" sz="900" dirty="0" smtClean="0">
                <a:solidFill>
                  <a:schemeClr val="accent4">
                    <a:lumMod val="50000"/>
                  </a:schemeClr>
                </a:solidFill>
                <a:latin typeface="Courier" charset="0"/>
                <a:ea typeface="Courier" charset="0"/>
                <a:cs typeface="Courier" charset="0"/>
              </a:rPr>
              <a:t>   </a:t>
            </a:r>
            <a:r>
              <a:rPr lang="en-US" sz="900" i="1" dirty="0" err="1" smtClean="0">
                <a:solidFill>
                  <a:srgbClr val="942092"/>
                </a:solidFill>
                <a:latin typeface="Courier" charset="0"/>
                <a:ea typeface="Courier" charset="0"/>
                <a:cs typeface="Courier" charset="0"/>
              </a:rPr>
              <a:t>kClockManagerPolicyForcible</a:t>
            </a:r>
            <a:r>
              <a:rPr lang="en-US" sz="900" dirty="0" smtClean="0">
                <a:solidFill>
                  <a:schemeClr val="accent4">
                    <a:lumMod val="50000"/>
                  </a:schemeClr>
                </a:solidFill>
                <a:latin typeface="Courier" charset="0"/>
                <a:ea typeface="Courier" charset="0"/>
                <a:cs typeface="Courier" charset="0"/>
              </a:rPr>
              <a:t>);</a:t>
            </a:r>
          </a:p>
          <a:p>
            <a:endParaRPr lang="en-US" sz="900" dirty="0">
              <a:solidFill>
                <a:schemeClr val="accent4">
                  <a:lumMod val="50000"/>
                </a:schemeClr>
              </a:solidFill>
              <a:latin typeface="Courier" charset="0"/>
              <a:ea typeface="Courier" charset="0"/>
              <a:cs typeface="Courier" charset="0"/>
            </a:endParaRPr>
          </a:p>
          <a:p>
            <a:endParaRPr lang="en-US" sz="900" dirty="0">
              <a:solidFill>
                <a:schemeClr val="accent4">
                  <a:lumMod val="50000"/>
                </a:schemeClr>
              </a:solidFill>
              <a:latin typeface="Courier" charset="0"/>
              <a:ea typeface="Courier" charset="0"/>
              <a:cs typeface="Courier" charset="0"/>
            </a:endParaRPr>
          </a:p>
          <a:p>
            <a:endParaRPr lang="en-US" sz="900" dirty="0">
              <a:solidFill>
                <a:schemeClr val="accent4">
                  <a:lumMod val="50000"/>
                </a:schemeClr>
              </a:solidFill>
              <a:latin typeface="Courier" charset="0"/>
              <a:ea typeface="Courier" charset="0"/>
              <a:cs typeface="Courier" charset="0"/>
            </a:endParaRPr>
          </a:p>
        </p:txBody>
      </p:sp>
      <p:sp>
        <p:nvSpPr>
          <p:cNvPr id="6" name="Text Placeholder 2"/>
          <p:cNvSpPr txBox="1">
            <a:spLocks/>
          </p:cNvSpPr>
          <p:nvPr/>
        </p:nvSpPr>
        <p:spPr>
          <a:xfrm>
            <a:off x="4382218" y="1074189"/>
            <a:ext cx="4528867" cy="1738022"/>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900" kern="0" dirty="0">
                <a:solidFill>
                  <a:srgbClr val="0432FF"/>
                </a:solidFill>
                <a:latin typeface="Courier" charset="0"/>
                <a:ea typeface="Courier" charset="0"/>
                <a:cs typeface="Courier" charset="0"/>
              </a:rPr>
              <a:t>#define </a:t>
            </a:r>
            <a:r>
              <a:rPr lang="en-US" sz="900" kern="0" dirty="0" smtClean="0">
                <a:solidFill>
                  <a:schemeClr val="tx1"/>
                </a:solidFill>
                <a:latin typeface="Courier" charset="0"/>
                <a:ea typeface="Courier" charset="0"/>
                <a:cs typeface="Courier" charset="0"/>
              </a:rPr>
              <a:t>NUM_CONFIGS   3U</a:t>
            </a:r>
          </a:p>
          <a:p>
            <a:pPr marL="0" indent="0">
              <a:spcBef>
                <a:spcPts val="0"/>
              </a:spcBef>
              <a:spcAft>
                <a:spcPts val="0"/>
              </a:spcAft>
              <a:buNone/>
            </a:pPr>
            <a:endParaRPr lang="en-US" sz="900" kern="0" dirty="0" smtClean="0">
              <a:solidFill>
                <a:srgbClr val="0432FF"/>
              </a:solidFill>
              <a:latin typeface="Courier" charset="0"/>
              <a:ea typeface="Courier" charset="0"/>
              <a:cs typeface="Courier" charset="0"/>
            </a:endParaRPr>
          </a:p>
          <a:p>
            <a:pPr marL="0" indent="0">
              <a:spcBef>
                <a:spcPts val="0"/>
              </a:spcBef>
              <a:spcAft>
                <a:spcPts val="0"/>
              </a:spcAft>
              <a:buNone/>
            </a:pPr>
            <a:r>
              <a:rPr lang="en-US" sz="900" kern="0" dirty="0" smtClean="0">
                <a:solidFill>
                  <a:srgbClr val="0432FF"/>
                </a:solidFill>
                <a:latin typeface="Courier" charset="0"/>
                <a:ea typeface="Courier" charset="0"/>
                <a:cs typeface="Courier" charset="0"/>
              </a:rPr>
              <a:t>#</a:t>
            </a:r>
            <a:r>
              <a:rPr lang="en-US" sz="900" kern="0" dirty="0">
                <a:solidFill>
                  <a:srgbClr val="0432FF"/>
                </a:solidFill>
                <a:latin typeface="Courier" charset="0"/>
                <a:ea typeface="Courier" charset="0"/>
                <a:cs typeface="Courier" charset="0"/>
              </a:rPr>
              <a:t>define </a:t>
            </a:r>
            <a:r>
              <a:rPr lang="en-US" sz="900" kern="0" dirty="0" smtClean="0">
                <a:solidFill>
                  <a:schemeClr val="tx1"/>
                </a:solidFill>
                <a:latin typeface="Courier" charset="0"/>
                <a:ea typeface="Courier" charset="0"/>
                <a:cs typeface="Courier" charset="0"/>
              </a:rPr>
              <a:t>VLPR_MODE     1U</a:t>
            </a:r>
            <a:endParaRPr lang="en-US" sz="900" kern="0" dirty="0">
              <a:solidFill>
                <a:schemeClr val="tx1"/>
              </a:solidFill>
              <a:latin typeface="Courier" charset="0"/>
              <a:ea typeface="Courier" charset="0"/>
              <a:cs typeface="Courier" charset="0"/>
            </a:endParaRPr>
          </a:p>
          <a:p>
            <a:pPr marL="0" indent="0">
              <a:spcBef>
                <a:spcPts val="0"/>
              </a:spcBef>
              <a:spcAft>
                <a:spcPts val="0"/>
              </a:spcAft>
              <a:buNone/>
            </a:pPr>
            <a:r>
              <a:rPr lang="en-US" sz="900" kern="0" dirty="0">
                <a:solidFill>
                  <a:srgbClr val="0432FF"/>
                </a:solidFill>
                <a:latin typeface="Courier" charset="0"/>
                <a:ea typeface="Courier" charset="0"/>
                <a:cs typeface="Courier" charset="0"/>
              </a:rPr>
              <a:t>#define </a:t>
            </a:r>
            <a:r>
              <a:rPr lang="en-US" sz="900" kern="0" dirty="0" smtClean="0">
                <a:solidFill>
                  <a:schemeClr val="tx1"/>
                </a:solidFill>
                <a:latin typeface="Courier" charset="0"/>
                <a:ea typeface="Courier" charset="0"/>
                <a:cs typeface="Courier" charset="0"/>
              </a:rPr>
              <a:t>RUN_MODE      2U</a:t>
            </a:r>
          </a:p>
          <a:p>
            <a:pPr marL="0" indent="0">
              <a:spcBef>
                <a:spcPts val="0"/>
              </a:spcBef>
              <a:spcAft>
                <a:spcPts val="0"/>
              </a:spcAft>
              <a:buNone/>
            </a:pPr>
            <a:endParaRPr lang="en-US" sz="900" kern="0" dirty="0">
              <a:solidFill>
                <a:srgbClr val="0432FF"/>
              </a:solidFill>
              <a:latin typeface="Courier" charset="0"/>
              <a:ea typeface="Courier" charset="0"/>
              <a:cs typeface="Courier" charset="0"/>
            </a:endParaRPr>
          </a:p>
          <a:p>
            <a:pPr marL="0" indent="0">
              <a:spcBef>
                <a:spcPts val="0"/>
              </a:spcBef>
              <a:spcAft>
                <a:spcPts val="0"/>
              </a:spcAft>
              <a:buNone/>
            </a:pPr>
            <a:r>
              <a:rPr lang="en-US" sz="900" kern="0" dirty="0" err="1" smtClean="0">
                <a:solidFill>
                  <a:srgbClr val="0432FF"/>
                </a:solidFill>
                <a:latin typeface="Courier" charset="0"/>
                <a:ea typeface="Courier" charset="0"/>
                <a:cs typeface="Courier" charset="0"/>
              </a:rPr>
              <a:t>const</a:t>
            </a:r>
            <a:r>
              <a:rPr lang="en-US" sz="900" kern="0" dirty="0" smtClean="0">
                <a:solidFill>
                  <a:srgbClr val="0432FF"/>
                </a:solidFill>
                <a:latin typeface="Courier" charset="0"/>
                <a:ea typeface="Courier" charset="0"/>
                <a:cs typeface="Courier" charset="0"/>
              </a:rPr>
              <a:t> </a:t>
            </a:r>
            <a:r>
              <a:rPr lang="en-US" sz="900" kern="0" dirty="0" err="1">
                <a:latin typeface="Courier" charset="0"/>
                <a:ea typeface="Courier" charset="0"/>
                <a:cs typeface="Courier" charset="0"/>
              </a:rPr>
              <a:t>clock_manager_user_config_t</a:t>
            </a:r>
            <a:r>
              <a:rPr lang="en-US" sz="900" kern="0" dirty="0">
                <a:latin typeface="Courier" charset="0"/>
                <a:ea typeface="Courier" charset="0"/>
                <a:cs typeface="Courier" charset="0"/>
              </a:rPr>
              <a:t> * </a:t>
            </a:r>
            <a:r>
              <a:rPr lang="en-US" sz="900" kern="0" dirty="0" err="1">
                <a:latin typeface="Courier" charset="0"/>
                <a:ea typeface="Courier" charset="0"/>
                <a:cs typeface="Courier" charset="0"/>
              </a:rPr>
              <a:t>g_defaultClockConfigurations</a:t>
            </a:r>
            <a:r>
              <a:rPr lang="en-US" sz="900" kern="0" dirty="0">
                <a:latin typeface="Courier" charset="0"/>
                <a:ea typeface="Courier" charset="0"/>
                <a:cs typeface="Courier" charset="0"/>
              </a:rPr>
              <a:t>[] = </a:t>
            </a:r>
            <a:endParaRPr lang="en-US" sz="900" kern="0" dirty="0" smtClean="0">
              <a:latin typeface="Courier" charset="0"/>
              <a:ea typeface="Courier" charset="0"/>
              <a:cs typeface="Courier" charset="0"/>
            </a:endParaRPr>
          </a:p>
          <a:p>
            <a:pPr marL="0" indent="0">
              <a:spcBef>
                <a:spcPts val="0"/>
              </a:spcBef>
              <a:spcAft>
                <a:spcPts val="0"/>
              </a:spcAft>
              <a:buNone/>
            </a:pPr>
            <a:r>
              <a:rPr lang="en-US" sz="900" kern="0" dirty="0" smtClean="0">
                <a:latin typeface="Courier" charset="0"/>
                <a:ea typeface="Courier" charset="0"/>
                <a:cs typeface="Courier" charset="0"/>
              </a:rPr>
              <a:t>{</a:t>
            </a:r>
            <a:endParaRPr lang="en-US" sz="900" kern="0" dirty="0">
              <a:latin typeface="Courier" charset="0"/>
              <a:ea typeface="Courier" charset="0"/>
              <a:cs typeface="Courier" charset="0"/>
            </a:endParaRPr>
          </a:p>
          <a:p>
            <a:pPr marL="0" indent="0">
              <a:spcBef>
                <a:spcPts val="0"/>
              </a:spcBef>
              <a:spcAft>
                <a:spcPts val="0"/>
              </a:spcAft>
              <a:buNone/>
            </a:pPr>
            <a:r>
              <a:rPr lang="en-US" sz="900" kern="0" dirty="0">
                <a:latin typeface="Courier" charset="0"/>
                <a:ea typeface="Courier" charset="0"/>
                <a:cs typeface="Courier" charset="0"/>
              </a:rPr>
              <a:t>    NULL,</a:t>
            </a:r>
          </a:p>
          <a:p>
            <a:pPr marL="0" indent="0">
              <a:spcBef>
                <a:spcPts val="0"/>
              </a:spcBef>
              <a:spcAft>
                <a:spcPts val="0"/>
              </a:spcAft>
              <a:buNone/>
            </a:pPr>
            <a:r>
              <a:rPr lang="en-US" sz="900" kern="0" dirty="0">
                <a:latin typeface="Courier" charset="0"/>
                <a:ea typeface="Courier" charset="0"/>
                <a:cs typeface="Courier" charset="0"/>
              </a:rPr>
              <a:t>    &amp;</a:t>
            </a:r>
            <a:r>
              <a:rPr lang="en-US" sz="900" kern="0" dirty="0" err="1">
                <a:latin typeface="Courier" charset="0"/>
                <a:ea typeface="Courier" charset="0"/>
                <a:cs typeface="Courier" charset="0"/>
              </a:rPr>
              <a:t>g_defaultClockConfigVlpr</a:t>
            </a:r>
            <a:r>
              <a:rPr lang="en-US" sz="900" kern="0" dirty="0">
                <a:latin typeface="Courier" charset="0"/>
                <a:ea typeface="Courier" charset="0"/>
                <a:cs typeface="Courier" charset="0"/>
              </a:rPr>
              <a:t>,</a:t>
            </a:r>
          </a:p>
          <a:p>
            <a:pPr marL="0" indent="0">
              <a:spcBef>
                <a:spcPts val="0"/>
              </a:spcBef>
              <a:spcAft>
                <a:spcPts val="0"/>
              </a:spcAft>
              <a:buNone/>
            </a:pPr>
            <a:r>
              <a:rPr lang="en-US" sz="900" kern="0" dirty="0">
                <a:latin typeface="Courier" charset="0"/>
                <a:ea typeface="Courier" charset="0"/>
                <a:cs typeface="Courier" charset="0"/>
              </a:rPr>
              <a:t>    &amp;</a:t>
            </a:r>
            <a:r>
              <a:rPr lang="en-US" sz="900" kern="0" dirty="0" err="1" smtClean="0">
                <a:latin typeface="Courier" charset="0"/>
                <a:ea typeface="Courier" charset="0"/>
                <a:cs typeface="Courier" charset="0"/>
              </a:rPr>
              <a:t>g_defaultClockConfigRun</a:t>
            </a:r>
            <a:endParaRPr lang="en-US" sz="900" kern="0" dirty="0" smtClean="0">
              <a:latin typeface="Courier" charset="0"/>
              <a:ea typeface="Courier" charset="0"/>
              <a:cs typeface="Courier" charset="0"/>
            </a:endParaRPr>
          </a:p>
          <a:p>
            <a:pPr marL="0" indent="0">
              <a:spcBef>
                <a:spcPts val="0"/>
              </a:spcBef>
              <a:spcAft>
                <a:spcPts val="0"/>
              </a:spcAft>
              <a:buNone/>
            </a:pPr>
            <a:r>
              <a:rPr lang="en-US" sz="900" kern="0" dirty="0" smtClean="0">
                <a:latin typeface="Courier" charset="0"/>
                <a:ea typeface="Courier" charset="0"/>
                <a:cs typeface="Courier" charset="0"/>
              </a:rPr>
              <a:t>};</a:t>
            </a:r>
          </a:p>
          <a:p>
            <a:pPr marL="0" indent="0">
              <a:spcBef>
                <a:spcPts val="0"/>
              </a:spcBef>
              <a:spcAft>
                <a:spcPts val="0"/>
              </a:spcAft>
              <a:buNone/>
            </a:pPr>
            <a:endParaRPr lang="en-US" sz="800" kern="0" dirty="0" smtClean="0">
              <a:latin typeface="Courier" charset="0"/>
              <a:ea typeface="Courier" charset="0"/>
              <a:cs typeface="Courier" charset="0"/>
            </a:endParaRPr>
          </a:p>
        </p:txBody>
      </p:sp>
      <p:sp>
        <p:nvSpPr>
          <p:cNvPr id="7" name="Text Placeholder 2"/>
          <p:cNvSpPr txBox="1">
            <a:spLocks/>
          </p:cNvSpPr>
          <p:nvPr/>
        </p:nvSpPr>
        <p:spPr>
          <a:xfrm>
            <a:off x="4382217" y="2855346"/>
            <a:ext cx="4528867" cy="1061046"/>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900" kern="0" dirty="0">
                <a:solidFill>
                  <a:srgbClr val="0432FF"/>
                </a:solidFill>
                <a:latin typeface="Courier" charset="0"/>
                <a:ea typeface="Courier" charset="0"/>
                <a:cs typeface="Courier" charset="0"/>
              </a:rPr>
              <a:t>#define </a:t>
            </a:r>
            <a:r>
              <a:rPr lang="en-US" sz="900" kern="0" dirty="0">
                <a:latin typeface="Courier" charset="0"/>
                <a:ea typeface="Courier" charset="0"/>
                <a:cs typeface="Courier" charset="0"/>
              </a:rPr>
              <a:t>NUM_CALLBACKS  1U</a:t>
            </a:r>
          </a:p>
          <a:p>
            <a:pPr marL="0" indent="0">
              <a:spcBef>
                <a:spcPts val="0"/>
              </a:spcBef>
              <a:spcAft>
                <a:spcPts val="0"/>
              </a:spcAft>
              <a:buNone/>
            </a:pPr>
            <a:endParaRPr lang="en-US" sz="900" kern="0" dirty="0">
              <a:latin typeface="Courier" charset="0"/>
              <a:ea typeface="Courier" charset="0"/>
              <a:cs typeface="Courier" charset="0"/>
            </a:endParaRPr>
          </a:p>
          <a:p>
            <a:pPr marL="0" indent="0">
              <a:spcBef>
                <a:spcPts val="0"/>
              </a:spcBef>
              <a:spcAft>
                <a:spcPts val="0"/>
              </a:spcAft>
              <a:buNone/>
            </a:pPr>
            <a:r>
              <a:rPr lang="en-US" sz="900" kern="0" dirty="0">
                <a:solidFill>
                  <a:srgbClr val="0432FF"/>
                </a:solidFill>
                <a:latin typeface="Courier" charset="0"/>
                <a:ea typeface="Courier" charset="0"/>
                <a:cs typeface="Courier" charset="0"/>
              </a:rPr>
              <a:t>static</a:t>
            </a:r>
            <a:r>
              <a:rPr lang="en-US" sz="900" kern="0" dirty="0">
                <a:latin typeface="Courier" charset="0"/>
                <a:ea typeface="Courier" charset="0"/>
                <a:cs typeface="Courier" charset="0"/>
              </a:rPr>
              <a:t> </a:t>
            </a:r>
            <a:r>
              <a:rPr lang="en-US" sz="900" kern="0" dirty="0" err="1">
                <a:latin typeface="Courier" charset="0"/>
                <a:ea typeface="Courier" charset="0"/>
                <a:cs typeface="Courier" charset="0"/>
              </a:rPr>
              <a:t>clock_manager_callback_user_config_t</a:t>
            </a:r>
            <a:r>
              <a:rPr lang="en-US" sz="900" kern="0" dirty="0">
                <a:latin typeface="Courier" charset="0"/>
                <a:ea typeface="Courier" charset="0"/>
                <a:cs typeface="Courier" charset="0"/>
              </a:rPr>
              <a:t> *</a:t>
            </a:r>
            <a:r>
              <a:rPr lang="en-US" sz="900" kern="0" dirty="0" err="1">
                <a:latin typeface="Courier" charset="0"/>
                <a:ea typeface="Courier" charset="0"/>
                <a:cs typeface="Courier" charset="0"/>
              </a:rPr>
              <a:t>clockCallbackTable</a:t>
            </a:r>
            <a:r>
              <a:rPr lang="en-US" sz="900" kern="0" dirty="0">
                <a:latin typeface="Courier" charset="0"/>
                <a:ea typeface="Courier" charset="0"/>
                <a:cs typeface="Courier" charset="0"/>
              </a:rPr>
              <a:t>[] =</a:t>
            </a:r>
          </a:p>
          <a:p>
            <a:pPr marL="0" indent="0">
              <a:spcBef>
                <a:spcPts val="0"/>
              </a:spcBef>
              <a:spcAft>
                <a:spcPts val="0"/>
              </a:spcAft>
              <a:buNone/>
            </a:pPr>
            <a:r>
              <a:rPr lang="en-US" sz="900" kern="0" dirty="0">
                <a:latin typeface="Courier" charset="0"/>
                <a:ea typeface="Courier" charset="0"/>
                <a:cs typeface="Courier" charset="0"/>
              </a:rPr>
              <a:t>{</a:t>
            </a:r>
          </a:p>
          <a:p>
            <a:pPr marL="0" indent="0">
              <a:spcBef>
                <a:spcPts val="0"/>
              </a:spcBef>
              <a:spcAft>
                <a:spcPts val="0"/>
              </a:spcAft>
              <a:buNone/>
            </a:pPr>
            <a:r>
              <a:rPr lang="en-US" sz="900" kern="0" dirty="0">
                <a:latin typeface="Courier" charset="0"/>
                <a:ea typeface="Courier" charset="0"/>
                <a:cs typeface="Courier" charset="0"/>
              </a:rPr>
              <a:t>    &amp;</a:t>
            </a:r>
            <a:r>
              <a:rPr lang="en-US" sz="900" kern="0" dirty="0" err="1" smtClean="0">
                <a:latin typeface="Courier" charset="0"/>
                <a:ea typeface="Courier" charset="0"/>
                <a:cs typeface="Courier" charset="0"/>
              </a:rPr>
              <a:t>userAppClockCalback</a:t>
            </a:r>
            <a:endParaRPr lang="en-US" sz="900" kern="0" dirty="0">
              <a:latin typeface="Courier" charset="0"/>
              <a:ea typeface="Courier" charset="0"/>
              <a:cs typeface="Courier" charset="0"/>
            </a:endParaRPr>
          </a:p>
          <a:p>
            <a:pPr marL="0" indent="0">
              <a:spcBef>
                <a:spcPts val="0"/>
              </a:spcBef>
              <a:spcAft>
                <a:spcPts val="0"/>
              </a:spcAft>
              <a:buNone/>
            </a:pPr>
            <a:r>
              <a:rPr lang="en-US" sz="900" kern="0" dirty="0">
                <a:latin typeface="Courier" charset="0"/>
                <a:ea typeface="Courier" charset="0"/>
                <a:cs typeface="Courier" charset="0"/>
              </a:rPr>
              <a:t>};</a:t>
            </a:r>
          </a:p>
          <a:p>
            <a:pPr marL="0" indent="0">
              <a:spcBef>
                <a:spcPts val="0"/>
              </a:spcBef>
              <a:spcAft>
                <a:spcPts val="0"/>
              </a:spcAft>
              <a:buNone/>
            </a:pPr>
            <a:endParaRPr lang="en-US" sz="800" kern="0" dirty="0" smtClean="0">
              <a:latin typeface="Courier" charset="0"/>
              <a:ea typeface="Courier" charset="0"/>
              <a:cs typeface="Courier" charset="0"/>
            </a:endParaRPr>
          </a:p>
        </p:txBody>
      </p:sp>
      <p:sp>
        <p:nvSpPr>
          <p:cNvPr id="10" name="Bent Arrow 9"/>
          <p:cNvSpPr/>
          <p:nvPr/>
        </p:nvSpPr>
        <p:spPr>
          <a:xfrm>
            <a:off x="3295291" y="1189069"/>
            <a:ext cx="1086926" cy="562093"/>
          </a:xfrm>
          <a:prstGeom prst="bentArrow">
            <a:avLst>
              <a:gd name="adj1" fmla="val 13264"/>
              <a:gd name="adj2" fmla="val 21570"/>
              <a:gd name="adj3" fmla="val 30238"/>
              <a:gd name="adj4" fmla="val 4375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p:cNvSpPr/>
          <p:nvPr/>
        </p:nvSpPr>
        <p:spPr>
          <a:xfrm>
            <a:off x="2559171" y="2101404"/>
            <a:ext cx="1823046" cy="1090369"/>
          </a:xfrm>
          <a:prstGeom prst="bentArrow">
            <a:avLst>
              <a:gd name="adj1" fmla="val 7026"/>
              <a:gd name="adj2" fmla="val 11352"/>
              <a:gd name="adj3" fmla="val 15389"/>
              <a:gd name="adj4" fmla="val 4375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20007745"/>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Callback Implementation Example</a:t>
            </a:r>
            <a:endParaRPr lang="en-US" dirty="0"/>
          </a:p>
        </p:txBody>
      </p:sp>
      <p:sp>
        <p:nvSpPr>
          <p:cNvPr id="3" name="Text Placeholder 2"/>
          <p:cNvSpPr>
            <a:spLocks noGrp="1"/>
          </p:cNvSpPr>
          <p:nvPr>
            <p:ph type="body" sz="quarter" idx="10"/>
          </p:nvPr>
        </p:nvSpPr>
        <p:spPr/>
        <p:txBody>
          <a:bodyPr>
            <a:normAutofit fontScale="47500" lnSpcReduction="20000"/>
          </a:bodyPr>
          <a:lstStyle/>
          <a:p>
            <a:pPr marL="0" indent="0">
              <a:spcBef>
                <a:spcPts val="0"/>
              </a:spcBef>
              <a:spcAft>
                <a:spcPts val="0"/>
              </a:spcAft>
              <a:buNone/>
            </a:pPr>
            <a:endParaRPr lang="en-US" dirty="0" smtClean="0">
              <a:latin typeface="Courier" charset="0"/>
              <a:ea typeface="Courier" charset="0"/>
              <a:cs typeface="Courier" charset="0"/>
            </a:endParaRP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endParaRPr lang="en-US" dirty="0" smtClean="0">
              <a:latin typeface="Courier" charset="0"/>
              <a:ea typeface="Courier" charset="0"/>
              <a:cs typeface="Courier" charset="0"/>
            </a:endParaRP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endParaRPr lang="en-US" dirty="0" smtClean="0">
              <a:latin typeface="Courier" charset="0"/>
              <a:ea typeface="Courier" charset="0"/>
              <a:cs typeface="Courier" charset="0"/>
            </a:endParaRP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endParaRPr lang="en-US" dirty="0" smtClean="0">
              <a:latin typeface="Courier" charset="0"/>
              <a:ea typeface="Courier" charset="0"/>
              <a:cs typeface="Courier" charset="0"/>
            </a:endParaRP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r>
              <a:rPr lang="en-US" dirty="0" err="1" smtClean="0">
                <a:latin typeface="Courier" charset="0"/>
                <a:ea typeface="Courier" charset="0"/>
                <a:cs typeface="Courier" charset="0"/>
              </a:rPr>
              <a:t>clock_manager_error_code_t</a:t>
            </a:r>
            <a:r>
              <a:rPr lang="en-US" dirty="0" smtClean="0">
                <a:latin typeface="Courier" charset="0"/>
                <a:ea typeface="Courier" charset="0"/>
                <a:cs typeface="Courier" charset="0"/>
              </a:rPr>
              <a:t> </a:t>
            </a:r>
          </a:p>
          <a:p>
            <a:pPr marL="0" indent="0">
              <a:spcBef>
                <a:spcPts val="0"/>
              </a:spcBef>
              <a:spcAft>
                <a:spcPts val="0"/>
              </a:spcAft>
              <a:buNone/>
            </a:pPr>
            <a:r>
              <a:rPr lang="en-US" dirty="0" err="1" smtClean="0">
                <a:latin typeface="Courier" charset="0"/>
                <a:ea typeface="Courier" charset="0"/>
                <a:cs typeface="Courier" charset="0"/>
              </a:rPr>
              <a:t>userAppClockCallback</a:t>
            </a:r>
            <a:r>
              <a:rPr lang="en-US" dirty="0" smtClean="0">
                <a:latin typeface="Courier" charset="0"/>
                <a:ea typeface="Courier" charset="0"/>
                <a:cs typeface="Courier" charset="0"/>
              </a:rPr>
              <a:t>(</a:t>
            </a:r>
            <a:r>
              <a:rPr lang="en-US" dirty="0" err="1" smtClean="0">
                <a:latin typeface="Courier" charset="0"/>
                <a:ea typeface="Courier" charset="0"/>
                <a:cs typeface="Courier" charset="0"/>
              </a:rPr>
              <a:t>clock_notify_struct_t</a:t>
            </a:r>
            <a:r>
              <a:rPr lang="en-US" dirty="0" smtClean="0">
                <a:latin typeface="Courier" charset="0"/>
                <a:ea typeface="Courier" charset="0"/>
                <a:cs typeface="Courier" charset="0"/>
              </a:rPr>
              <a:t> </a:t>
            </a:r>
            <a:r>
              <a:rPr lang="en-US" dirty="0">
                <a:latin typeface="Courier" charset="0"/>
                <a:ea typeface="Courier" charset="0"/>
                <a:cs typeface="Courier" charset="0"/>
              </a:rPr>
              <a:t>*</a:t>
            </a:r>
            <a:r>
              <a:rPr lang="en-US" dirty="0" smtClean="0">
                <a:latin typeface="Courier" charset="0"/>
                <a:ea typeface="Courier" charset="0"/>
                <a:cs typeface="Courier" charset="0"/>
              </a:rPr>
              <a:t>notify, </a:t>
            </a:r>
            <a:r>
              <a:rPr lang="en-US" dirty="0" smtClean="0">
                <a:solidFill>
                  <a:srgbClr val="0432FF"/>
                </a:solidFill>
                <a:latin typeface="Courier" charset="0"/>
                <a:ea typeface="Courier" charset="0"/>
                <a:cs typeface="Courier" charset="0"/>
              </a:rPr>
              <a:t>void</a:t>
            </a:r>
            <a:r>
              <a:rPr lang="en-US" dirty="0">
                <a:latin typeface="Courier" charset="0"/>
                <a:ea typeface="Courier" charset="0"/>
                <a:cs typeface="Courier" charset="0"/>
              </a:rPr>
              <a:t>* </a:t>
            </a:r>
            <a:r>
              <a:rPr lang="en-US" dirty="0" err="1">
                <a:latin typeface="Courier" charset="0"/>
                <a:ea typeface="Courier" charset="0"/>
                <a:cs typeface="Courier" charset="0"/>
              </a:rPr>
              <a:t>dataPtr</a:t>
            </a:r>
            <a:r>
              <a:rPr lang="en-US" dirty="0">
                <a:latin typeface="Courier" charset="0"/>
                <a:ea typeface="Courier" charset="0"/>
                <a:cs typeface="Courier" charset="0"/>
              </a:rPr>
              <a:t>)</a:t>
            </a:r>
          </a:p>
          <a:p>
            <a:pPr marL="0" indent="0">
              <a:spcBef>
                <a:spcPts val="0"/>
              </a:spcBef>
              <a:spcAft>
                <a:spcPts val="0"/>
              </a:spcAft>
              <a:buNone/>
            </a:pPr>
            <a:r>
              <a:rPr lang="en-US" dirty="0">
                <a:latin typeface="Courier" charset="0"/>
                <a:ea typeface="Courier" charset="0"/>
                <a:cs typeface="Courier" charset="0"/>
              </a:rPr>
              <a:t>{</a:t>
            </a:r>
          </a:p>
          <a:p>
            <a:pPr marL="0" indent="0">
              <a:spcBef>
                <a:spcPts val="0"/>
              </a:spcBef>
              <a:spcAft>
                <a:spcPts val="0"/>
              </a:spcAft>
              <a:buNone/>
            </a:pPr>
            <a:r>
              <a:rPr lang="en-US" dirty="0">
                <a:latin typeface="Courier" charset="0"/>
                <a:ea typeface="Courier" charset="0"/>
                <a:cs typeface="Courier" charset="0"/>
              </a:rPr>
              <a:t>    </a:t>
            </a:r>
            <a:r>
              <a:rPr lang="en-US" dirty="0" err="1">
                <a:latin typeface="Courier" charset="0"/>
                <a:ea typeface="Courier" charset="0"/>
                <a:cs typeface="Courier" charset="0"/>
              </a:rPr>
              <a:t>clock_manager_error_code_t</a:t>
            </a:r>
            <a:r>
              <a:rPr lang="en-US" dirty="0">
                <a:latin typeface="Courier" charset="0"/>
                <a:ea typeface="Courier" charset="0"/>
                <a:cs typeface="Courier" charset="0"/>
              </a:rPr>
              <a:t> result = </a:t>
            </a:r>
            <a:r>
              <a:rPr lang="en-US" i="1" dirty="0" err="1">
                <a:solidFill>
                  <a:srgbClr val="942092"/>
                </a:solidFill>
                <a:latin typeface="Courier" charset="0"/>
                <a:ea typeface="Courier" charset="0"/>
                <a:cs typeface="Courier" charset="0"/>
              </a:rPr>
              <a:t>kClockManagerSuccess</a:t>
            </a:r>
            <a:r>
              <a:rPr lang="en-US" dirty="0">
                <a:latin typeface="Courier" charset="0"/>
                <a:ea typeface="Courier" charset="0"/>
                <a:cs typeface="Courier" charset="0"/>
              </a:rPr>
              <a:t>;</a:t>
            </a: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r>
              <a:rPr lang="en-US" dirty="0">
                <a:latin typeface="Courier" charset="0"/>
                <a:ea typeface="Courier" charset="0"/>
                <a:cs typeface="Courier" charset="0"/>
              </a:rPr>
              <a:t>    switch (notify-&gt;</a:t>
            </a:r>
            <a:r>
              <a:rPr lang="en-US" dirty="0" err="1">
                <a:latin typeface="Courier" charset="0"/>
                <a:ea typeface="Courier" charset="0"/>
                <a:cs typeface="Courier" charset="0"/>
              </a:rPr>
              <a:t>notifyType</a:t>
            </a:r>
            <a:r>
              <a:rPr lang="en-US" dirty="0">
                <a:latin typeface="Courier" charset="0"/>
                <a:ea typeface="Courier" charset="0"/>
                <a:cs typeface="Courier" charset="0"/>
              </a:rPr>
              <a:t>)</a:t>
            </a:r>
          </a:p>
          <a:p>
            <a:pPr marL="0" indent="0">
              <a:spcBef>
                <a:spcPts val="0"/>
              </a:spcBef>
              <a:spcAft>
                <a:spcPts val="0"/>
              </a:spcAft>
              <a:buNone/>
            </a:pPr>
            <a:r>
              <a:rPr lang="en-US" dirty="0">
                <a:latin typeface="Courier" charset="0"/>
                <a:ea typeface="Courier" charset="0"/>
                <a:cs typeface="Courier" charset="0"/>
              </a:rPr>
              <a:t>    {</a:t>
            </a:r>
          </a:p>
          <a:p>
            <a:pPr marL="0" indent="0">
              <a:spcBef>
                <a:spcPts val="0"/>
              </a:spcBef>
              <a:spcAft>
                <a:spcPts val="0"/>
              </a:spcAft>
              <a:buNone/>
            </a:pPr>
            <a:r>
              <a:rPr lang="en-US" dirty="0">
                <a:latin typeface="Courier" charset="0"/>
                <a:ea typeface="Courier" charset="0"/>
                <a:cs typeface="Courier" charset="0"/>
              </a:rPr>
              <a:t>        case </a:t>
            </a:r>
            <a:r>
              <a:rPr lang="en-US" i="1" dirty="0" err="1">
                <a:solidFill>
                  <a:srgbClr val="942092"/>
                </a:solidFill>
                <a:latin typeface="Courier" charset="0"/>
                <a:ea typeface="Courier" charset="0"/>
                <a:cs typeface="Courier" charset="0"/>
              </a:rPr>
              <a:t>kClockManagerNotifyBefore</a:t>
            </a:r>
            <a:r>
              <a:rPr lang="en-US" dirty="0">
                <a:latin typeface="Courier" charset="0"/>
                <a:ea typeface="Courier" charset="0"/>
                <a:cs typeface="Courier" charset="0"/>
              </a:rPr>
              <a:t>:</a:t>
            </a:r>
          </a:p>
          <a:p>
            <a:pPr marL="0" indent="0">
              <a:spcBef>
                <a:spcPts val="0"/>
              </a:spcBef>
              <a:spcAft>
                <a:spcPts val="0"/>
              </a:spcAft>
              <a:buNone/>
            </a:pPr>
            <a:r>
              <a:rPr lang="en-US" dirty="0">
                <a:latin typeface="Courier" charset="0"/>
                <a:ea typeface="Courier" charset="0"/>
                <a:cs typeface="Courier" charset="0"/>
              </a:rPr>
              <a:t>        /* TODO */</a:t>
            </a:r>
          </a:p>
          <a:p>
            <a:pPr marL="0" indent="0">
              <a:spcBef>
                <a:spcPts val="0"/>
              </a:spcBef>
              <a:spcAft>
                <a:spcPts val="0"/>
              </a:spcAft>
              <a:buNone/>
            </a:pPr>
            <a:r>
              <a:rPr lang="en-US" dirty="0">
                <a:latin typeface="Courier" charset="0"/>
                <a:ea typeface="Courier" charset="0"/>
                <a:cs typeface="Courier" charset="0"/>
              </a:rPr>
              <a:t>        /* Add code here. */</a:t>
            </a:r>
          </a:p>
          <a:p>
            <a:pPr marL="0" indent="0">
              <a:spcBef>
                <a:spcPts val="0"/>
              </a:spcBef>
              <a:spcAft>
                <a:spcPts val="0"/>
              </a:spcAft>
              <a:buNone/>
            </a:pPr>
            <a:r>
              <a:rPr lang="en-US" dirty="0">
                <a:latin typeface="Courier" charset="0"/>
                <a:ea typeface="Courier" charset="0"/>
                <a:cs typeface="Courier" charset="0"/>
              </a:rPr>
              <a:t>        break;</a:t>
            </a: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r>
              <a:rPr lang="en-US" dirty="0">
                <a:latin typeface="Courier" charset="0"/>
                <a:ea typeface="Courier" charset="0"/>
                <a:cs typeface="Courier" charset="0"/>
              </a:rPr>
              <a:t>        case </a:t>
            </a:r>
            <a:r>
              <a:rPr lang="en-US" i="1" dirty="0" err="1">
                <a:solidFill>
                  <a:srgbClr val="942092"/>
                </a:solidFill>
                <a:latin typeface="Courier" charset="0"/>
                <a:ea typeface="Courier" charset="0"/>
                <a:cs typeface="Courier" charset="0"/>
              </a:rPr>
              <a:t>kClockManagerNotifyRecover</a:t>
            </a:r>
            <a:r>
              <a:rPr lang="en-US" dirty="0">
                <a:latin typeface="Courier" charset="0"/>
                <a:ea typeface="Courier" charset="0"/>
                <a:cs typeface="Courier" charset="0"/>
              </a:rPr>
              <a:t>:</a:t>
            </a:r>
          </a:p>
          <a:p>
            <a:pPr marL="0" indent="0">
              <a:spcBef>
                <a:spcPts val="0"/>
              </a:spcBef>
              <a:spcAft>
                <a:spcPts val="0"/>
              </a:spcAft>
              <a:buNone/>
            </a:pPr>
            <a:r>
              <a:rPr lang="en-US" dirty="0">
                <a:latin typeface="Courier" charset="0"/>
                <a:ea typeface="Courier" charset="0"/>
                <a:cs typeface="Courier" charset="0"/>
              </a:rPr>
              <a:t>        /* TODO */</a:t>
            </a:r>
          </a:p>
          <a:p>
            <a:pPr marL="0" indent="0">
              <a:spcBef>
                <a:spcPts val="0"/>
              </a:spcBef>
              <a:spcAft>
                <a:spcPts val="0"/>
              </a:spcAft>
              <a:buNone/>
            </a:pPr>
            <a:r>
              <a:rPr lang="en-US" dirty="0">
                <a:latin typeface="Courier" charset="0"/>
                <a:ea typeface="Courier" charset="0"/>
                <a:cs typeface="Courier" charset="0"/>
              </a:rPr>
              <a:t>        /* Add code here. */</a:t>
            </a:r>
          </a:p>
          <a:p>
            <a:pPr marL="0" indent="0">
              <a:spcBef>
                <a:spcPts val="0"/>
              </a:spcBef>
              <a:spcAft>
                <a:spcPts val="0"/>
              </a:spcAft>
              <a:buNone/>
            </a:pPr>
            <a:r>
              <a:rPr lang="en-US" dirty="0">
                <a:latin typeface="Courier" charset="0"/>
                <a:ea typeface="Courier" charset="0"/>
                <a:cs typeface="Courier" charset="0"/>
              </a:rPr>
              <a:t>        break;</a:t>
            </a: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r>
              <a:rPr lang="en-US" dirty="0">
                <a:latin typeface="Courier" charset="0"/>
                <a:ea typeface="Courier" charset="0"/>
                <a:cs typeface="Courier" charset="0"/>
              </a:rPr>
              <a:t>        case </a:t>
            </a:r>
            <a:r>
              <a:rPr lang="en-US" i="1" dirty="0" err="1">
                <a:solidFill>
                  <a:srgbClr val="942092"/>
                </a:solidFill>
                <a:latin typeface="Courier" charset="0"/>
                <a:ea typeface="Courier" charset="0"/>
                <a:cs typeface="Courier" charset="0"/>
              </a:rPr>
              <a:t>kClockManagerNotifyAfter</a:t>
            </a:r>
            <a:r>
              <a:rPr lang="en-US" dirty="0">
                <a:latin typeface="Courier" charset="0"/>
                <a:ea typeface="Courier" charset="0"/>
                <a:cs typeface="Courier" charset="0"/>
              </a:rPr>
              <a:t>:</a:t>
            </a:r>
          </a:p>
          <a:p>
            <a:pPr marL="0" indent="0">
              <a:spcBef>
                <a:spcPts val="0"/>
              </a:spcBef>
              <a:spcAft>
                <a:spcPts val="0"/>
              </a:spcAft>
              <a:buNone/>
            </a:pPr>
            <a:r>
              <a:rPr lang="en-US" dirty="0">
                <a:latin typeface="Courier" charset="0"/>
                <a:ea typeface="Courier" charset="0"/>
                <a:cs typeface="Courier" charset="0"/>
              </a:rPr>
              <a:t>        /* TODO */</a:t>
            </a:r>
          </a:p>
          <a:p>
            <a:pPr marL="0" indent="0">
              <a:spcBef>
                <a:spcPts val="0"/>
              </a:spcBef>
              <a:spcAft>
                <a:spcPts val="0"/>
              </a:spcAft>
              <a:buNone/>
            </a:pPr>
            <a:r>
              <a:rPr lang="en-US" dirty="0">
                <a:latin typeface="Courier" charset="0"/>
                <a:ea typeface="Courier" charset="0"/>
                <a:cs typeface="Courier" charset="0"/>
              </a:rPr>
              <a:t>        /* Add code here. */</a:t>
            </a:r>
          </a:p>
          <a:p>
            <a:pPr marL="0" indent="0">
              <a:spcBef>
                <a:spcPts val="0"/>
              </a:spcBef>
              <a:spcAft>
                <a:spcPts val="0"/>
              </a:spcAft>
              <a:buNone/>
            </a:pPr>
            <a:r>
              <a:rPr lang="en-US" dirty="0">
                <a:latin typeface="Courier" charset="0"/>
                <a:ea typeface="Courier" charset="0"/>
                <a:cs typeface="Courier" charset="0"/>
              </a:rPr>
              <a:t>        break;</a:t>
            </a:r>
          </a:p>
          <a:p>
            <a:pPr marL="0" indent="0">
              <a:spcBef>
                <a:spcPts val="0"/>
              </a:spcBef>
              <a:spcAft>
                <a:spcPts val="0"/>
              </a:spcAft>
              <a:buNone/>
            </a:pPr>
            <a:endParaRPr lang="en-US" dirty="0">
              <a:latin typeface="Courier" charset="0"/>
              <a:ea typeface="Courier" charset="0"/>
              <a:cs typeface="Courier" charset="0"/>
            </a:endParaRPr>
          </a:p>
          <a:p>
            <a:pPr marL="0" indent="0">
              <a:spcBef>
                <a:spcPts val="0"/>
              </a:spcBef>
              <a:spcAft>
                <a:spcPts val="0"/>
              </a:spcAft>
              <a:buNone/>
            </a:pPr>
            <a:r>
              <a:rPr lang="en-US" dirty="0">
                <a:latin typeface="Courier" charset="0"/>
                <a:ea typeface="Courier" charset="0"/>
                <a:cs typeface="Courier" charset="0"/>
              </a:rPr>
              <a:t>        default:</a:t>
            </a:r>
          </a:p>
          <a:p>
            <a:pPr marL="0" indent="0">
              <a:spcBef>
                <a:spcPts val="0"/>
              </a:spcBef>
              <a:spcAft>
                <a:spcPts val="0"/>
              </a:spcAft>
              <a:buNone/>
            </a:pPr>
            <a:r>
              <a:rPr lang="en-US" dirty="0">
                <a:latin typeface="Courier" charset="0"/>
                <a:ea typeface="Courier" charset="0"/>
                <a:cs typeface="Courier" charset="0"/>
              </a:rPr>
              <a:t>            result = </a:t>
            </a:r>
            <a:r>
              <a:rPr lang="en-US" i="1" dirty="0" err="1">
                <a:solidFill>
                  <a:srgbClr val="942092"/>
                </a:solidFill>
                <a:latin typeface="Courier" charset="0"/>
                <a:ea typeface="Courier" charset="0"/>
                <a:cs typeface="Courier" charset="0"/>
              </a:rPr>
              <a:t>kClockManagerError</a:t>
            </a:r>
            <a:r>
              <a:rPr lang="en-US" dirty="0">
                <a:latin typeface="Courier" charset="0"/>
                <a:ea typeface="Courier" charset="0"/>
                <a:cs typeface="Courier" charset="0"/>
              </a:rPr>
              <a:t>;</a:t>
            </a:r>
          </a:p>
          <a:p>
            <a:pPr marL="0" indent="0">
              <a:spcBef>
                <a:spcPts val="0"/>
              </a:spcBef>
              <a:spcAft>
                <a:spcPts val="0"/>
              </a:spcAft>
              <a:buNone/>
            </a:pPr>
            <a:r>
              <a:rPr lang="en-US" dirty="0">
                <a:latin typeface="Courier" charset="0"/>
                <a:ea typeface="Courier" charset="0"/>
                <a:cs typeface="Courier" charset="0"/>
              </a:rPr>
              <a:t>        break;</a:t>
            </a:r>
          </a:p>
          <a:p>
            <a:pPr marL="0" indent="0">
              <a:spcBef>
                <a:spcPts val="0"/>
              </a:spcBef>
              <a:spcAft>
                <a:spcPts val="0"/>
              </a:spcAft>
              <a:buNone/>
            </a:pPr>
            <a:r>
              <a:rPr lang="en-US" dirty="0">
                <a:latin typeface="Courier" charset="0"/>
                <a:ea typeface="Courier" charset="0"/>
                <a:cs typeface="Courier" charset="0"/>
              </a:rPr>
              <a:t>    }</a:t>
            </a:r>
          </a:p>
          <a:p>
            <a:pPr marL="0" indent="0">
              <a:spcBef>
                <a:spcPts val="0"/>
              </a:spcBef>
              <a:spcAft>
                <a:spcPts val="0"/>
              </a:spcAft>
              <a:buNone/>
            </a:pPr>
            <a:r>
              <a:rPr lang="en-US" dirty="0">
                <a:latin typeface="Courier" charset="0"/>
                <a:ea typeface="Courier" charset="0"/>
                <a:cs typeface="Courier" charset="0"/>
              </a:rPr>
              <a:t>    return result;</a:t>
            </a:r>
          </a:p>
          <a:p>
            <a:pPr marL="0" indent="0">
              <a:spcBef>
                <a:spcPts val="0"/>
              </a:spcBef>
              <a:spcAft>
                <a:spcPts val="0"/>
              </a:spcAft>
              <a:buNone/>
            </a:pPr>
            <a:r>
              <a:rPr lang="en-US" dirty="0">
                <a:latin typeface="Courier" charset="0"/>
                <a:ea typeface="Courier" charset="0"/>
                <a:cs typeface="Courier" charset="0"/>
              </a:rPr>
              <a:t>}</a:t>
            </a:r>
          </a:p>
        </p:txBody>
      </p:sp>
      <p:sp>
        <p:nvSpPr>
          <p:cNvPr id="4" name="TextBox 3"/>
          <p:cNvSpPr txBox="1"/>
          <p:nvPr/>
        </p:nvSpPr>
        <p:spPr>
          <a:xfrm>
            <a:off x="1138687" y="1078302"/>
            <a:ext cx="2769079" cy="681487"/>
          </a:xfrm>
          <a:prstGeom prst="rect">
            <a:avLst/>
          </a:prstGeom>
          <a:noFill/>
          <a:ln w="12700">
            <a:solidFill>
              <a:schemeClr val="tx1"/>
            </a:solidFill>
          </a:ln>
        </p:spPr>
        <p:txBody>
          <a:bodyPr wrap="square" lIns="91440" tIns="45720" rIns="91440" rtlCol="0" anchor="t">
            <a:noAutofit/>
          </a:bodyPr>
          <a:lstStyle/>
          <a:p>
            <a:pPr algn="ctr"/>
            <a:r>
              <a:rPr lang="en-US" sz="1200" dirty="0" smtClean="0">
                <a:solidFill>
                  <a:schemeClr val="accent4">
                    <a:lumMod val="50000"/>
                  </a:schemeClr>
                </a:solidFill>
              </a:rPr>
              <a:t>Notification structure includes notification type, policy and the target </a:t>
            </a:r>
            <a:r>
              <a:rPr lang="en-US" sz="1200" smtClean="0">
                <a:solidFill>
                  <a:schemeClr val="accent4">
                    <a:lumMod val="50000"/>
                  </a:schemeClr>
                </a:solidFill>
              </a:rPr>
              <a:t>clock configuration index</a:t>
            </a:r>
            <a:endParaRPr lang="en-US" sz="1200" dirty="0" err="1" smtClean="0">
              <a:solidFill>
                <a:schemeClr val="accent4">
                  <a:lumMod val="50000"/>
                </a:schemeClr>
              </a:solidFill>
            </a:endParaRPr>
          </a:p>
        </p:txBody>
      </p:sp>
      <p:sp>
        <p:nvSpPr>
          <p:cNvPr id="5" name="TextBox 4"/>
          <p:cNvSpPr txBox="1"/>
          <p:nvPr/>
        </p:nvSpPr>
        <p:spPr>
          <a:xfrm>
            <a:off x="4508739" y="1078302"/>
            <a:ext cx="2769079" cy="681487"/>
          </a:xfrm>
          <a:prstGeom prst="rect">
            <a:avLst/>
          </a:prstGeom>
          <a:noFill/>
          <a:ln w="12700">
            <a:solidFill>
              <a:schemeClr val="tx1"/>
            </a:solidFill>
          </a:ln>
        </p:spPr>
        <p:txBody>
          <a:bodyPr wrap="square" lIns="91440" tIns="45720" rIns="91440" rtlCol="0" anchor="ctr">
            <a:noAutofit/>
          </a:bodyPr>
          <a:lstStyle/>
          <a:p>
            <a:pPr algn="ctr"/>
            <a:r>
              <a:rPr lang="en-US" sz="1200" dirty="0" smtClean="0">
                <a:solidFill>
                  <a:schemeClr val="accent4">
                    <a:lumMod val="50000"/>
                  </a:schemeClr>
                </a:solidFill>
              </a:rPr>
              <a:t>Application-defined data can be passed into or out of a callback.</a:t>
            </a:r>
          </a:p>
        </p:txBody>
      </p:sp>
      <p:cxnSp>
        <p:nvCxnSpPr>
          <p:cNvPr id="7" name="Straight Arrow Connector 6"/>
          <p:cNvCxnSpPr/>
          <p:nvPr/>
        </p:nvCxnSpPr>
        <p:spPr>
          <a:xfrm>
            <a:off x="3509344" y="1758355"/>
            <a:ext cx="327806" cy="406879"/>
          </a:xfrm>
          <a:prstGeom prst="straightConnector1">
            <a:avLst/>
          </a:prstGeom>
          <a:ln w="28575">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024184" y="1758355"/>
            <a:ext cx="198408" cy="398253"/>
          </a:xfrm>
          <a:prstGeom prst="straightConnector1">
            <a:avLst/>
          </a:prstGeom>
          <a:ln w="28575">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060990"/>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Clock Manager Additional Functionality</a:t>
            </a:r>
            <a:endParaRPr lang="en-US" dirty="0"/>
          </a:p>
        </p:txBody>
      </p:sp>
      <p:sp>
        <p:nvSpPr>
          <p:cNvPr id="3" name="Text Placeholder 2"/>
          <p:cNvSpPr>
            <a:spLocks noGrp="1"/>
          </p:cNvSpPr>
          <p:nvPr>
            <p:ph type="body" sz="quarter" idx="10"/>
          </p:nvPr>
        </p:nvSpPr>
        <p:spPr>
          <a:xfrm>
            <a:off x="224642" y="1074189"/>
            <a:ext cx="3976422" cy="4667249"/>
          </a:xfrm>
        </p:spPr>
        <p:txBody>
          <a:bodyPr>
            <a:normAutofit/>
          </a:bodyPr>
          <a:lstStyle/>
          <a:p>
            <a:pPr marL="0" indent="0">
              <a:spcBef>
                <a:spcPts val="0"/>
              </a:spcBef>
              <a:spcAft>
                <a:spcPts val="0"/>
              </a:spcAft>
              <a:buNone/>
            </a:pPr>
            <a:r>
              <a:rPr lang="en-US" sz="1000" dirty="0">
                <a:solidFill>
                  <a:schemeClr val="accent3">
                    <a:lumMod val="75000"/>
                  </a:schemeClr>
                </a:solidFill>
                <a:latin typeface="Courier" charset="0"/>
                <a:ea typeface="Courier" charset="0"/>
                <a:cs typeface="Courier" charset="0"/>
              </a:rPr>
              <a:t>// Configure the RTC oscillator.</a:t>
            </a:r>
          </a:p>
          <a:p>
            <a:pPr marL="0" indent="0">
              <a:spcBef>
                <a:spcPts val="0"/>
              </a:spcBef>
              <a:spcAft>
                <a:spcPts val="0"/>
              </a:spcAft>
              <a:buNone/>
            </a:pPr>
            <a:r>
              <a:rPr lang="en-US" sz="1000" dirty="0" err="1">
                <a:solidFill>
                  <a:schemeClr val="accent4">
                    <a:lumMod val="50000"/>
                  </a:schemeClr>
                </a:solidFill>
                <a:latin typeface="Courier" charset="0"/>
                <a:ea typeface="Courier" charset="0"/>
                <a:cs typeface="Courier" charset="0"/>
              </a:rPr>
              <a:t>CLOCK_SYS_RtcOscInit</a:t>
            </a:r>
            <a:r>
              <a:rPr lang="en-US" sz="1000" dirty="0">
                <a:solidFill>
                  <a:schemeClr val="accent4">
                    <a:lumMod val="50000"/>
                  </a:schemeClr>
                </a:solidFill>
                <a:latin typeface="Courier" charset="0"/>
                <a:ea typeface="Courier" charset="0"/>
                <a:cs typeface="Courier" charset="0"/>
              </a:rPr>
              <a:t>(0U, &amp;</a:t>
            </a:r>
            <a:r>
              <a:rPr lang="en-US" sz="1000" dirty="0" err="1">
                <a:solidFill>
                  <a:schemeClr val="accent4">
                    <a:lumMod val="50000"/>
                  </a:schemeClr>
                </a:solidFill>
                <a:latin typeface="Courier" charset="0"/>
                <a:ea typeface="Courier" charset="0"/>
                <a:cs typeface="Courier" charset="0"/>
              </a:rPr>
              <a:t>rtcOscConfig</a:t>
            </a:r>
            <a:r>
              <a:rPr lang="en-US" sz="1000" dirty="0">
                <a:solidFill>
                  <a:schemeClr val="accent4">
                    <a:lumMod val="50000"/>
                  </a:schemeClr>
                </a:solidFill>
                <a:latin typeface="Courier" charset="0"/>
                <a:ea typeface="Courier" charset="0"/>
                <a:cs typeface="Courier" charset="0"/>
              </a:rPr>
              <a:t>);</a:t>
            </a:r>
            <a:endParaRPr lang="en-US" sz="1000" dirty="0">
              <a:solidFill>
                <a:schemeClr val="accent3">
                  <a:lumMod val="75000"/>
                </a:schemeClr>
              </a:solidFill>
              <a:latin typeface="Courier" charset="0"/>
              <a:ea typeface="Courier" charset="0"/>
              <a:cs typeface="Courier" charset="0"/>
            </a:endParaRPr>
          </a:p>
          <a:p>
            <a:pPr marL="0" indent="0">
              <a:spcBef>
                <a:spcPts val="0"/>
              </a:spcBef>
              <a:spcAft>
                <a:spcPts val="0"/>
              </a:spcAft>
              <a:buNone/>
            </a:pPr>
            <a:endParaRPr lang="en-US" sz="1000" dirty="0">
              <a:solidFill>
                <a:schemeClr val="accent3">
                  <a:lumMod val="75000"/>
                </a:schemeClr>
              </a:solidFill>
              <a:latin typeface="Courier" charset="0"/>
              <a:ea typeface="Courier" charset="0"/>
              <a:cs typeface="Courier" charset="0"/>
            </a:endParaRPr>
          </a:p>
          <a:p>
            <a:pPr marL="0" indent="0">
              <a:spcBef>
                <a:spcPts val="0"/>
              </a:spcBef>
              <a:spcAft>
                <a:spcPts val="0"/>
              </a:spcAft>
              <a:buNone/>
            </a:pPr>
            <a:r>
              <a:rPr lang="en-US" sz="1000" dirty="0" smtClean="0">
                <a:solidFill>
                  <a:schemeClr val="accent3">
                    <a:lumMod val="75000"/>
                  </a:schemeClr>
                </a:solidFill>
                <a:latin typeface="Courier" charset="0"/>
                <a:ea typeface="Courier" charset="0"/>
                <a:cs typeface="Courier" charset="0"/>
              </a:rPr>
              <a:t>// </a:t>
            </a:r>
            <a:r>
              <a:rPr lang="en-US" sz="1000" dirty="0">
                <a:solidFill>
                  <a:schemeClr val="accent3">
                    <a:lumMod val="75000"/>
                  </a:schemeClr>
                </a:solidFill>
                <a:latin typeface="Courier" charset="0"/>
                <a:ea typeface="Courier" charset="0"/>
                <a:cs typeface="Courier" charset="0"/>
              </a:rPr>
              <a:t>Get values of various clocks.</a:t>
            </a:r>
          </a:p>
          <a:p>
            <a:pPr marL="0" indent="0">
              <a:spcBef>
                <a:spcPts val="0"/>
              </a:spcBef>
              <a:spcAft>
                <a:spcPts val="0"/>
              </a:spcAft>
              <a:buNone/>
            </a:pPr>
            <a:r>
              <a:rPr lang="en-US" sz="1000" dirty="0" err="1" smtClean="0">
                <a:solidFill>
                  <a:schemeClr val="accent4">
                    <a:lumMod val="50000"/>
                  </a:schemeClr>
                </a:solidFill>
                <a:latin typeface="Courier" charset="0"/>
                <a:ea typeface="Courier" charset="0"/>
                <a:cs typeface="Courier" charset="0"/>
              </a:rPr>
              <a:t>sys_clk</a:t>
            </a:r>
            <a:r>
              <a:rPr lang="en-US" sz="1000" dirty="0" smtClean="0">
                <a:solidFill>
                  <a:schemeClr val="accent4">
                    <a:lumMod val="50000"/>
                  </a:schemeClr>
                </a:solidFill>
                <a:latin typeface="Courier" charset="0"/>
                <a:ea typeface="Courier" charset="0"/>
                <a:cs typeface="Courier" charset="0"/>
              </a:rPr>
              <a:t> </a:t>
            </a:r>
            <a:r>
              <a:rPr lang="en-US" sz="1000" dirty="0">
                <a:solidFill>
                  <a:schemeClr val="accent4">
                    <a:lumMod val="50000"/>
                  </a:schemeClr>
                </a:solidFill>
                <a:latin typeface="Courier" charset="0"/>
                <a:ea typeface="Courier" charset="0"/>
                <a:cs typeface="Courier" charset="0"/>
              </a:rPr>
              <a:t>= </a:t>
            </a:r>
            <a:r>
              <a:rPr lang="en-US" sz="1000" dirty="0" err="1">
                <a:solidFill>
                  <a:schemeClr val="accent4">
                    <a:lumMod val="50000"/>
                  </a:schemeClr>
                </a:solidFill>
                <a:latin typeface="Courier" charset="0"/>
                <a:ea typeface="Courier" charset="0"/>
                <a:cs typeface="Courier" charset="0"/>
              </a:rPr>
              <a:t>CLOCK_SYS_GetSystemClockFreq</a:t>
            </a:r>
            <a:r>
              <a:rPr lang="en-US" sz="1000" dirty="0">
                <a:solidFill>
                  <a:schemeClr val="accent4">
                    <a:lumMod val="50000"/>
                  </a:schemeClr>
                </a:solidFill>
                <a:latin typeface="Courier" charset="0"/>
                <a:ea typeface="Courier" charset="0"/>
                <a:cs typeface="Courier" charset="0"/>
              </a:rPr>
              <a:t>();</a:t>
            </a:r>
          </a:p>
          <a:p>
            <a:pPr marL="0" indent="0">
              <a:spcBef>
                <a:spcPts val="0"/>
              </a:spcBef>
              <a:spcAft>
                <a:spcPts val="0"/>
              </a:spcAft>
              <a:buNone/>
            </a:pPr>
            <a:r>
              <a:rPr lang="en-US" sz="1000" dirty="0" err="1">
                <a:solidFill>
                  <a:schemeClr val="accent4">
                    <a:lumMod val="50000"/>
                  </a:schemeClr>
                </a:solidFill>
                <a:latin typeface="Courier" charset="0"/>
                <a:ea typeface="Courier" charset="0"/>
                <a:cs typeface="Courier" charset="0"/>
              </a:rPr>
              <a:t>bus_clk</a:t>
            </a:r>
            <a:r>
              <a:rPr lang="en-US" sz="1000" dirty="0">
                <a:solidFill>
                  <a:schemeClr val="accent4">
                    <a:lumMod val="50000"/>
                  </a:schemeClr>
                </a:solidFill>
                <a:latin typeface="Courier" charset="0"/>
                <a:ea typeface="Courier" charset="0"/>
                <a:cs typeface="Courier" charset="0"/>
              </a:rPr>
              <a:t> = </a:t>
            </a:r>
            <a:r>
              <a:rPr lang="en-US" sz="1000" dirty="0" err="1">
                <a:solidFill>
                  <a:schemeClr val="accent4">
                    <a:lumMod val="50000"/>
                  </a:schemeClr>
                </a:solidFill>
                <a:latin typeface="Courier" charset="0"/>
                <a:ea typeface="Courier" charset="0"/>
                <a:cs typeface="Courier" charset="0"/>
              </a:rPr>
              <a:t>CLOCK_SYS_GetBusClockFreq</a:t>
            </a:r>
            <a:r>
              <a:rPr lang="en-US" sz="1000" dirty="0">
                <a:solidFill>
                  <a:schemeClr val="accent4">
                    <a:lumMod val="50000"/>
                  </a:schemeClr>
                </a:solidFill>
                <a:latin typeface="Courier" charset="0"/>
                <a:ea typeface="Courier" charset="0"/>
                <a:cs typeface="Courier" charset="0"/>
              </a:rPr>
              <a:t>();</a:t>
            </a:r>
          </a:p>
          <a:p>
            <a:pPr marL="0" indent="0">
              <a:spcBef>
                <a:spcPts val="0"/>
              </a:spcBef>
              <a:spcAft>
                <a:spcPts val="0"/>
              </a:spcAft>
              <a:buNone/>
            </a:pPr>
            <a:r>
              <a:rPr lang="en-US" sz="1000" dirty="0" err="1">
                <a:solidFill>
                  <a:schemeClr val="accent4">
                    <a:lumMod val="50000"/>
                  </a:schemeClr>
                </a:solidFill>
                <a:latin typeface="Courier" charset="0"/>
                <a:ea typeface="Courier" charset="0"/>
                <a:cs typeface="Courier" charset="0"/>
              </a:rPr>
              <a:t>flash_clk</a:t>
            </a:r>
            <a:r>
              <a:rPr lang="en-US" sz="1000" dirty="0">
                <a:solidFill>
                  <a:schemeClr val="accent4">
                    <a:lumMod val="50000"/>
                  </a:schemeClr>
                </a:solidFill>
                <a:latin typeface="Courier" charset="0"/>
                <a:ea typeface="Courier" charset="0"/>
                <a:cs typeface="Courier" charset="0"/>
              </a:rPr>
              <a:t> = </a:t>
            </a:r>
            <a:r>
              <a:rPr lang="en-US" sz="1000" dirty="0" err="1">
                <a:solidFill>
                  <a:schemeClr val="accent4">
                    <a:lumMod val="50000"/>
                  </a:schemeClr>
                </a:solidFill>
                <a:latin typeface="Courier" charset="0"/>
                <a:ea typeface="Courier" charset="0"/>
                <a:cs typeface="Courier" charset="0"/>
              </a:rPr>
              <a:t>CLOCK_SYS_GetFlashClockFreq</a:t>
            </a:r>
            <a:r>
              <a:rPr lang="en-US" sz="1000" dirty="0">
                <a:solidFill>
                  <a:schemeClr val="accent4">
                    <a:lumMod val="50000"/>
                  </a:schemeClr>
                </a:solidFill>
                <a:latin typeface="Courier" charset="0"/>
                <a:ea typeface="Courier" charset="0"/>
                <a:cs typeface="Courier" charset="0"/>
              </a:rPr>
              <a:t>();</a:t>
            </a:r>
          </a:p>
          <a:p>
            <a:pPr>
              <a:spcBef>
                <a:spcPts val="0"/>
              </a:spcBef>
              <a:spcAft>
                <a:spcPts val="0"/>
              </a:spcAft>
            </a:pPr>
            <a:endParaRPr lang="en-US" sz="1000" dirty="0">
              <a:solidFill>
                <a:schemeClr val="accent4">
                  <a:lumMod val="50000"/>
                </a:schemeClr>
              </a:solidFill>
              <a:latin typeface="Courier" charset="0"/>
              <a:ea typeface="Courier" charset="0"/>
              <a:cs typeface="Courier" charset="0"/>
            </a:endParaRPr>
          </a:p>
          <a:p>
            <a:pPr marL="0" indent="0">
              <a:spcBef>
                <a:spcPts val="0"/>
              </a:spcBef>
              <a:spcAft>
                <a:spcPts val="0"/>
              </a:spcAft>
              <a:buNone/>
            </a:pPr>
            <a:r>
              <a:rPr lang="en-US" sz="1000" dirty="0">
                <a:solidFill>
                  <a:schemeClr val="accent3">
                    <a:lumMod val="75000"/>
                  </a:schemeClr>
                </a:solidFill>
                <a:latin typeface="Courier" charset="0"/>
                <a:ea typeface="Courier" charset="0"/>
                <a:cs typeface="Courier" charset="0"/>
              </a:rPr>
              <a:t>// Update clock divider values.</a:t>
            </a:r>
          </a:p>
          <a:p>
            <a:pPr marL="0" indent="0">
              <a:spcBef>
                <a:spcPts val="0"/>
              </a:spcBef>
              <a:spcAft>
                <a:spcPts val="0"/>
              </a:spcAft>
              <a:buNone/>
            </a:pPr>
            <a:r>
              <a:rPr lang="en-US" sz="1000" dirty="0">
                <a:solidFill>
                  <a:schemeClr val="accent4">
                    <a:lumMod val="50000"/>
                  </a:schemeClr>
                </a:solidFill>
                <a:latin typeface="Courier" charset="0"/>
                <a:ea typeface="Courier" charset="0"/>
                <a:cs typeface="Courier" charset="0"/>
              </a:rPr>
              <a:t>CLOCK_SYS_SetOutDiv1(2);</a:t>
            </a:r>
          </a:p>
          <a:p>
            <a:pPr marL="0" indent="0">
              <a:spcBef>
                <a:spcPts val="0"/>
              </a:spcBef>
              <a:spcAft>
                <a:spcPts val="0"/>
              </a:spcAft>
              <a:buNone/>
            </a:pPr>
            <a:r>
              <a:rPr lang="en-US" sz="1000" dirty="0">
                <a:solidFill>
                  <a:schemeClr val="accent4">
                    <a:lumMod val="50000"/>
                  </a:schemeClr>
                </a:solidFill>
                <a:latin typeface="Courier" charset="0"/>
                <a:ea typeface="Courier" charset="0"/>
                <a:cs typeface="Courier" charset="0"/>
              </a:rPr>
              <a:t>CLOCK_SYS_SetOutDiv2(4);</a:t>
            </a:r>
          </a:p>
          <a:p>
            <a:pPr marL="0" indent="0">
              <a:spcBef>
                <a:spcPts val="0"/>
              </a:spcBef>
              <a:spcAft>
                <a:spcPts val="0"/>
              </a:spcAft>
              <a:buNone/>
            </a:pPr>
            <a:r>
              <a:rPr lang="en-US" sz="1000" dirty="0">
                <a:solidFill>
                  <a:schemeClr val="accent4">
                    <a:lumMod val="50000"/>
                  </a:schemeClr>
                </a:solidFill>
                <a:latin typeface="Courier" charset="0"/>
                <a:ea typeface="Courier" charset="0"/>
                <a:cs typeface="Courier" charset="0"/>
              </a:rPr>
              <a:t>CLOCK_SYS_SetOutDiv3(4);</a:t>
            </a:r>
          </a:p>
          <a:p>
            <a:pPr marL="0" indent="0">
              <a:spcBef>
                <a:spcPts val="0"/>
              </a:spcBef>
              <a:spcAft>
                <a:spcPts val="0"/>
              </a:spcAft>
              <a:buNone/>
            </a:pPr>
            <a:r>
              <a:rPr lang="en-US" sz="1000" dirty="0">
                <a:solidFill>
                  <a:schemeClr val="accent4">
                    <a:lumMod val="50000"/>
                  </a:schemeClr>
                </a:solidFill>
                <a:latin typeface="Courier" charset="0"/>
                <a:ea typeface="Courier" charset="0"/>
                <a:cs typeface="Courier" charset="0"/>
              </a:rPr>
              <a:t>CLOCK_SYS_SetOutDiv4(4);</a:t>
            </a:r>
          </a:p>
          <a:p>
            <a:pPr>
              <a:spcBef>
                <a:spcPts val="0"/>
              </a:spcBef>
              <a:spcAft>
                <a:spcPts val="0"/>
              </a:spcAft>
            </a:pPr>
            <a:endParaRPr lang="en-US" sz="1000" dirty="0">
              <a:solidFill>
                <a:schemeClr val="accent4">
                  <a:lumMod val="50000"/>
                </a:schemeClr>
              </a:solidFill>
              <a:latin typeface="Courier" charset="0"/>
              <a:ea typeface="Courier" charset="0"/>
              <a:cs typeface="Courier" charset="0"/>
            </a:endParaRPr>
          </a:p>
          <a:p>
            <a:pPr marL="0" indent="0">
              <a:spcBef>
                <a:spcPts val="0"/>
              </a:spcBef>
              <a:spcAft>
                <a:spcPts val="0"/>
              </a:spcAft>
              <a:buNone/>
            </a:pPr>
            <a:r>
              <a:rPr lang="en-US" sz="1000" dirty="0">
                <a:solidFill>
                  <a:schemeClr val="accent3">
                    <a:lumMod val="75000"/>
                  </a:schemeClr>
                </a:solidFill>
                <a:latin typeface="Courier" charset="0"/>
                <a:ea typeface="Courier" charset="0"/>
                <a:cs typeface="Courier" charset="0"/>
              </a:rPr>
              <a:t>// Enable UART0 clock gate.</a:t>
            </a:r>
          </a:p>
          <a:p>
            <a:pPr marL="0" indent="0">
              <a:spcBef>
                <a:spcPts val="0"/>
              </a:spcBef>
              <a:spcAft>
                <a:spcPts val="0"/>
              </a:spcAft>
              <a:buNone/>
            </a:pPr>
            <a:r>
              <a:rPr lang="en-US" sz="1000" dirty="0" err="1">
                <a:solidFill>
                  <a:schemeClr val="accent4">
                    <a:lumMod val="50000"/>
                  </a:schemeClr>
                </a:solidFill>
                <a:latin typeface="Courier" charset="0"/>
                <a:ea typeface="Courier" charset="0"/>
                <a:cs typeface="Courier" charset="0"/>
              </a:rPr>
              <a:t>CLOCK_SYS_EnableUartClock</a:t>
            </a:r>
            <a:r>
              <a:rPr lang="en-US" sz="1000" dirty="0">
                <a:solidFill>
                  <a:schemeClr val="accent4">
                    <a:lumMod val="50000"/>
                  </a:schemeClr>
                </a:solidFill>
                <a:latin typeface="Courier" charset="0"/>
                <a:ea typeface="Courier" charset="0"/>
                <a:cs typeface="Courier" charset="0"/>
              </a:rPr>
              <a:t>(0);</a:t>
            </a:r>
          </a:p>
          <a:p>
            <a:pPr>
              <a:spcBef>
                <a:spcPts val="0"/>
              </a:spcBef>
              <a:spcAft>
                <a:spcPts val="0"/>
              </a:spcAft>
            </a:pPr>
            <a:endParaRPr lang="en-US" sz="1000" dirty="0">
              <a:solidFill>
                <a:schemeClr val="accent4">
                  <a:lumMod val="50000"/>
                </a:schemeClr>
              </a:solidFill>
              <a:latin typeface="Courier" charset="0"/>
              <a:ea typeface="Courier" charset="0"/>
              <a:cs typeface="Courier" charset="0"/>
            </a:endParaRPr>
          </a:p>
          <a:p>
            <a:pPr marL="0" indent="0">
              <a:spcBef>
                <a:spcPts val="0"/>
              </a:spcBef>
              <a:spcAft>
                <a:spcPts val="0"/>
              </a:spcAft>
              <a:buNone/>
            </a:pPr>
            <a:r>
              <a:rPr lang="en-US" sz="1000" dirty="0">
                <a:solidFill>
                  <a:schemeClr val="accent3">
                    <a:lumMod val="75000"/>
                  </a:schemeClr>
                </a:solidFill>
                <a:latin typeface="Courier" charset="0"/>
                <a:ea typeface="Courier" charset="0"/>
                <a:cs typeface="Courier" charset="0"/>
              </a:rPr>
              <a:t>// Disable UART0 clock gate.</a:t>
            </a:r>
          </a:p>
          <a:p>
            <a:pPr marL="0" indent="0">
              <a:spcBef>
                <a:spcPts val="0"/>
              </a:spcBef>
              <a:spcAft>
                <a:spcPts val="0"/>
              </a:spcAft>
              <a:buNone/>
            </a:pPr>
            <a:r>
              <a:rPr lang="en-US" sz="1000" dirty="0" err="1">
                <a:solidFill>
                  <a:schemeClr val="accent4">
                    <a:lumMod val="50000"/>
                  </a:schemeClr>
                </a:solidFill>
                <a:latin typeface="Courier" charset="0"/>
                <a:ea typeface="Courier" charset="0"/>
                <a:cs typeface="Courier" charset="0"/>
              </a:rPr>
              <a:t>CLOCK_SYS_DisableUartClock</a:t>
            </a:r>
            <a:r>
              <a:rPr lang="en-US" sz="1000" dirty="0">
                <a:solidFill>
                  <a:schemeClr val="accent4">
                    <a:lumMod val="50000"/>
                  </a:schemeClr>
                </a:solidFill>
                <a:latin typeface="Courier" charset="0"/>
                <a:ea typeface="Courier" charset="0"/>
                <a:cs typeface="Courier" charset="0"/>
              </a:rPr>
              <a:t>(0);</a:t>
            </a:r>
          </a:p>
          <a:p>
            <a:pPr>
              <a:spcBef>
                <a:spcPts val="0"/>
              </a:spcBef>
              <a:spcAft>
                <a:spcPts val="0"/>
              </a:spcAft>
            </a:pPr>
            <a:endParaRPr lang="en-US" sz="1000" dirty="0">
              <a:solidFill>
                <a:schemeClr val="accent4">
                  <a:lumMod val="50000"/>
                </a:schemeClr>
              </a:solidFill>
              <a:latin typeface="Courier" charset="0"/>
              <a:ea typeface="Courier" charset="0"/>
              <a:cs typeface="Courier" charset="0"/>
            </a:endParaRPr>
          </a:p>
          <a:p>
            <a:pPr marL="0" indent="0">
              <a:spcBef>
                <a:spcPts val="0"/>
              </a:spcBef>
              <a:spcAft>
                <a:spcPts val="0"/>
              </a:spcAft>
              <a:buNone/>
            </a:pPr>
            <a:r>
              <a:rPr lang="en-US" sz="1000" dirty="0">
                <a:solidFill>
                  <a:schemeClr val="accent3">
                    <a:lumMod val="75000"/>
                  </a:schemeClr>
                </a:solidFill>
                <a:latin typeface="Courier" charset="0"/>
                <a:ea typeface="Courier" charset="0"/>
                <a:cs typeface="Courier" charset="0"/>
              </a:rPr>
              <a:t>// Get UART0 clock value.</a:t>
            </a:r>
          </a:p>
          <a:p>
            <a:pPr marL="0" indent="0">
              <a:spcBef>
                <a:spcPts val="0"/>
              </a:spcBef>
              <a:spcAft>
                <a:spcPts val="0"/>
              </a:spcAft>
              <a:buNone/>
            </a:pPr>
            <a:r>
              <a:rPr lang="en-US" sz="1000" dirty="0" err="1">
                <a:solidFill>
                  <a:schemeClr val="accent4">
                    <a:lumMod val="50000"/>
                  </a:schemeClr>
                </a:solidFill>
                <a:latin typeface="Courier" charset="0"/>
                <a:ea typeface="Courier" charset="0"/>
                <a:cs typeface="Courier" charset="0"/>
              </a:rPr>
              <a:t>uart_clk</a:t>
            </a:r>
            <a:r>
              <a:rPr lang="en-US" sz="1000" dirty="0">
                <a:solidFill>
                  <a:schemeClr val="accent4">
                    <a:lumMod val="50000"/>
                  </a:schemeClr>
                </a:solidFill>
                <a:latin typeface="Courier" charset="0"/>
                <a:ea typeface="Courier" charset="0"/>
                <a:cs typeface="Courier" charset="0"/>
              </a:rPr>
              <a:t> = </a:t>
            </a:r>
            <a:r>
              <a:rPr lang="en-US" sz="1000" dirty="0" err="1">
                <a:solidFill>
                  <a:schemeClr val="accent4">
                    <a:lumMod val="50000"/>
                  </a:schemeClr>
                </a:solidFill>
                <a:latin typeface="Courier" charset="0"/>
                <a:ea typeface="Courier" charset="0"/>
                <a:cs typeface="Courier" charset="0"/>
              </a:rPr>
              <a:t>CLOCK_SYS_GetUartFreq</a:t>
            </a:r>
            <a:r>
              <a:rPr lang="en-US" sz="1000" dirty="0">
                <a:solidFill>
                  <a:schemeClr val="accent4">
                    <a:lumMod val="50000"/>
                  </a:schemeClr>
                </a:solidFill>
                <a:latin typeface="Courier" charset="0"/>
                <a:ea typeface="Courier" charset="0"/>
                <a:cs typeface="Courier" charset="0"/>
              </a:rPr>
              <a:t>(0</a:t>
            </a:r>
            <a:r>
              <a:rPr lang="en-US" sz="1000" dirty="0" smtClean="0">
                <a:solidFill>
                  <a:schemeClr val="accent4">
                    <a:lumMod val="50000"/>
                  </a:schemeClr>
                </a:solidFill>
                <a:latin typeface="Courier" charset="0"/>
                <a:ea typeface="Courier" charset="0"/>
                <a:cs typeface="Courier" charset="0"/>
              </a:rPr>
              <a:t>);</a:t>
            </a:r>
          </a:p>
          <a:p>
            <a:pPr marL="0" indent="0">
              <a:spcBef>
                <a:spcPts val="0"/>
              </a:spcBef>
              <a:spcAft>
                <a:spcPts val="0"/>
              </a:spcAft>
              <a:buNone/>
            </a:pPr>
            <a:endParaRPr lang="en-US" sz="1000" dirty="0">
              <a:solidFill>
                <a:schemeClr val="accent4">
                  <a:lumMod val="50000"/>
                </a:schemeClr>
              </a:solidFill>
              <a:latin typeface="Courier" charset="0"/>
              <a:ea typeface="Courier" charset="0"/>
              <a:cs typeface="Courier" charset="0"/>
            </a:endParaRPr>
          </a:p>
          <a:p>
            <a:pPr marL="0" indent="0">
              <a:spcBef>
                <a:spcPts val="0"/>
              </a:spcBef>
              <a:spcAft>
                <a:spcPts val="0"/>
              </a:spcAft>
              <a:buNone/>
            </a:pPr>
            <a:r>
              <a:rPr lang="en-US" sz="1000" dirty="0" smtClean="0">
                <a:solidFill>
                  <a:schemeClr val="accent3">
                    <a:lumMod val="75000"/>
                  </a:schemeClr>
                </a:solidFill>
                <a:latin typeface="Courier" charset="0"/>
                <a:ea typeface="Courier" charset="0"/>
                <a:cs typeface="Courier" charset="0"/>
              </a:rPr>
              <a:t>// Set LPUART0’s clock source.</a:t>
            </a:r>
          </a:p>
          <a:p>
            <a:pPr marL="0" indent="0">
              <a:spcBef>
                <a:spcPts val="0"/>
              </a:spcBef>
              <a:spcAft>
                <a:spcPts val="0"/>
              </a:spcAft>
              <a:buNone/>
            </a:pPr>
            <a:r>
              <a:rPr lang="en-US" sz="1000" dirty="0" err="1" smtClean="0">
                <a:solidFill>
                  <a:schemeClr val="accent4">
                    <a:lumMod val="50000"/>
                  </a:schemeClr>
                </a:solidFill>
                <a:latin typeface="Courier" charset="0"/>
                <a:ea typeface="Courier" charset="0"/>
                <a:cs typeface="Courier" charset="0"/>
              </a:rPr>
              <a:t>CLOCK_SYS_SetLpuartSrc</a:t>
            </a:r>
            <a:r>
              <a:rPr lang="en-US" sz="1000" dirty="0" smtClean="0">
                <a:solidFill>
                  <a:schemeClr val="accent4">
                    <a:lumMod val="50000"/>
                  </a:schemeClr>
                </a:solidFill>
                <a:latin typeface="Courier" charset="0"/>
                <a:ea typeface="Courier" charset="0"/>
                <a:cs typeface="Courier" charset="0"/>
              </a:rPr>
              <a:t>(0, </a:t>
            </a:r>
            <a:r>
              <a:rPr lang="en-US" sz="1000" i="1" dirty="0">
                <a:solidFill>
                  <a:srgbClr val="942092"/>
                </a:solidFill>
                <a:latin typeface="Courier" charset="0"/>
                <a:ea typeface="Courier" charset="0"/>
                <a:cs typeface="Courier" charset="0"/>
              </a:rPr>
              <a:t>kClockLpuartSrcIrc48M</a:t>
            </a:r>
            <a:r>
              <a:rPr lang="en-US" sz="1000" dirty="0">
                <a:solidFill>
                  <a:schemeClr val="accent4">
                    <a:lumMod val="50000"/>
                  </a:schemeClr>
                </a:solidFill>
                <a:latin typeface="Courier" charset="0"/>
                <a:ea typeface="Courier" charset="0"/>
                <a:cs typeface="Courier" charset="0"/>
              </a:rPr>
              <a:t>);</a:t>
            </a:r>
          </a:p>
          <a:p>
            <a:pPr marL="0" indent="0">
              <a:buNone/>
            </a:pPr>
            <a:endParaRPr lang="en-US" dirty="0"/>
          </a:p>
        </p:txBody>
      </p:sp>
      <p:sp>
        <p:nvSpPr>
          <p:cNvPr id="4" name="Text Placeholder 2"/>
          <p:cNvSpPr txBox="1">
            <a:spLocks/>
          </p:cNvSpPr>
          <p:nvPr/>
        </p:nvSpPr>
        <p:spPr>
          <a:xfrm>
            <a:off x="4201064" y="944796"/>
            <a:ext cx="4710022" cy="1669012"/>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1000" kern="0" dirty="0" err="1" smtClean="0">
                <a:latin typeface="Courier" charset="0"/>
                <a:ea typeface="Courier" charset="0"/>
                <a:cs typeface="Courier" charset="0"/>
              </a:rPr>
              <a:t>rtc_osc_user_config_t</a:t>
            </a:r>
            <a:r>
              <a:rPr lang="en-US" sz="1000" kern="0" dirty="0" smtClean="0">
                <a:latin typeface="Courier" charset="0"/>
                <a:ea typeface="Courier" charset="0"/>
                <a:cs typeface="Courier" charset="0"/>
              </a:rPr>
              <a:t> </a:t>
            </a:r>
            <a:r>
              <a:rPr lang="en-US" sz="1000" kern="0" dirty="0" err="1">
                <a:latin typeface="Courier" charset="0"/>
                <a:ea typeface="Courier" charset="0"/>
                <a:cs typeface="Courier" charset="0"/>
              </a:rPr>
              <a:t>rtcOscConfig</a:t>
            </a:r>
            <a:r>
              <a:rPr lang="en-US" sz="1000" kern="0" dirty="0">
                <a:latin typeface="Courier" charset="0"/>
                <a:ea typeface="Courier" charset="0"/>
                <a:cs typeface="Courier" charset="0"/>
              </a:rPr>
              <a:t> =</a:t>
            </a:r>
          </a:p>
          <a:p>
            <a:pPr marL="0" indent="0">
              <a:spcBef>
                <a:spcPts val="0"/>
              </a:spcBef>
              <a:spcAft>
                <a:spcPts val="0"/>
              </a:spcAft>
              <a:buNone/>
            </a:pPr>
            <a:r>
              <a:rPr lang="en-US" sz="1000" kern="0" dirty="0" smtClean="0">
                <a:latin typeface="Courier" charset="0"/>
                <a:ea typeface="Courier" charset="0"/>
                <a:cs typeface="Courier" charset="0"/>
              </a:rPr>
              <a:t>{</a:t>
            </a:r>
            <a:endParaRPr lang="en-US" sz="1000" kern="0" dirty="0">
              <a:latin typeface="Courier" charset="0"/>
              <a:ea typeface="Courier" charset="0"/>
              <a:cs typeface="Courier" charset="0"/>
            </a:endParaRPr>
          </a:p>
          <a:p>
            <a:pPr marL="0" indent="0">
              <a:spcBef>
                <a:spcPts val="0"/>
              </a:spcBef>
              <a:spcAft>
                <a:spcPts val="0"/>
              </a:spcAft>
              <a:buNone/>
            </a:pPr>
            <a:r>
              <a:rPr lang="en-US" sz="1000" kern="0" dirty="0" smtClean="0">
                <a:latin typeface="Courier" charset="0"/>
                <a:ea typeface="Courier" charset="0"/>
                <a:cs typeface="Courier" charset="0"/>
              </a:rPr>
              <a:t>    </a:t>
            </a:r>
            <a:r>
              <a:rPr lang="en-US" sz="1000" kern="0" dirty="0">
                <a:latin typeface="Courier" charset="0"/>
                <a:ea typeface="Courier" charset="0"/>
                <a:cs typeface="Courier" charset="0"/>
              </a:rPr>
              <a:t>.</a:t>
            </a:r>
            <a:r>
              <a:rPr lang="en-US" sz="1000" kern="0" dirty="0" err="1">
                <a:latin typeface="Courier" charset="0"/>
                <a:ea typeface="Courier" charset="0"/>
                <a:cs typeface="Courier" charset="0"/>
              </a:rPr>
              <a:t>freq</a:t>
            </a:r>
            <a:r>
              <a:rPr lang="en-US" sz="1000" kern="0" dirty="0">
                <a:latin typeface="Courier" charset="0"/>
                <a:ea typeface="Courier" charset="0"/>
                <a:cs typeface="Courier" charset="0"/>
              </a:rPr>
              <a:t>                = RTC_XTAL_FREQ,</a:t>
            </a:r>
          </a:p>
          <a:p>
            <a:pPr marL="0" indent="0">
              <a:spcBef>
                <a:spcPts val="0"/>
              </a:spcBef>
              <a:spcAft>
                <a:spcPts val="0"/>
              </a:spcAft>
              <a:buNone/>
            </a:pPr>
            <a:r>
              <a:rPr lang="en-US" sz="1000" kern="0" dirty="0" smtClean="0">
                <a:latin typeface="Courier" charset="0"/>
                <a:ea typeface="Courier" charset="0"/>
                <a:cs typeface="Courier" charset="0"/>
              </a:rPr>
              <a:t>    </a:t>
            </a:r>
            <a:r>
              <a:rPr lang="en-US" sz="1000" kern="0" dirty="0">
                <a:latin typeface="Courier" charset="0"/>
                <a:ea typeface="Courier" charset="0"/>
                <a:cs typeface="Courier" charset="0"/>
              </a:rPr>
              <a:t>.enableCapacitor2p   = RTC_SC2P_ENABLE_CONFIG,</a:t>
            </a:r>
          </a:p>
          <a:p>
            <a:pPr marL="0" indent="0">
              <a:spcBef>
                <a:spcPts val="0"/>
              </a:spcBef>
              <a:spcAft>
                <a:spcPts val="0"/>
              </a:spcAft>
              <a:buNone/>
            </a:pPr>
            <a:r>
              <a:rPr lang="en-US" sz="1000" kern="0" dirty="0" smtClean="0">
                <a:latin typeface="Courier" charset="0"/>
                <a:ea typeface="Courier" charset="0"/>
                <a:cs typeface="Courier" charset="0"/>
              </a:rPr>
              <a:t>    </a:t>
            </a:r>
            <a:r>
              <a:rPr lang="en-US" sz="1000" kern="0" dirty="0">
                <a:latin typeface="Courier" charset="0"/>
                <a:ea typeface="Courier" charset="0"/>
                <a:cs typeface="Courier" charset="0"/>
              </a:rPr>
              <a:t>.enableCapacitor4p   = RTC_SC4P_ENABLE_CONFIG,</a:t>
            </a:r>
          </a:p>
          <a:p>
            <a:pPr marL="0" indent="0">
              <a:spcBef>
                <a:spcPts val="0"/>
              </a:spcBef>
              <a:spcAft>
                <a:spcPts val="0"/>
              </a:spcAft>
              <a:buNone/>
            </a:pPr>
            <a:r>
              <a:rPr lang="en-US" sz="1000" kern="0" dirty="0" smtClean="0">
                <a:latin typeface="Courier" charset="0"/>
                <a:ea typeface="Courier" charset="0"/>
                <a:cs typeface="Courier" charset="0"/>
              </a:rPr>
              <a:t>    </a:t>
            </a:r>
            <a:r>
              <a:rPr lang="en-US" sz="1000" kern="0" dirty="0">
                <a:latin typeface="Courier" charset="0"/>
                <a:ea typeface="Courier" charset="0"/>
                <a:cs typeface="Courier" charset="0"/>
              </a:rPr>
              <a:t>.enableCapacitor8p   = RTC_SC8P_ENABLE_CONFIG,</a:t>
            </a:r>
          </a:p>
          <a:p>
            <a:pPr marL="0" indent="0">
              <a:spcBef>
                <a:spcPts val="0"/>
              </a:spcBef>
              <a:spcAft>
                <a:spcPts val="0"/>
              </a:spcAft>
              <a:buNone/>
            </a:pPr>
            <a:r>
              <a:rPr lang="en-US" sz="1000" kern="0" dirty="0" smtClean="0">
                <a:latin typeface="Courier" charset="0"/>
                <a:ea typeface="Courier" charset="0"/>
                <a:cs typeface="Courier" charset="0"/>
              </a:rPr>
              <a:t>    </a:t>
            </a:r>
            <a:r>
              <a:rPr lang="en-US" sz="1000" kern="0" dirty="0">
                <a:latin typeface="Courier" charset="0"/>
                <a:ea typeface="Courier" charset="0"/>
                <a:cs typeface="Courier" charset="0"/>
              </a:rPr>
              <a:t>.enableCapacitor16p  = RTC_SC16P_ENABLE_CONFIG,</a:t>
            </a:r>
          </a:p>
          <a:p>
            <a:pPr marL="0" indent="0">
              <a:spcBef>
                <a:spcPts val="0"/>
              </a:spcBef>
              <a:spcAft>
                <a:spcPts val="0"/>
              </a:spcAft>
              <a:buNone/>
            </a:pPr>
            <a:r>
              <a:rPr lang="en-US" sz="1000" kern="0" dirty="0" smtClean="0">
                <a:latin typeface="Courier" charset="0"/>
                <a:ea typeface="Courier" charset="0"/>
                <a:cs typeface="Courier" charset="0"/>
              </a:rPr>
              <a:t>    </a:t>
            </a:r>
            <a:r>
              <a:rPr lang="en-US" sz="1000" kern="0" dirty="0">
                <a:latin typeface="Courier" charset="0"/>
                <a:ea typeface="Courier" charset="0"/>
                <a:cs typeface="Courier" charset="0"/>
              </a:rPr>
              <a:t>.</a:t>
            </a:r>
            <a:r>
              <a:rPr lang="en-US" sz="1000" kern="0" dirty="0" err="1">
                <a:latin typeface="Courier" charset="0"/>
                <a:ea typeface="Courier" charset="0"/>
                <a:cs typeface="Courier" charset="0"/>
              </a:rPr>
              <a:t>enableOsc</a:t>
            </a:r>
            <a:r>
              <a:rPr lang="en-US" sz="1000" kern="0" dirty="0">
                <a:latin typeface="Courier" charset="0"/>
                <a:ea typeface="Courier" charset="0"/>
                <a:cs typeface="Courier" charset="0"/>
              </a:rPr>
              <a:t>           = RTC_OSC_ENABLE_CONFIG,</a:t>
            </a:r>
          </a:p>
          <a:p>
            <a:pPr marL="0" indent="0">
              <a:spcBef>
                <a:spcPts val="0"/>
              </a:spcBef>
              <a:spcAft>
                <a:spcPts val="0"/>
              </a:spcAft>
              <a:buNone/>
            </a:pPr>
            <a:r>
              <a:rPr lang="en-US" sz="1000" kern="0" dirty="0" smtClean="0">
                <a:latin typeface="Courier" charset="0"/>
                <a:ea typeface="Courier" charset="0"/>
                <a:cs typeface="Courier" charset="0"/>
              </a:rPr>
              <a:t>    </a:t>
            </a:r>
            <a:r>
              <a:rPr lang="en-US" sz="1000" kern="0" dirty="0">
                <a:latin typeface="Courier" charset="0"/>
                <a:ea typeface="Courier" charset="0"/>
                <a:cs typeface="Courier" charset="0"/>
              </a:rPr>
              <a:t>.</a:t>
            </a:r>
            <a:r>
              <a:rPr lang="en-US" sz="1000" kern="0" dirty="0" err="1">
                <a:latin typeface="Courier" charset="0"/>
                <a:ea typeface="Courier" charset="0"/>
                <a:cs typeface="Courier" charset="0"/>
              </a:rPr>
              <a:t>enableClockOutput</a:t>
            </a:r>
            <a:r>
              <a:rPr lang="en-US" sz="1000" kern="0" dirty="0">
                <a:latin typeface="Courier" charset="0"/>
                <a:ea typeface="Courier" charset="0"/>
                <a:cs typeface="Courier" charset="0"/>
              </a:rPr>
              <a:t>   = RTC_CLK_OUTPUT_ENABLE_CONFIG,</a:t>
            </a:r>
          </a:p>
          <a:p>
            <a:pPr marL="0" indent="0">
              <a:spcBef>
                <a:spcPts val="0"/>
              </a:spcBef>
              <a:spcAft>
                <a:spcPts val="0"/>
              </a:spcAft>
              <a:buNone/>
            </a:pPr>
            <a:r>
              <a:rPr lang="en-US" sz="1000" kern="0" dirty="0" smtClean="0">
                <a:latin typeface="Courier" charset="0"/>
                <a:ea typeface="Courier" charset="0"/>
                <a:cs typeface="Courier" charset="0"/>
              </a:rPr>
              <a:t>};</a:t>
            </a:r>
            <a:endParaRPr lang="en-US" sz="1000" kern="0" dirty="0">
              <a:latin typeface="Courier" charset="0"/>
              <a:ea typeface="Courier" charset="0"/>
              <a:cs typeface="Courier" charset="0"/>
            </a:endParaRPr>
          </a:p>
        </p:txBody>
      </p:sp>
      <p:sp>
        <p:nvSpPr>
          <p:cNvPr id="6" name="Bent Arrow 5"/>
          <p:cNvSpPr/>
          <p:nvPr/>
        </p:nvSpPr>
        <p:spPr>
          <a:xfrm>
            <a:off x="3027872" y="1013807"/>
            <a:ext cx="1173192" cy="245650"/>
          </a:xfrm>
          <a:prstGeom prst="bentArrow">
            <a:avLst>
              <a:gd name="adj1" fmla="val 25000"/>
              <a:gd name="adj2" fmla="val 33929"/>
              <a:gd name="adj3" fmla="val 50000"/>
              <a:gd name="adj4" fmla="val 4375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75932897"/>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Manager</a:t>
            </a:r>
            <a:br>
              <a:rPr lang="en-US" dirty="0" smtClean="0"/>
            </a:br>
            <a:endParaRPr lang="en-US" dirty="0"/>
          </a:p>
        </p:txBody>
      </p:sp>
    </p:spTree>
    <p:extLst>
      <p:ext uri="{BB962C8B-B14F-4D97-AF65-F5344CB8AC3E}">
        <p14:creationId xmlns:p14="http://schemas.microsoft.com/office/powerpoint/2010/main" val="65964731"/>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Manager Overview</a:t>
            </a:r>
            <a:endParaRPr lang="en-US" dirty="0"/>
          </a:p>
        </p:txBody>
      </p:sp>
      <p:sp>
        <p:nvSpPr>
          <p:cNvPr id="5" name="Text Placeholder 4"/>
          <p:cNvSpPr>
            <a:spLocks noGrp="1"/>
          </p:cNvSpPr>
          <p:nvPr>
            <p:ph type="body" sz="quarter" idx="10"/>
          </p:nvPr>
        </p:nvSpPr>
        <p:spPr/>
        <p:txBody>
          <a:bodyPr/>
          <a:lstStyle/>
          <a:p>
            <a:r>
              <a:rPr lang="en-US" dirty="0" smtClean="0"/>
              <a:t>A high-level API that allows an application to easily manage and utilize its supported power modes</a:t>
            </a:r>
          </a:p>
          <a:p>
            <a:endParaRPr lang="en-US" dirty="0" smtClean="0"/>
          </a:p>
          <a:p>
            <a:r>
              <a:rPr lang="en-US" dirty="0" smtClean="0"/>
              <a:t>Provides the ability to execute application-defined callbacks before or after power mode transitions</a:t>
            </a:r>
          </a:p>
          <a:p>
            <a:endParaRPr lang="en-US" dirty="0" smtClean="0"/>
          </a:p>
          <a:p>
            <a:r>
              <a:rPr lang="en-US" dirty="0" smtClean="0"/>
              <a:t>Enables agreeable or forcible transition between power modes, allowing peripherals to hold-off transition requests or the application to force transition</a:t>
            </a:r>
            <a:endParaRPr lang="en-US" dirty="0"/>
          </a:p>
        </p:txBody>
      </p:sp>
      <p:pic>
        <p:nvPicPr>
          <p:cNvPr id="3" name="Picture Placeholder 2"/>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p:pic>
      <p:sp>
        <p:nvSpPr>
          <p:cNvPr id="6" name="TextBox 5"/>
          <p:cNvSpPr txBox="1"/>
          <p:nvPr/>
        </p:nvSpPr>
        <p:spPr>
          <a:xfrm>
            <a:off x="1693333" y="4760148"/>
            <a:ext cx="914400" cy="914400"/>
          </a:xfrm>
          <a:prstGeom prst="rect">
            <a:avLst/>
          </a:prstGeom>
          <a:noFill/>
        </p:spPr>
        <p:txBody>
          <a:bodyPr wrap="none" lIns="91440" tIns="45720" rIns="91440" rtlCol="0" anchor="t">
            <a:noAutofit/>
          </a:bodyPr>
          <a:lstStyle/>
          <a:p>
            <a:endParaRPr lang="en-US" sz="1500" dirty="0" err="1" smtClean="0">
              <a:solidFill>
                <a:schemeClr val="accent4">
                  <a:lumMod val="50000"/>
                </a:schemeClr>
              </a:solidFill>
            </a:endParaRPr>
          </a:p>
        </p:txBody>
      </p:sp>
    </p:spTree>
    <p:extLst>
      <p:ext uri="{BB962C8B-B14F-4D97-AF65-F5344CB8AC3E}">
        <p14:creationId xmlns:p14="http://schemas.microsoft.com/office/powerpoint/2010/main" val="2937111402"/>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Can You Find </a:t>
            </a:r>
            <a:r>
              <a:rPr lang="en-US" dirty="0"/>
              <a:t>T</a:t>
            </a:r>
            <a:r>
              <a:rPr lang="en-US" dirty="0" smtClean="0"/>
              <a:t>he Power Manager?</a:t>
            </a:r>
            <a:endParaRPr lang="en-US" dirty="0"/>
          </a:p>
        </p:txBody>
      </p:sp>
      <p:sp>
        <p:nvSpPr>
          <p:cNvPr id="3" name="Text Placeholder 2"/>
          <p:cNvSpPr>
            <a:spLocks noGrp="1"/>
          </p:cNvSpPr>
          <p:nvPr>
            <p:ph type="body" sz="quarter" idx="10"/>
          </p:nvPr>
        </p:nvSpPr>
        <p:spPr/>
        <p:txBody>
          <a:bodyPr/>
          <a:lstStyle/>
          <a:p>
            <a:r>
              <a:rPr lang="en-US" dirty="0"/>
              <a:t>System Services are located in the </a:t>
            </a:r>
            <a:r>
              <a:rPr lang="en-US" dirty="0">
                <a:solidFill>
                  <a:srgbClr val="F45914"/>
                </a:solidFill>
              </a:rPr>
              <a:t>./platform/system </a:t>
            </a:r>
            <a:r>
              <a:rPr lang="en-US" dirty="0"/>
              <a:t>folder of the SDK tree.</a:t>
            </a:r>
          </a:p>
          <a:p>
            <a:pPr lvl="1"/>
            <a:r>
              <a:rPr lang="en-US" dirty="0"/>
              <a:t>Header files are in the </a:t>
            </a:r>
            <a:r>
              <a:rPr lang="en-US" dirty="0" err="1">
                <a:solidFill>
                  <a:srgbClr val="F45914"/>
                </a:solidFill>
              </a:rPr>
              <a:t>inc</a:t>
            </a:r>
            <a:r>
              <a:rPr lang="en-US" dirty="0">
                <a:solidFill>
                  <a:srgbClr val="F45914"/>
                </a:solidFill>
              </a:rPr>
              <a:t> </a:t>
            </a:r>
            <a:r>
              <a:rPr lang="en-US" dirty="0"/>
              <a:t>folder</a:t>
            </a:r>
          </a:p>
          <a:p>
            <a:pPr lvl="1"/>
            <a:r>
              <a:rPr lang="en-US" dirty="0"/>
              <a:t>In the </a:t>
            </a:r>
            <a:r>
              <a:rPr lang="en-US" dirty="0" err="1">
                <a:solidFill>
                  <a:srgbClr val="F45914"/>
                </a:solidFill>
              </a:rPr>
              <a:t>src</a:t>
            </a:r>
            <a:r>
              <a:rPr lang="en-US" dirty="0">
                <a:solidFill>
                  <a:srgbClr val="F45914"/>
                </a:solidFill>
              </a:rPr>
              <a:t> </a:t>
            </a:r>
            <a:r>
              <a:rPr lang="en-US" dirty="0"/>
              <a:t>folder, each System Service module has its own container folder.  For the </a:t>
            </a:r>
            <a:r>
              <a:rPr lang="en-US" dirty="0" smtClean="0"/>
              <a:t>power manager</a:t>
            </a:r>
            <a:r>
              <a:rPr lang="en-US" dirty="0"/>
              <a:t>, the folder is called </a:t>
            </a:r>
            <a:r>
              <a:rPr lang="en-US" dirty="0" smtClean="0">
                <a:solidFill>
                  <a:srgbClr val="F45914"/>
                </a:solidFill>
              </a:rPr>
              <a:t>power</a:t>
            </a:r>
            <a:endParaRPr lang="en-US" dirty="0">
              <a:solidFill>
                <a:srgbClr val="F45914"/>
              </a:solidFill>
            </a:endParaRPr>
          </a:p>
        </p:txBody>
      </p:sp>
    </p:spTree>
    <p:extLst>
      <p:ext uri="{BB962C8B-B14F-4D97-AF65-F5344CB8AC3E}">
        <p14:creationId xmlns:p14="http://schemas.microsoft.com/office/powerpoint/2010/main" val="192798311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Manager Overview — Initializatio</a:t>
            </a:r>
            <a:r>
              <a:rPr lang="en-US" dirty="0"/>
              <a:t>n</a:t>
            </a:r>
          </a:p>
        </p:txBody>
      </p:sp>
      <p:sp>
        <p:nvSpPr>
          <p:cNvPr id="3" name="Text Placeholder 2"/>
          <p:cNvSpPr>
            <a:spLocks noGrp="1"/>
          </p:cNvSpPr>
          <p:nvPr>
            <p:ph type="body" sz="quarter" idx="10"/>
          </p:nvPr>
        </p:nvSpPr>
        <p:spPr/>
        <p:txBody>
          <a:bodyPr/>
          <a:lstStyle/>
          <a:p>
            <a:r>
              <a:rPr lang="en-US" dirty="0" smtClean="0"/>
              <a:t>The application defines the supported power modes</a:t>
            </a:r>
          </a:p>
          <a:p>
            <a:pPr lvl="1"/>
            <a:r>
              <a:rPr lang="en-US" dirty="0" smtClean="0"/>
              <a:t>This will typically be a subset of what the specific MCU supports since it’s application-specific</a:t>
            </a:r>
          </a:p>
          <a:p>
            <a:pPr lvl="1"/>
            <a:r>
              <a:rPr lang="en-US" dirty="0" smtClean="0"/>
              <a:t>Supported modes are defined as structures and passed into </a:t>
            </a:r>
            <a:r>
              <a:rPr lang="en-US" dirty="0" err="1" smtClean="0">
                <a:solidFill>
                  <a:srgbClr val="F45914"/>
                </a:solidFill>
              </a:rPr>
              <a:t>POWER_SYS_Init</a:t>
            </a:r>
            <a:r>
              <a:rPr lang="en-US" dirty="0" smtClean="0">
                <a:solidFill>
                  <a:srgbClr val="F45914"/>
                </a:solidFill>
              </a:rPr>
              <a:t>()</a:t>
            </a:r>
          </a:p>
          <a:p>
            <a:pPr lvl="1"/>
            <a:endParaRPr lang="en-US" dirty="0" smtClean="0"/>
          </a:p>
          <a:p>
            <a:r>
              <a:rPr lang="en-US" dirty="0"/>
              <a:t>C</a:t>
            </a:r>
            <a:r>
              <a:rPr lang="en-US" dirty="0" smtClean="0"/>
              <a:t>allbacks are defined during device initialization and also passed into </a:t>
            </a:r>
            <a:r>
              <a:rPr lang="en-US" dirty="0" err="1" smtClean="0">
                <a:solidFill>
                  <a:srgbClr val="F45914"/>
                </a:solidFill>
              </a:rPr>
              <a:t>POWER_SYS_Init</a:t>
            </a:r>
            <a:r>
              <a:rPr lang="en-US" dirty="0" smtClean="0">
                <a:solidFill>
                  <a:srgbClr val="F45914"/>
                </a:solidFill>
              </a:rPr>
              <a:t>()</a:t>
            </a:r>
          </a:p>
          <a:p>
            <a:pPr lvl="1"/>
            <a:endParaRPr lang="en-US" dirty="0" smtClean="0"/>
          </a:p>
        </p:txBody>
      </p:sp>
    </p:spTree>
    <p:extLst>
      <p:ext uri="{BB962C8B-B14F-4D97-AF65-F5344CB8AC3E}">
        <p14:creationId xmlns:p14="http://schemas.microsoft.com/office/powerpoint/2010/main" val="248032439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Kinetis Software Development Kit (KSDK)</a:t>
            </a:r>
            <a:endParaRPr lang="en-US" dirty="0"/>
          </a:p>
        </p:txBody>
      </p:sp>
    </p:spTree>
    <p:extLst>
      <p:ext uri="{BB962C8B-B14F-4D97-AF65-F5344CB8AC3E}">
        <p14:creationId xmlns:p14="http://schemas.microsoft.com/office/powerpoint/2010/main" val="1444048383"/>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Manager Interaction</a:t>
            </a:r>
            <a:endParaRPr lang="en-US" dirty="0"/>
          </a:p>
        </p:txBody>
      </p:sp>
      <p:sp>
        <p:nvSpPr>
          <p:cNvPr id="3" name="Text Placeholder 2"/>
          <p:cNvSpPr>
            <a:spLocks noGrp="1"/>
          </p:cNvSpPr>
          <p:nvPr>
            <p:ph type="body" sz="quarter" idx="10"/>
          </p:nvPr>
        </p:nvSpPr>
        <p:spPr/>
        <p:txBody>
          <a:bodyPr>
            <a:normAutofit fontScale="92500"/>
          </a:bodyPr>
          <a:lstStyle/>
          <a:p>
            <a:r>
              <a:rPr lang="en-US" dirty="0"/>
              <a:t>The Power Manager only touches the </a:t>
            </a:r>
            <a:r>
              <a:rPr lang="en-US" dirty="0" smtClean="0">
                <a:solidFill>
                  <a:srgbClr val="F45914"/>
                </a:solidFill>
              </a:rPr>
              <a:t>SMC</a:t>
            </a:r>
            <a:r>
              <a:rPr lang="en-US" dirty="0" smtClean="0"/>
              <a:t>, </a:t>
            </a:r>
            <a:r>
              <a:rPr lang="en-US" dirty="0" smtClean="0">
                <a:solidFill>
                  <a:srgbClr val="F45914"/>
                </a:solidFill>
              </a:rPr>
              <a:t>PMC</a:t>
            </a:r>
            <a:r>
              <a:rPr lang="en-US" dirty="0" smtClean="0"/>
              <a:t> and </a:t>
            </a:r>
            <a:r>
              <a:rPr lang="en-US" dirty="0" smtClean="0">
                <a:solidFill>
                  <a:srgbClr val="F45914"/>
                </a:solidFill>
              </a:rPr>
              <a:t>RCM</a:t>
            </a:r>
            <a:r>
              <a:rPr lang="en-US" dirty="0" smtClean="0"/>
              <a:t> registers, which are the main blocks </a:t>
            </a:r>
            <a:r>
              <a:rPr lang="en-US" dirty="0"/>
              <a:t>needed to transition </a:t>
            </a:r>
            <a:r>
              <a:rPr lang="en-US" dirty="0" smtClean="0"/>
              <a:t>into </a:t>
            </a:r>
            <a:r>
              <a:rPr lang="en-US" dirty="0"/>
              <a:t>a low power </a:t>
            </a:r>
            <a:r>
              <a:rPr lang="en-US" dirty="0" smtClean="0"/>
              <a:t>state</a:t>
            </a:r>
          </a:p>
          <a:p>
            <a:endParaRPr lang="en-US" dirty="0"/>
          </a:p>
          <a:p>
            <a:r>
              <a:rPr lang="en-US" dirty="0" smtClean="0"/>
              <a:t>The Power Manager </a:t>
            </a:r>
            <a:r>
              <a:rPr lang="en-US" u="sng" dirty="0"/>
              <a:t>does not </a:t>
            </a:r>
            <a:r>
              <a:rPr lang="en-US" dirty="0"/>
              <a:t>configure wake-up sources or adjust clock frequencies. The </a:t>
            </a:r>
            <a:r>
              <a:rPr lang="en-US" dirty="0" smtClean="0"/>
              <a:t>application, or other System Services, are </a:t>
            </a:r>
            <a:r>
              <a:rPr lang="en-US" dirty="0"/>
              <a:t>responsible for enabling and configuring wake-up and clock </a:t>
            </a:r>
            <a:r>
              <a:rPr lang="en-US" dirty="0" smtClean="0"/>
              <a:t>adjustments.</a:t>
            </a:r>
          </a:p>
          <a:p>
            <a:endParaRPr lang="en-US" dirty="0" smtClean="0"/>
          </a:p>
          <a:p>
            <a:r>
              <a:rPr lang="en-US" dirty="0" smtClean="0"/>
              <a:t>The Power Manager relies on user-defined callback functions to interact with other application components</a:t>
            </a:r>
          </a:p>
          <a:p>
            <a:pPr lvl="1"/>
            <a:r>
              <a:rPr lang="en-US" dirty="0" smtClean="0"/>
              <a:t>For example, if pin </a:t>
            </a:r>
            <a:r>
              <a:rPr lang="en-US" dirty="0" err="1" smtClean="0"/>
              <a:t>muxing</a:t>
            </a:r>
            <a:r>
              <a:rPr lang="en-US" dirty="0" smtClean="0"/>
              <a:t> needs to be adjusted prior to changing power mode, a “before” callback should be used</a:t>
            </a:r>
          </a:p>
          <a:p>
            <a:pPr lvl="1"/>
            <a:r>
              <a:rPr lang="en-US" dirty="0" smtClean="0"/>
              <a:t>Allows for user-defined data to be passed into the callback functions. This data can then be used by the application to determine state or perform tasks</a:t>
            </a:r>
          </a:p>
          <a:p>
            <a:endParaRPr lang="en-US" dirty="0"/>
          </a:p>
        </p:txBody>
      </p:sp>
    </p:spTree>
    <p:extLst>
      <p:ext uri="{BB962C8B-B14F-4D97-AF65-F5344CB8AC3E}">
        <p14:creationId xmlns:p14="http://schemas.microsoft.com/office/powerpoint/2010/main" val="1597972940"/>
      </p:ext>
    </p:extLst>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2"/>
          <p:cNvSpPr txBox="1">
            <a:spLocks/>
          </p:cNvSpPr>
          <p:nvPr/>
        </p:nvSpPr>
        <p:spPr>
          <a:xfrm>
            <a:off x="4235204" y="2433760"/>
            <a:ext cx="4710022" cy="1207670"/>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800" kern="0" dirty="0">
                <a:solidFill>
                  <a:srgbClr val="0432FF"/>
                </a:solidFill>
                <a:latin typeface="Courier" charset="0"/>
                <a:ea typeface="Courier" charset="0"/>
                <a:cs typeface="Courier" charset="0"/>
              </a:rPr>
              <a:t>#</a:t>
            </a:r>
            <a:r>
              <a:rPr lang="en-US" sz="800" kern="0" dirty="0" smtClean="0">
                <a:solidFill>
                  <a:srgbClr val="0432FF"/>
                </a:solidFill>
                <a:latin typeface="Courier" charset="0"/>
                <a:ea typeface="Courier" charset="0"/>
                <a:cs typeface="Courier" charset="0"/>
              </a:rPr>
              <a:t>define </a:t>
            </a:r>
            <a:r>
              <a:rPr lang="en-US" sz="800" kern="0" dirty="0" smtClean="0">
                <a:solidFill>
                  <a:schemeClr val="tx1"/>
                </a:solidFill>
                <a:latin typeface="Courier" charset="0"/>
                <a:ea typeface="Courier" charset="0"/>
                <a:cs typeface="Courier" charset="0"/>
              </a:rPr>
              <a:t>NUM_CONFIGS 4U</a:t>
            </a:r>
          </a:p>
          <a:p>
            <a:pPr marL="0" indent="0">
              <a:spcBef>
                <a:spcPts val="0"/>
              </a:spcBef>
              <a:spcAft>
                <a:spcPts val="0"/>
              </a:spcAft>
              <a:buNone/>
            </a:pPr>
            <a:endParaRPr lang="en-US" sz="800" kern="0" dirty="0">
              <a:latin typeface="Courier" charset="0"/>
              <a:ea typeface="Courier" charset="0"/>
              <a:cs typeface="Courier" charset="0"/>
            </a:endParaRPr>
          </a:p>
          <a:p>
            <a:pPr marL="0" indent="0">
              <a:spcBef>
                <a:spcPts val="0"/>
              </a:spcBef>
              <a:spcAft>
                <a:spcPts val="0"/>
              </a:spcAft>
              <a:buNone/>
            </a:pPr>
            <a:r>
              <a:rPr lang="en-US" sz="800" kern="0" dirty="0" err="1" smtClean="0">
                <a:latin typeface="Courier" charset="0"/>
                <a:ea typeface="Courier" charset="0"/>
                <a:cs typeface="Courier" charset="0"/>
              </a:rPr>
              <a:t>power_manager_user_config_t</a:t>
            </a:r>
            <a:r>
              <a:rPr lang="en-US" sz="800" kern="0" dirty="0" smtClean="0">
                <a:latin typeface="Courier" charset="0"/>
                <a:ea typeface="Courier" charset="0"/>
                <a:cs typeface="Courier" charset="0"/>
              </a:rPr>
              <a:t> </a:t>
            </a:r>
            <a:r>
              <a:rPr lang="en-US" sz="800" kern="0" dirty="0" err="1">
                <a:latin typeface="Courier" charset="0"/>
                <a:ea typeface="Courier" charset="0"/>
                <a:cs typeface="Courier" charset="0"/>
              </a:rPr>
              <a:t>const</a:t>
            </a:r>
            <a:r>
              <a:rPr lang="en-US" sz="800" kern="0" dirty="0">
                <a:latin typeface="Courier" charset="0"/>
                <a:ea typeface="Courier" charset="0"/>
                <a:cs typeface="Courier" charset="0"/>
              </a:rPr>
              <a:t> *</a:t>
            </a:r>
            <a:r>
              <a:rPr lang="en-US" sz="800" kern="0" dirty="0" err="1">
                <a:latin typeface="Courier" charset="0"/>
                <a:ea typeface="Courier" charset="0"/>
                <a:cs typeface="Courier" charset="0"/>
              </a:rPr>
              <a:t>powerConfigs</a:t>
            </a:r>
            <a:r>
              <a:rPr lang="en-US" sz="800" kern="0" dirty="0">
                <a:latin typeface="Courier" charset="0"/>
                <a:ea typeface="Courier" charset="0"/>
                <a:cs typeface="Courier" charset="0"/>
              </a:rPr>
              <a:t>[] =</a:t>
            </a:r>
          </a:p>
          <a:p>
            <a:pPr marL="0" indent="0">
              <a:spcBef>
                <a:spcPts val="0"/>
              </a:spcBef>
              <a:spcAft>
                <a:spcPts val="0"/>
              </a:spcAft>
              <a:buNone/>
            </a:pP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a:latin typeface="Courier" charset="0"/>
                <a:ea typeface="Courier" charset="0"/>
                <a:cs typeface="Courier" charset="0"/>
              </a:rPr>
              <a:t> </a:t>
            </a:r>
            <a:r>
              <a:rPr lang="en-US" sz="800" kern="0" dirty="0" smtClean="0">
                <a:latin typeface="Courier" charset="0"/>
                <a:ea typeface="Courier" charset="0"/>
                <a:cs typeface="Courier" charset="0"/>
              </a:rPr>
              <a:t>   </a:t>
            </a:r>
            <a:r>
              <a:rPr lang="en-US" sz="800" kern="0" dirty="0">
                <a:latin typeface="Courier" charset="0"/>
                <a:ea typeface="Courier" charset="0"/>
                <a:cs typeface="Courier" charset="0"/>
              </a:rPr>
              <a:t>&amp;</a:t>
            </a:r>
            <a:r>
              <a:rPr lang="en-US" sz="800" kern="0" dirty="0" err="1" smtClean="0">
                <a:latin typeface="Courier" charset="0"/>
                <a:ea typeface="Courier" charset="0"/>
                <a:cs typeface="Courier" charset="0"/>
              </a:rPr>
              <a:t>vlprConfig</a:t>
            </a: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&amp;</a:t>
            </a:r>
            <a:r>
              <a:rPr lang="en-US" sz="800" kern="0" dirty="0" err="1">
                <a:latin typeface="Courier" charset="0"/>
                <a:ea typeface="Courier" charset="0"/>
                <a:cs typeface="Courier" charset="0"/>
              </a:rPr>
              <a:t>runConfig</a:t>
            </a:r>
            <a:r>
              <a:rPr lang="en-US" sz="800" kern="0" dirty="0">
                <a:latin typeface="Courier" charset="0"/>
                <a:ea typeface="Courier" charset="0"/>
                <a:cs typeface="Courier" charset="0"/>
              </a:rPr>
              <a:t>,</a:t>
            </a:r>
          </a:p>
          <a:p>
            <a:pPr marL="0" indent="0">
              <a:spcBef>
                <a:spcPts val="0"/>
              </a:spcBef>
              <a:spcAft>
                <a:spcPts val="0"/>
              </a:spcAft>
              <a:buNone/>
            </a:pPr>
            <a:r>
              <a:rPr lang="en-US" sz="800" kern="0" dirty="0">
                <a:latin typeface="Courier" charset="0"/>
                <a:ea typeface="Courier" charset="0"/>
                <a:cs typeface="Courier" charset="0"/>
              </a:rPr>
              <a:t>    </a:t>
            </a:r>
            <a:r>
              <a:rPr lang="en-US" sz="800" kern="0" dirty="0" smtClean="0">
                <a:latin typeface="Courier" charset="0"/>
                <a:ea typeface="Courier" charset="0"/>
                <a:cs typeface="Courier" charset="0"/>
              </a:rPr>
              <a:t>&amp;</a:t>
            </a:r>
            <a:r>
              <a:rPr lang="en-US" sz="800" kern="0" dirty="0" err="1">
                <a:latin typeface="Courier" charset="0"/>
                <a:ea typeface="Courier" charset="0"/>
                <a:cs typeface="Courier" charset="0"/>
              </a:rPr>
              <a:t>waitConfig</a:t>
            </a:r>
            <a:r>
              <a:rPr lang="en-US" sz="800" kern="0" dirty="0">
                <a:latin typeface="Courier" charset="0"/>
                <a:ea typeface="Courier" charset="0"/>
                <a:cs typeface="Courier" charset="0"/>
              </a:rPr>
              <a:t>,</a:t>
            </a:r>
          </a:p>
          <a:p>
            <a:pPr marL="0" indent="0">
              <a:spcBef>
                <a:spcPts val="0"/>
              </a:spcBef>
              <a:spcAft>
                <a:spcPts val="0"/>
              </a:spcAft>
              <a:buNone/>
            </a:pPr>
            <a:r>
              <a:rPr lang="en-US" sz="800" kern="0" dirty="0">
                <a:latin typeface="Courier" charset="0"/>
                <a:ea typeface="Courier" charset="0"/>
                <a:cs typeface="Courier" charset="0"/>
              </a:rPr>
              <a:t>    </a:t>
            </a:r>
            <a:r>
              <a:rPr lang="en-US" sz="800" kern="0" dirty="0" smtClean="0">
                <a:latin typeface="Courier" charset="0"/>
                <a:ea typeface="Courier" charset="0"/>
                <a:cs typeface="Courier" charset="0"/>
              </a:rPr>
              <a:t>&amp;</a:t>
            </a:r>
            <a:r>
              <a:rPr lang="en-US" sz="800" kern="0" dirty="0" err="1" smtClean="0">
                <a:latin typeface="Courier" charset="0"/>
                <a:ea typeface="Courier" charset="0"/>
                <a:cs typeface="Courier" charset="0"/>
              </a:rPr>
              <a:t>stopConfig</a:t>
            </a:r>
            <a:endParaRPr lang="en-US" sz="800" kern="0" dirty="0">
              <a:latin typeface="Courier" charset="0"/>
              <a:ea typeface="Courier" charset="0"/>
              <a:cs typeface="Courier" charset="0"/>
            </a:endParaRPr>
          </a:p>
          <a:p>
            <a:pPr marL="0" indent="0">
              <a:spcBef>
                <a:spcPts val="0"/>
              </a:spcBef>
              <a:spcAft>
                <a:spcPts val="0"/>
              </a:spcAft>
              <a:buNone/>
            </a:pPr>
            <a:r>
              <a:rPr lang="en-US" sz="800" kern="0" dirty="0" smtClean="0">
                <a:latin typeface="Courier" charset="0"/>
                <a:ea typeface="Courier" charset="0"/>
                <a:cs typeface="Courier" charset="0"/>
              </a:rPr>
              <a:t>};</a:t>
            </a:r>
            <a:endParaRPr lang="en-US" sz="800" kern="0" dirty="0">
              <a:latin typeface="Courier" charset="0"/>
              <a:ea typeface="Courier" charset="0"/>
              <a:cs typeface="Courier" charset="0"/>
            </a:endParaRPr>
          </a:p>
        </p:txBody>
      </p:sp>
      <p:sp>
        <p:nvSpPr>
          <p:cNvPr id="8" name="Text Placeholder 2"/>
          <p:cNvSpPr txBox="1">
            <a:spLocks/>
          </p:cNvSpPr>
          <p:nvPr/>
        </p:nvSpPr>
        <p:spPr>
          <a:xfrm>
            <a:off x="4234566" y="1033806"/>
            <a:ext cx="4710022" cy="1342820"/>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800" kern="0" dirty="0" err="1" smtClean="0">
                <a:latin typeface="Courier" charset="0"/>
                <a:ea typeface="Courier" charset="0"/>
                <a:cs typeface="Courier" charset="0"/>
              </a:rPr>
              <a:t>power_manager_user_config_t</a:t>
            </a: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vlprConfig</a:t>
            </a:r>
            <a:r>
              <a:rPr lang="en-US" sz="800" kern="0" dirty="0" smtClean="0">
                <a:latin typeface="Courier" charset="0"/>
                <a:ea typeface="Courier" charset="0"/>
                <a:cs typeface="Courier" charset="0"/>
              </a:rPr>
              <a:t> =</a:t>
            </a:r>
          </a:p>
          <a:p>
            <a:pPr marL="0" indent="0">
              <a:spcBef>
                <a:spcPts val="0"/>
              </a:spcBef>
              <a:spcAft>
                <a:spcPts val="0"/>
              </a:spcAft>
              <a:buNone/>
            </a:pP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.mode = </a:t>
            </a:r>
            <a:r>
              <a:rPr lang="en-US" sz="800" i="1" kern="0" dirty="0" err="1" smtClean="0">
                <a:solidFill>
                  <a:srgbClr val="942092"/>
                </a:solidFill>
                <a:latin typeface="Courier" charset="0"/>
                <a:ea typeface="Courier" charset="0"/>
                <a:cs typeface="Courier" charset="0"/>
              </a:rPr>
              <a:t>kPowerManagerVlpr</a:t>
            </a: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sleepOnExitValue</a:t>
            </a:r>
            <a:r>
              <a:rPr lang="en-US" sz="800" kern="0" dirty="0" smtClean="0">
                <a:latin typeface="Courier" charset="0"/>
                <a:ea typeface="Courier" charset="0"/>
                <a:cs typeface="Courier" charset="0"/>
              </a:rPr>
              <a:t> = </a:t>
            </a:r>
            <a:r>
              <a:rPr lang="en-US" sz="800" kern="0" dirty="0" smtClean="0">
                <a:solidFill>
                  <a:srgbClr val="0432FF"/>
                </a:solidFill>
                <a:latin typeface="Courier" charset="0"/>
                <a:ea typeface="Courier" charset="0"/>
                <a:cs typeface="Courier" charset="0"/>
              </a:rPr>
              <a:t>false</a:t>
            </a: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lowPowerWakeUpOnInterruptValue</a:t>
            </a:r>
            <a:r>
              <a:rPr lang="en-US" sz="800" kern="0" dirty="0" smtClean="0">
                <a:latin typeface="Courier" charset="0"/>
                <a:ea typeface="Courier" charset="0"/>
                <a:cs typeface="Courier" charset="0"/>
              </a:rPr>
              <a:t> = </a:t>
            </a:r>
            <a:r>
              <a:rPr lang="en-US" sz="800" i="1" kern="0" dirty="0" err="1" smtClean="0">
                <a:solidFill>
                  <a:srgbClr val="942092"/>
                </a:solidFill>
                <a:latin typeface="Courier" charset="0"/>
                <a:ea typeface="Courier" charset="0"/>
                <a:cs typeface="Courier" charset="0"/>
              </a:rPr>
              <a:t>kSmcLpwuiDisabled</a:t>
            </a: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powerOnResetDetectionValue</a:t>
            </a:r>
            <a:r>
              <a:rPr lang="en-US" sz="800" kern="0" dirty="0" smtClean="0">
                <a:latin typeface="Courier" charset="0"/>
                <a:ea typeface="Courier" charset="0"/>
                <a:cs typeface="Courier" charset="0"/>
              </a:rPr>
              <a:t> = </a:t>
            </a:r>
            <a:r>
              <a:rPr lang="en-US" sz="800" i="1" kern="0" dirty="0" err="1" smtClean="0">
                <a:solidFill>
                  <a:srgbClr val="942092"/>
                </a:solidFill>
                <a:latin typeface="Courier" charset="0"/>
                <a:ea typeface="Courier" charset="0"/>
                <a:cs typeface="Courier" charset="0"/>
              </a:rPr>
              <a:t>kSmcPorDisabled</a:t>
            </a: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.RAM2PartitionValue = </a:t>
            </a:r>
            <a:r>
              <a:rPr lang="en-US" sz="800" i="1" kern="0" dirty="0" smtClean="0">
                <a:solidFill>
                  <a:srgbClr val="942092"/>
                </a:solidFill>
                <a:latin typeface="Courier" charset="0"/>
                <a:ea typeface="Courier" charset="0"/>
                <a:cs typeface="Courier" charset="0"/>
              </a:rPr>
              <a:t>kSmcRam2DisPowered</a:t>
            </a: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partialStopOptionValue</a:t>
            </a:r>
            <a:r>
              <a:rPr lang="en-US" sz="800" kern="0" dirty="0" smtClean="0">
                <a:latin typeface="Courier" charset="0"/>
                <a:ea typeface="Courier" charset="0"/>
                <a:cs typeface="Courier" charset="0"/>
              </a:rPr>
              <a:t> = </a:t>
            </a:r>
            <a:r>
              <a:rPr lang="en-US" sz="800" i="1" kern="0" dirty="0" err="1" smtClean="0">
                <a:solidFill>
                  <a:srgbClr val="942092"/>
                </a:solidFill>
                <a:latin typeface="Courier" charset="0"/>
                <a:ea typeface="Courier" charset="0"/>
                <a:cs typeface="Courier" charset="0"/>
              </a:rPr>
              <a:t>kSmcPstopStop</a:t>
            </a:r>
            <a:r>
              <a:rPr lang="en-US" sz="800" kern="0" dirty="0" smtClean="0">
                <a:latin typeface="Courier" charset="0"/>
                <a:ea typeface="Courier" charset="0"/>
                <a:cs typeface="Courier" charset="0"/>
              </a:rPr>
              <a:t>,</a:t>
            </a:r>
          </a:p>
          <a:p>
            <a:pPr marL="0" indent="0">
              <a:spcBef>
                <a:spcPts val="0"/>
              </a:spcBef>
              <a:spcAft>
                <a:spcPts val="0"/>
              </a:spcAft>
              <a:buNone/>
            </a:pP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lowPowerOscillatorValue</a:t>
            </a:r>
            <a:r>
              <a:rPr lang="en-US" sz="800" kern="0" dirty="0" smtClean="0">
                <a:latin typeface="Courier" charset="0"/>
                <a:ea typeface="Courier" charset="0"/>
                <a:cs typeface="Courier" charset="0"/>
              </a:rPr>
              <a:t> = </a:t>
            </a:r>
            <a:r>
              <a:rPr lang="en-US" sz="800" i="1" kern="0" dirty="0" err="1" smtClean="0">
                <a:solidFill>
                  <a:srgbClr val="942092"/>
                </a:solidFill>
                <a:latin typeface="Courier" charset="0"/>
                <a:ea typeface="Courier" charset="0"/>
                <a:cs typeface="Courier" charset="0"/>
              </a:rPr>
              <a:t>kSmcLpoDisabled</a:t>
            </a:r>
            <a:endParaRPr lang="en-US" sz="800" i="1" kern="0" dirty="0" smtClean="0">
              <a:solidFill>
                <a:srgbClr val="942092"/>
              </a:solidFill>
              <a:latin typeface="Courier" charset="0"/>
              <a:ea typeface="Courier" charset="0"/>
              <a:cs typeface="Courier" charset="0"/>
            </a:endParaRPr>
          </a:p>
          <a:p>
            <a:pPr marL="0" indent="0">
              <a:spcBef>
                <a:spcPts val="0"/>
              </a:spcBef>
              <a:spcAft>
                <a:spcPts val="0"/>
              </a:spcAft>
              <a:buNone/>
            </a:pPr>
            <a:r>
              <a:rPr lang="en-US" sz="800" kern="0" dirty="0" smtClean="0">
                <a:latin typeface="Courier" charset="0"/>
                <a:ea typeface="Courier" charset="0"/>
                <a:cs typeface="Courier" charset="0"/>
              </a:rPr>
              <a:t>};</a:t>
            </a:r>
            <a:endParaRPr lang="en-US" sz="800" kern="0" dirty="0">
              <a:latin typeface="Courier" charset="0"/>
              <a:ea typeface="Courier" charset="0"/>
              <a:cs typeface="Courier" charset="0"/>
            </a:endParaRPr>
          </a:p>
        </p:txBody>
      </p:sp>
      <p:sp>
        <p:nvSpPr>
          <p:cNvPr id="2" name="Title 1"/>
          <p:cNvSpPr>
            <a:spLocks noGrp="1"/>
          </p:cNvSpPr>
          <p:nvPr>
            <p:ph type="title"/>
          </p:nvPr>
        </p:nvSpPr>
        <p:spPr/>
        <p:txBody>
          <a:bodyPr/>
          <a:lstStyle/>
          <a:p>
            <a:r>
              <a:rPr lang="en-US" dirty="0" smtClean="0"/>
              <a:t>Power Manager Initialization</a:t>
            </a:r>
            <a:endParaRPr lang="en-US" dirty="0"/>
          </a:p>
        </p:txBody>
      </p:sp>
      <p:sp>
        <p:nvSpPr>
          <p:cNvPr id="5" name="Text Placeholder 2"/>
          <p:cNvSpPr txBox="1">
            <a:spLocks/>
          </p:cNvSpPr>
          <p:nvPr/>
        </p:nvSpPr>
        <p:spPr>
          <a:xfrm>
            <a:off x="198326" y="1074189"/>
            <a:ext cx="3778451" cy="4667249"/>
          </a:xfrm>
          <a:prstGeom prst="rect">
            <a:avLst/>
          </a:prstGeom>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Font typeface="Arial" pitchFamily="34" charset="0"/>
              <a:buNone/>
            </a:pPr>
            <a:endParaRPr lang="en-US" sz="800" kern="0" dirty="0">
              <a:latin typeface="Courier" charset="0"/>
              <a:ea typeface="Courier" charset="0"/>
              <a:cs typeface="Courier" charset="0"/>
            </a:endParaRPr>
          </a:p>
        </p:txBody>
      </p:sp>
      <p:sp>
        <p:nvSpPr>
          <p:cNvPr id="6" name="TextBox 5"/>
          <p:cNvSpPr txBox="1"/>
          <p:nvPr/>
        </p:nvSpPr>
        <p:spPr>
          <a:xfrm>
            <a:off x="948906" y="2570672"/>
            <a:ext cx="914400" cy="914400"/>
          </a:xfrm>
          <a:prstGeom prst="rect">
            <a:avLst/>
          </a:prstGeom>
          <a:noFill/>
        </p:spPr>
        <p:txBody>
          <a:bodyPr wrap="none" lIns="91440" tIns="45720" rIns="91440" rtlCol="0" anchor="t">
            <a:noAutofit/>
          </a:bodyPr>
          <a:lstStyle/>
          <a:p>
            <a:endParaRPr lang="en-US" sz="1500" dirty="0" err="1" smtClean="0">
              <a:solidFill>
                <a:schemeClr val="accent4">
                  <a:lumMod val="50000"/>
                </a:schemeClr>
              </a:solidFill>
            </a:endParaRPr>
          </a:p>
        </p:txBody>
      </p:sp>
      <p:sp>
        <p:nvSpPr>
          <p:cNvPr id="7" name="TextBox 6"/>
          <p:cNvSpPr txBox="1"/>
          <p:nvPr/>
        </p:nvSpPr>
        <p:spPr>
          <a:xfrm>
            <a:off x="224643" y="1189069"/>
            <a:ext cx="4002299" cy="4625136"/>
          </a:xfrm>
          <a:prstGeom prst="rect">
            <a:avLst/>
          </a:prstGeom>
          <a:noFill/>
        </p:spPr>
        <p:txBody>
          <a:bodyPr wrap="square" lIns="91440" tIns="45720" rIns="91440" rtlCol="0" anchor="t">
            <a:noAutofit/>
          </a:bodyPr>
          <a:lstStyle/>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a:solidFill>
                <a:schemeClr val="accent3">
                  <a:lumMod val="75000"/>
                </a:schemeClr>
              </a:solidFill>
              <a:latin typeface="Courier" charset="0"/>
              <a:ea typeface="Courier" charset="0"/>
              <a:cs typeface="Courier" charset="0"/>
            </a:endParaRPr>
          </a:p>
          <a:p>
            <a:endParaRPr lang="en-US" sz="900" dirty="0" smtClean="0">
              <a:solidFill>
                <a:schemeClr val="accent3">
                  <a:lumMod val="75000"/>
                </a:schemeClr>
              </a:solidFill>
              <a:latin typeface="Courier" charset="0"/>
              <a:ea typeface="Courier" charset="0"/>
              <a:cs typeface="Courier" charset="0"/>
            </a:endParaRPr>
          </a:p>
          <a:p>
            <a:endParaRPr lang="en-US" sz="900" dirty="0" smtClean="0">
              <a:solidFill>
                <a:schemeClr val="accent4">
                  <a:lumMod val="50000"/>
                </a:schemeClr>
              </a:solidFill>
              <a:latin typeface="Courier" charset="0"/>
              <a:ea typeface="Courier" charset="0"/>
              <a:cs typeface="Courier" charset="0"/>
            </a:endParaRPr>
          </a:p>
          <a:p>
            <a:endParaRPr lang="en-US" sz="900" dirty="0" smtClean="0">
              <a:solidFill>
                <a:schemeClr val="accent4">
                  <a:lumMod val="50000"/>
                </a:schemeClr>
              </a:solidFill>
              <a:latin typeface="Courier" charset="0"/>
              <a:ea typeface="Courier" charset="0"/>
              <a:cs typeface="Courier" charset="0"/>
            </a:endParaRPr>
          </a:p>
          <a:p>
            <a:endParaRPr lang="en-US" sz="900" dirty="0">
              <a:solidFill>
                <a:schemeClr val="accent4">
                  <a:lumMod val="50000"/>
                </a:schemeClr>
              </a:solidFill>
              <a:latin typeface="Courier" charset="0"/>
              <a:ea typeface="Courier" charset="0"/>
              <a:cs typeface="Courier" charset="0"/>
            </a:endParaRPr>
          </a:p>
          <a:p>
            <a:r>
              <a:rPr lang="en-US" sz="900" dirty="0" err="1" smtClean="0">
                <a:solidFill>
                  <a:schemeClr val="accent4">
                    <a:lumMod val="50000"/>
                  </a:schemeClr>
                </a:solidFill>
                <a:latin typeface="Courier" charset="0"/>
                <a:ea typeface="Courier" charset="0"/>
                <a:cs typeface="Courier" charset="0"/>
              </a:rPr>
              <a:t>POWER_SYS_Init</a:t>
            </a:r>
            <a:r>
              <a:rPr lang="en-US" sz="900" dirty="0" smtClean="0">
                <a:solidFill>
                  <a:schemeClr val="accent4">
                    <a:lumMod val="50000"/>
                  </a:schemeClr>
                </a:solidFill>
                <a:latin typeface="Courier" charset="0"/>
                <a:ea typeface="Courier" charset="0"/>
                <a:cs typeface="Courier" charset="0"/>
              </a:rPr>
              <a:t>(</a:t>
            </a:r>
            <a:r>
              <a:rPr lang="en-US" sz="900" dirty="0" err="1" smtClean="0">
                <a:solidFill>
                  <a:schemeClr val="accent4">
                    <a:lumMod val="50000"/>
                  </a:schemeClr>
                </a:solidFill>
                <a:latin typeface="Courier" charset="0"/>
                <a:ea typeface="Courier" charset="0"/>
                <a:cs typeface="Courier" charset="0"/>
              </a:rPr>
              <a:t>powerConfigs</a:t>
            </a:r>
            <a:r>
              <a:rPr lang="en-US" sz="900" dirty="0">
                <a:solidFill>
                  <a:schemeClr val="accent4">
                    <a:lumMod val="50000"/>
                  </a:schemeClr>
                </a:solidFill>
                <a:latin typeface="Courier" charset="0"/>
                <a:ea typeface="Courier" charset="0"/>
                <a:cs typeface="Courier" charset="0"/>
              </a:rPr>
              <a:t>, </a:t>
            </a:r>
            <a:r>
              <a:rPr lang="en-US" sz="900" dirty="0" smtClean="0">
                <a:solidFill>
                  <a:schemeClr val="accent4">
                    <a:lumMod val="50000"/>
                  </a:schemeClr>
                </a:solidFill>
                <a:latin typeface="Courier" charset="0"/>
                <a:ea typeface="Courier" charset="0"/>
                <a:cs typeface="Courier" charset="0"/>
              </a:rPr>
              <a:t>NUM_CONFIGS,</a:t>
            </a:r>
          </a:p>
          <a:p>
            <a:r>
              <a:rPr lang="en-US" sz="900" dirty="0">
                <a:solidFill>
                  <a:schemeClr val="accent4">
                    <a:lumMod val="50000"/>
                  </a:schemeClr>
                </a:solidFill>
                <a:latin typeface="Courier" charset="0"/>
                <a:ea typeface="Courier" charset="0"/>
                <a:cs typeface="Courier" charset="0"/>
              </a:rPr>
              <a:t> </a:t>
            </a:r>
            <a:r>
              <a:rPr lang="en-US" sz="900" dirty="0" smtClean="0">
                <a:solidFill>
                  <a:schemeClr val="accent4">
                    <a:lumMod val="50000"/>
                  </a:schemeClr>
                </a:solidFill>
                <a:latin typeface="Courier" charset="0"/>
                <a:ea typeface="Courier" charset="0"/>
                <a:cs typeface="Courier" charset="0"/>
              </a:rPr>
              <a:t>              </a:t>
            </a:r>
            <a:r>
              <a:rPr lang="en-US" sz="900" dirty="0" err="1" smtClean="0">
                <a:solidFill>
                  <a:schemeClr val="accent4">
                    <a:lumMod val="50000"/>
                  </a:schemeClr>
                </a:solidFill>
                <a:latin typeface="Courier" charset="0"/>
                <a:ea typeface="Courier" charset="0"/>
                <a:cs typeface="Courier" charset="0"/>
              </a:rPr>
              <a:t>powerCallbacks</a:t>
            </a:r>
            <a:r>
              <a:rPr lang="en-US" sz="900" dirty="0" smtClean="0">
                <a:solidFill>
                  <a:schemeClr val="accent4">
                    <a:lumMod val="50000"/>
                  </a:schemeClr>
                </a:solidFill>
                <a:latin typeface="Courier" charset="0"/>
                <a:ea typeface="Courier" charset="0"/>
                <a:cs typeface="Courier" charset="0"/>
              </a:rPr>
              <a:t>, NUM_CALLBACKS);</a:t>
            </a:r>
          </a:p>
          <a:p>
            <a:endParaRPr lang="en-US" sz="900" dirty="0">
              <a:solidFill>
                <a:schemeClr val="accent4">
                  <a:lumMod val="50000"/>
                </a:schemeClr>
              </a:solidFill>
              <a:latin typeface="Courier" charset="0"/>
              <a:ea typeface="Courier" charset="0"/>
              <a:cs typeface="Courier" charset="0"/>
            </a:endParaRPr>
          </a:p>
          <a:p>
            <a:endParaRPr lang="en-US" sz="900" dirty="0">
              <a:solidFill>
                <a:schemeClr val="accent4">
                  <a:lumMod val="50000"/>
                </a:schemeClr>
              </a:solidFill>
              <a:latin typeface="Courier" charset="0"/>
              <a:ea typeface="Courier" charset="0"/>
              <a:cs typeface="Courier" charset="0"/>
            </a:endParaRPr>
          </a:p>
        </p:txBody>
      </p:sp>
      <p:sp>
        <p:nvSpPr>
          <p:cNvPr id="16" name="Bent Arrow 15"/>
          <p:cNvSpPr/>
          <p:nvPr/>
        </p:nvSpPr>
        <p:spPr>
          <a:xfrm>
            <a:off x="2182483" y="2681430"/>
            <a:ext cx="2035833" cy="734621"/>
          </a:xfrm>
          <a:prstGeom prst="bentArrow">
            <a:avLst>
              <a:gd name="adj1" fmla="val 10823"/>
              <a:gd name="adj2" fmla="val 14432"/>
              <a:gd name="adj3" fmla="val 21291"/>
              <a:gd name="adj4" fmla="val 4375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 Placeholder 2"/>
          <p:cNvSpPr txBox="1">
            <a:spLocks/>
          </p:cNvSpPr>
          <p:nvPr/>
        </p:nvSpPr>
        <p:spPr>
          <a:xfrm>
            <a:off x="4231693" y="4705780"/>
            <a:ext cx="4710022" cy="1194715"/>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800" kern="0" dirty="0">
                <a:solidFill>
                  <a:schemeClr val="accent3">
                    <a:lumMod val="75000"/>
                  </a:schemeClr>
                </a:solidFill>
                <a:latin typeface="Courier" charset="0"/>
                <a:ea typeface="Courier" charset="0"/>
                <a:cs typeface="Courier" charset="0"/>
              </a:rPr>
              <a:t>// User callback data</a:t>
            </a:r>
          </a:p>
          <a:p>
            <a:pPr marL="0" indent="0">
              <a:spcBef>
                <a:spcPts val="0"/>
              </a:spcBef>
              <a:spcAft>
                <a:spcPts val="0"/>
              </a:spcAft>
              <a:buNone/>
            </a:pPr>
            <a:r>
              <a:rPr lang="en-US" sz="800" kern="0" dirty="0" err="1" smtClean="0">
                <a:latin typeface="Courier" charset="0"/>
                <a:ea typeface="Courier" charset="0"/>
                <a:cs typeface="Courier" charset="0"/>
              </a:rPr>
              <a:t>user_callback_data_t</a:t>
            </a: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callbackData</a:t>
            </a:r>
            <a:r>
              <a:rPr lang="en-US" sz="800" kern="0" dirty="0" smtClean="0">
                <a:latin typeface="Courier" charset="0"/>
                <a:ea typeface="Courier" charset="0"/>
                <a:cs typeface="Courier" charset="0"/>
              </a:rPr>
              <a:t>;</a:t>
            </a:r>
          </a:p>
          <a:p>
            <a:pPr marL="0" indent="0">
              <a:spcBef>
                <a:spcPts val="0"/>
              </a:spcBef>
              <a:spcAft>
                <a:spcPts val="0"/>
              </a:spcAft>
              <a:buNone/>
            </a:pPr>
            <a:endParaRPr lang="en-US" sz="800" kern="0" dirty="0">
              <a:latin typeface="Courier" charset="0"/>
              <a:ea typeface="Courier" charset="0"/>
              <a:cs typeface="Courier" charset="0"/>
            </a:endParaRPr>
          </a:p>
          <a:p>
            <a:pPr marL="0" indent="0">
              <a:spcBef>
                <a:spcPts val="0"/>
              </a:spcBef>
              <a:spcAft>
                <a:spcPts val="0"/>
              </a:spcAft>
              <a:buNone/>
            </a:pPr>
            <a:r>
              <a:rPr lang="en-US" sz="800" kern="0" dirty="0" err="1" smtClean="0">
                <a:latin typeface="Courier" charset="0"/>
                <a:ea typeface="Courier" charset="0"/>
                <a:cs typeface="Courier" charset="0"/>
              </a:rPr>
              <a:t>power_manager_callback_user_config_t</a:t>
            </a: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userAppPowerCallbackCfg</a:t>
            </a:r>
            <a:r>
              <a:rPr lang="en-US" sz="800" kern="0" dirty="0" smtClean="0">
                <a:latin typeface="Courier" charset="0"/>
                <a:ea typeface="Courier" charset="0"/>
                <a:cs typeface="Courier" charset="0"/>
              </a:rPr>
              <a:t> = </a:t>
            </a:r>
          </a:p>
          <a:p>
            <a:pPr marL="0" indent="0">
              <a:spcBef>
                <a:spcPts val="0"/>
              </a:spcBef>
              <a:spcAft>
                <a:spcPts val="0"/>
              </a:spcAft>
              <a:buNone/>
            </a:pPr>
            <a:r>
              <a:rPr lang="en-US" sz="800" kern="0" dirty="0" smtClean="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r>
              <a:rPr lang="en-US" sz="800" kern="0" dirty="0" smtClean="0">
                <a:latin typeface="Courier" charset="0"/>
                <a:ea typeface="Courier" charset="0"/>
                <a:cs typeface="Courier" charset="0"/>
              </a:rPr>
              <a:t>   </a:t>
            </a:r>
            <a:r>
              <a:rPr lang="en-US" sz="800" kern="0" dirty="0" err="1" smtClean="0">
                <a:latin typeface="Courier" charset="0"/>
                <a:ea typeface="Courier" charset="0"/>
                <a:cs typeface="Courier" charset="0"/>
              </a:rPr>
              <a:t>userAppPowerCallback</a:t>
            </a:r>
            <a:r>
              <a:rPr lang="en-US" sz="800" kern="0" dirty="0" smtClean="0">
                <a:latin typeface="Courier" charset="0"/>
                <a:ea typeface="Courier" charset="0"/>
                <a:cs typeface="Courier" charset="0"/>
              </a:rPr>
              <a:t>,</a:t>
            </a:r>
            <a:endParaRPr lang="en-US" sz="800" kern="0" dirty="0">
              <a:latin typeface="Courier" charset="0"/>
              <a:ea typeface="Courier" charset="0"/>
              <a:cs typeface="Courier" charset="0"/>
            </a:endParaRPr>
          </a:p>
          <a:p>
            <a:pPr marL="0" indent="0">
              <a:spcBef>
                <a:spcPts val="0"/>
              </a:spcBef>
              <a:spcAft>
                <a:spcPts val="0"/>
              </a:spcAft>
              <a:buNone/>
            </a:pPr>
            <a:r>
              <a:rPr lang="en-US" sz="800" kern="0" dirty="0" smtClean="0">
                <a:latin typeface="Courier" charset="0"/>
                <a:ea typeface="Courier" charset="0"/>
                <a:cs typeface="Courier" charset="0"/>
              </a:rPr>
              <a:t>    </a:t>
            </a:r>
            <a:r>
              <a:rPr lang="en-US" sz="800" i="1" kern="0" dirty="0" err="1">
                <a:solidFill>
                  <a:srgbClr val="942092"/>
                </a:solidFill>
                <a:latin typeface="Courier" charset="0"/>
                <a:ea typeface="Courier" charset="0"/>
                <a:cs typeface="Courier" charset="0"/>
              </a:rPr>
              <a:t>kPowerManagerCallbackBeforeAfter</a:t>
            </a:r>
            <a:r>
              <a:rPr lang="en-US" sz="800" kern="0" dirty="0">
                <a:latin typeface="Courier" charset="0"/>
                <a:ea typeface="Courier" charset="0"/>
                <a:cs typeface="Courier" charset="0"/>
              </a:rPr>
              <a:t>,</a:t>
            </a:r>
          </a:p>
          <a:p>
            <a:pPr marL="0" indent="0">
              <a:spcBef>
                <a:spcPts val="0"/>
              </a:spcBef>
              <a:spcAft>
                <a:spcPts val="0"/>
              </a:spcAft>
              <a:buNone/>
            </a:pPr>
            <a:r>
              <a:rPr lang="en-US" sz="800" kern="0" dirty="0">
                <a:latin typeface="Courier" charset="0"/>
                <a:ea typeface="Courier" charset="0"/>
                <a:cs typeface="Courier" charset="0"/>
              </a:rPr>
              <a:t>    </a:t>
            </a:r>
            <a:r>
              <a:rPr lang="en-US" sz="800" kern="0" dirty="0" smtClean="0">
                <a:latin typeface="Courier" charset="0"/>
                <a:ea typeface="Courier" charset="0"/>
                <a:cs typeface="Courier" charset="0"/>
              </a:rPr>
              <a:t>(</a:t>
            </a:r>
            <a:r>
              <a:rPr lang="en-US" sz="800" kern="0" dirty="0" err="1">
                <a:latin typeface="Courier" charset="0"/>
                <a:ea typeface="Courier" charset="0"/>
                <a:cs typeface="Courier" charset="0"/>
              </a:rPr>
              <a:t>power_manager_callback_data_t</a:t>
            </a:r>
            <a:r>
              <a:rPr lang="en-US" sz="800" kern="0" dirty="0">
                <a:latin typeface="Courier" charset="0"/>
                <a:ea typeface="Courier" charset="0"/>
                <a:cs typeface="Courier" charset="0"/>
              </a:rPr>
              <a:t>*) &amp;</a:t>
            </a:r>
            <a:r>
              <a:rPr lang="en-US" sz="800" kern="0" dirty="0" err="1" smtClean="0">
                <a:latin typeface="Courier" charset="0"/>
                <a:ea typeface="Courier" charset="0"/>
                <a:cs typeface="Courier" charset="0"/>
              </a:rPr>
              <a:t>callbackData</a:t>
            </a:r>
            <a:r>
              <a:rPr lang="en-US" sz="800" kern="0" dirty="0" smtClean="0">
                <a:latin typeface="Courier" charset="0"/>
                <a:ea typeface="Courier" charset="0"/>
                <a:cs typeface="Courier" charset="0"/>
              </a:rPr>
              <a:t> </a:t>
            </a:r>
          </a:p>
          <a:p>
            <a:pPr marL="0" indent="0">
              <a:spcBef>
                <a:spcPts val="0"/>
              </a:spcBef>
              <a:spcAft>
                <a:spcPts val="0"/>
              </a:spcAft>
              <a:buNone/>
            </a:pPr>
            <a:r>
              <a:rPr lang="en-US" sz="800" kern="0" dirty="0" smtClean="0">
                <a:latin typeface="Courier" charset="0"/>
                <a:ea typeface="Courier" charset="0"/>
                <a:cs typeface="Courier" charset="0"/>
              </a:rPr>
              <a:t>};</a:t>
            </a:r>
            <a:endParaRPr lang="en-US" sz="800" kern="0" dirty="0">
              <a:latin typeface="Courier" charset="0"/>
              <a:ea typeface="Courier" charset="0"/>
              <a:cs typeface="Courier" charset="0"/>
            </a:endParaRPr>
          </a:p>
        </p:txBody>
      </p:sp>
      <p:sp>
        <p:nvSpPr>
          <p:cNvPr id="14" name="Text Placeholder 2"/>
          <p:cNvSpPr txBox="1">
            <a:spLocks/>
          </p:cNvSpPr>
          <p:nvPr/>
        </p:nvSpPr>
        <p:spPr>
          <a:xfrm>
            <a:off x="4236007" y="3830497"/>
            <a:ext cx="4710022" cy="839616"/>
          </a:xfrm>
          <a:prstGeom prst="rect">
            <a:avLst/>
          </a:prstGeom>
          <a:ln w="12700">
            <a:solidFill>
              <a:schemeClr val="tx1"/>
            </a:solidFill>
          </a:ln>
        </p:spPr>
        <p:txBody>
          <a:bodyPr vert="horz" lIns="91440" tIns="45720" rIns="91440" bIns="45720" rtlCol="0">
            <a:noAutofit/>
          </a:bodyPr>
          <a:lstStyle>
            <a:lvl1pPr marL="175022" indent="-175022" algn="l" rtl="0" eaLnBrk="1" fontAlgn="base" hangingPunct="1">
              <a:lnSpc>
                <a:spcPct val="100000"/>
              </a:lnSpc>
              <a:spcBef>
                <a:spcPts val="431"/>
              </a:spcBef>
              <a:spcAft>
                <a:spcPts val="56"/>
              </a:spcAft>
              <a:buClr>
                <a:schemeClr val="tx1">
                  <a:lumMod val="85000"/>
                  <a:lumOff val="15000"/>
                </a:schemeClr>
              </a:buClr>
              <a:buSzPct val="80000"/>
              <a:buFont typeface="Arial" pitchFamily="34" charset="0"/>
              <a:buChar char="•"/>
              <a:defRPr sz="2200" b="0">
                <a:solidFill>
                  <a:srgbClr val="000000"/>
                </a:solidFill>
                <a:latin typeface="+mn-lt"/>
                <a:ea typeface="+mn-ea"/>
                <a:cs typeface="+mn-cs"/>
              </a:defRPr>
            </a:lvl1pPr>
            <a:lvl2pPr marL="344488" indent="-169863" algn="l" rtl="0" eaLnBrk="1" fontAlgn="base" hangingPunct="1">
              <a:lnSpc>
                <a:spcPct val="100000"/>
              </a:lnSpc>
              <a:spcBef>
                <a:spcPts val="431"/>
              </a:spcBef>
              <a:spcAft>
                <a:spcPts val="56"/>
              </a:spcAft>
              <a:buClr>
                <a:schemeClr val="tx1"/>
              </a:buClr>
              <a:buSzPct val="80000"/>
              <a:buFont typeface="Arial" pitchFamily="34" charset="0"/>
              <a:buChar char="−"/>
              <a:defRPr sz="2000">
                <a:solidFill>
                  <a:srgbClr val="000000"/>
                </a:solidFill>
                <a:latin typeface="+mn-lt"/>
              </a:defRPr>
            </a:lvl2pPr>
            <a:lvl3pPr marL="427435" indent="-126206" algn="l" rtl="0" eaLnBrk="1" fontAlgn="base" hangingPunct="1">
              <a:lnSpc>
                <a:spcPct val="100000"/>
              </a:lnSpc>
              <a:spcBef>
                <a:spcPts val="431"/>
              </a:spcBef>
              <a:spcAft>
                <a:spcPts val="56"/>
              </a:spcAft>
              <a:buClr>
                <a:schemeClr val="tx1"/>
              </a:buClr>
              <a:buSzPct val="80000"/>
              <a:buFont typeface="Wingdings" pitchFamily="2" charset="2"/>
              <a:buChar char="§"/>
              <a:defRPr sz="1800">
                <a:solidFill>
                  <a:srgbClr val="000000"/>
                </a:solidFill>
                <a:latin typeface="+mn-lt"/>
              </a:defRPr>
            </a:lvl3pPr>
            <a:lvl4pPr marL="559594" indent="-132160" algn="l" rtl="0" eaLnBrk="1" fontAlgn="base" hangingPunct="1">
              <a:lnSpc>
                <a:spcPct val="100000"/>
              </a:lnSpc>
              <a:spcBef>
                <a:spcPts val="431"/>
              </a:spcBef>
              <a:spcAft>
                <a:spcPts val="56"/>
              </a:spcAft>
              <a:buClr>
                <a:schemeClr val="tx1"/>
              </a:buClr>
              <a:buSzPct val="80000"/>
              <a:buFont typeface="Arial" pitchFamily="34" charset="0"/>
              <a:buChar char="•"/>
              <a:defRPr sz="1600">
                <a:solidFill>
                  <a:srgbClr val="000000"/>
                </a:solidFill>
                <a:latin typeface="+mn-lt"/>
              </a:defRPr>
            </a:lvl4pPr>
            <a:lvl5pPr marL="727472" indent="-167879" algn="l" rtl="0" eaLnBrk="1" fontAlgn="base" hangingPunct="1">
              <a:lnSpc>
                <a:spcPct val="100000"/>
              </a:lnSpc>
              <a:spcBef>
                <a:spcPts val="431"/>
              </a:spcBef>
              <a:spcAft>
                <a:spcPts val="56"/>
              </a:spcAft>
              <a:buClr>
                <a:schemeClr val="tx1"/>
              </a:buClr>
              <a:buSzPct val="70000"/>
              <a:buFont typeface="Arial" pitchFamily="34" charset="0"/>
              <a:buChar char="−"/>
              <a:defRPr sz="1400">
                <a:solidFill>
                  <a:srgbClr val="000000"/>
                </a:solidFill>
                <a:latin typeface="+mn-lt"/>
              </a:defRPr>
            </a:lvl5pPr>
            <a:lvl6pPr marL="16728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6pPr>
            <a:lvl7pPr marL="20157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7pPr>
            <a:lvl8pPr marL="23586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8pPr>
            <a:lvl9pPr marL="2701529" indent="-117872" algn="l" rtl="0" eaLnBrk="1" fontAlgn="base" hangingPunct="1">
              <a:spcBef>
                <a:spcPct val="20000"/>
              </a:spcBef>
              <a:spcAft>
                <a:spcPct val="3000"/>
              </a:spcAft>
              <a:buClr>
                <a:schemeClr val="tx1"/>
              </a:buClr>
              <a:buSzPct val="70000"/>
              <a:buFont typeface="Arial" charset="0"/>
              <a:buChar char="►"/>
              <a:defRPr sz="1050">
                <a:solidFill>
                  <a:srgbClr val="000000"/>
                </a:solidFill>
                <a:latin typeface="+mn-lt"/>
              </a:defRPr>
            </a:lvl9pPr>
          </a:lstStyle>
          <a:p>
            <a:pPr marL="0" indent="0">
              <a:spcBef>
                <a:spcPts val="0"/>
              </a:spcBef>
              <a:spcAft>
                <a:spcPts val="0"/>
              </a:spcAft>
              <a:buNone/>
            </a:pPr>
            <a:r>
              <a:rPr lang="en-US" sz="800" kern="0" dirty="0">
                <a:solidFill>
                  <a:srgbClr val="0432FF"/>
                </a:solidFill>
                <a:latin typeface="Courier" charset="0"/>
                <a:ea typeface="Courier" charset="0"/>
                <a:cs typeface="Courier" charset="0"/>
              </a:rPr>
              <a:t>#</a:t>
            </a:r>
            <a:r>
              <a:rPr lang="en-US" sz="800" kern="0" dirty="0" smtClean="0">
                <a:solidFill>
                  <a:srgbClr val="0432FF"/>
                </a:solidFill>
                <a:latin typeface="Courier" charset="0"/>
                <a:ea typeface="Courier" charset="0"/>
                <a:cs typeface="Courier" charset="0"/>
              </a:rPr>
              <a:t>define </a:t>
            </a:r>
            <a:r>
              <a:rPr lang="en-US" sz="800" kern="0" dirty="0" smtClean="0">
                <a:solidFill>
                  <a:schemeClr val="tx1"/>
                </a:solidFill>
                <a:latin typeface="Courier" charset="0"/>
                <a:ea typeface="Courier" charset="0"/>
                <a:cs typeface="Courier" charset="0"/>
              </a:rPr>
              <a:t>NUM_CALLBACKS 1U</a:t>
            </a:r>
          </a:p>
          <a:p>
            <a:pPr marL="0" indent="0">
              <a:spcBef>
                <a:spcPts val="0"/>
              </a:spcBef>
              <a:spcAft>
                <a:spcPts val="0"/>
              </a:spcAft>
              <a:buNone/>
            </a:pPr>
            <a:endParaRPr lang="en-US" sz="800" kern="0" dirty="0">
              <a:latin typeface="Courier" charset="0"/>
              <a:ea typeface="Courier" charset="0"/>
              <a:cs typeface="Courier" charset="0"/>
            </a:endParaRPr>
          </a:p>
          <a:p>
            <a:pPr marL="0" indent="0">
              <a:spcBef>
                <a:spcPts val="0"/>
              </a:spcBef>
              <a:spcAft>
                <a:spcPts val="0"/>
              </a:spcAft>
              <a:buNone/>
            </a:pPr>
            <a:r>
              <a:rPr lang="en-US" sz="800" kern="0" dirty="0" err="1">
                <a:latin typeface="Courier" charset="0"/>
                <a:ea typeface="Courier" charset="0"/>
                <a:cs typeface="Courier" charset="0"/>
              </a:rPr>
              <a:t>power_manager_callback_user_config_t</a:t>
            </a:r>
            <a:r>
              <a:rPr lang="en-US" sz="800" kern="0" dirty="0">
                <a:latin typeface="Courier" charset="0"/>
                <a:ea typeface="Courier" charset="0"/>
                <a:cs typeface="Courier" charset="0"/>
              </a:rPr>
              <a:t> * </a:t>
            </a:r>
            <a:r>
              <a:rPr lang="en-US" sz="800" kern="0" dirty="0" err="1" smtClean="0">
                <a:latin typeface="Courier" charset="0"/>
                <a:ea typeface="Courier" charset="0"/>
                <a:cs typeface="Courier" charset="0"/>
              </a:rPr>
              <a:t>powerCallbacks</a:t>
            </a:r>
            <a:r>
              <a:rPr lang="en-US" sz="800" kern="0" dirty="0">
                <a:latin typeface="Courier" charset="0"/>
                <a:ea typeface="Courier" charset="0"/>
                <a:cs typeface="Courier" charset="0"/>
              </a:rPr>
              <a:t>[] =</a:t>
            </a:r>
          </a:p>
          <a:p>
            <a:pPr marL="0" indent="0">
              <a:spcBef>
                <a:spcPts val="0"/>
              </a:spcBef>
              <a:spcAft>
                <a:spcPts val="0"/>
              </a:spcAft>
              <a:buNone/>
            </a:pPr>
            <a:r>
              <a:rPr lang="en-US" sz="800" kern="0" dirty="0" smtClean="0">
                <a:latin typeface="Courier" charset="0"/>
                <a:ea typeface="Courier" charset="0"/>
                <a:cs typeface="Courier" charset="0"/>
              </a:rPr>
              <a:t>{ </a:t>
            </a:r>
          </a:p>
          <a:p>
            <a:pPr marL="0" indent="0">
              <a:spcBef>
                <a:spcPts val="0"/>
              </a:spcBef>
              <a:spcAft>
                <a:spcPts val="0"/>
              </a:spcAft>
              <a:buNone/>
            </a:pPr>
            <a:r>
              <a:rPr lang="en-US" sz="800" kern="0" dirty="0">
                <a:latin typeface="Courier" charset="0"/>
                <a:ea typeface="Courier" charset="0"/>
                <a:cs typeface="Courier" charset="0"/>
              </a:rPr>
              <a:t> </a:t>
            </a:r>
            <a:r>
              <a:rPr lang="en-US" sz="800" kern="0" dirty="0" smtClean="0">
                <a:latin typeface="Courier" charset="0"/>
                <a:ea typeface="Courier" charset="0"/>
                <a:cs typeface="Courier" charset="0"/>
              </a:rPr>
              <a:t>   &amp;</a:t>
            </a:r>
            <a:r>
              <a:rPr lang="en-US" sz="800" kern="0" dirty="0" err="1" smtClean="0">
                <a:latin typeface="Courier" charset="0"/>
                <a:ea typeface="Courier" charset="0"/>
                <a:cs typeface="Courier" charset="0"/>
              </a:rPr>
              <a:t>userAppPowerCallbackCfg</a:t>
            </a:r>
            <a:endParaRPr lang="en-US" sz="800" kern="0" dirty="0" smtClean="0">
              <a:latin typeface="Courier" charset="0"/>
              <a:ea typeface="Courier" charset="0"/>
              <a:cs typeface="Courier" charset="0"/>
            </a:endParaRPr>
          </a:p>
          <a:p>
            <a:pPr marL="0" indent="0">
              <a:spcBef>
                <a:spcPts val="0"/>
              </a:spcBef>
              <a:spcAft>
                <a:spcPts val="0"/>
              </a:spcAft>
              <a:buNone/>
            </a:pPr>
            <a:r>
              <a:rPr lang="en-US" sz="800" kern="0" dirty="0" smtClean="0">
                <a:latin typeface="Courier" charset="0"/>
                <a:ea typeface="Courier" charset="0"/>
                <a:cs typeface="Courier" charset="0"/>
              </a:rPr>
              <a:t>};</a:t>
            </a:r>
            <a:endParaRPr lang="en-US" sz="800" kern="0" dirty="0">
              <a:latin typeface="Courier" charset="0"/>
              <a:ea typeface="Courier" charset="0"/>
              <a:cs typeface="Courier" charset="0"/>
            </a:endParaRPr>
          </a:p>
        </p:txBody>
      </p:sp>
      <p:sp>
        <p:nvSpPr>
          <p:cNvPr id="11" name="TextBox 10"/>
          <p:cNvSpPr txBox="1"/>
          <p:nvPr/>
        </p:nvSpPr>
        <p:spPr>
          <a:xfrm>
            <a:off x="5460521" y="3010610"/>
            <a:ext cx="914400" cy="914400"/>
          </a:xfrm>
          <a:prstGeom prst="rect">
            <a:avLst/>
          </a:prstGeom>
          <a:noFill/>
        </p:spPr>
        <p:txBody>
          <a:bodyPr wrap="none" lIns="91440" tIns="45720" rIns="91440" rtlCol="0" anchor="t">
            <a:noAutofit/>
          </a:bodyPr>
          <a:lstStyle/>
          <a:p>
            <a:endParaRPr lang="en-US" sz="1500" dirty="0" err="1" smtClean="0">
              <a:solidFill>
                <a:schemeClr val="accent4">
                  <a:lumMod val="50000"/>
                </a:schemeClr>
              </a:solidFill>
            </a:endParaRPr>
          </a:p>
        </p:txBody>
      </p:sp>
      <p:sp>
        <p:nvSpPr>
          <p:cNvPr id="10" name="U-Turn Arrow 9"/>
          <p:cNvSpPr/>
          <p:nvPr/>
        </p:nvSpPr>
        <p:spPr>
          <a:xfrm rot="16200000">
            <a:off x="5799850" y="598667"/>
            <a:ext cx="2014933" cy="2918592"/>
          </a:xfrm>
          <a:prstGeom prst="uturnArrow">
            <a:avLst>
              <a:gd name="adj1" fmla="val 2525"/>
              <a:gd name="adj2" fmla="val 4495"/>
              <a:gd name="adj3" fmla="val 8057"/>
              <a:gd name="adj4" fmla="val 43750"/>
              <a:gd name="adj5" fmla="val 50569"/>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cene3d>
            <a:camera prst="orthographicFront">
              <a:rot lat="0" lon="10800000" rev="10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7297947" y="854006"/>
            <a:ext cx="914400" cy="914400"/>
          </a:xfrm>
          <a:prstGeom prst="rect">
            <a:avLst/>
          </a:prstGeom>
          <a:noFill/>
        </p:spPr>
        <p:txBody>
          <a:bodyPr wrap="none" lIns="91440" tIns="45720" rIns="91440" rtlCol="0" anchor="t">
            <a:noAutofit/>
          </a:bodyPr>
          <a:lstStyle/>
          <a:p>
            <a:endParaRPr lang="en-US" sz="1500" dirty="0" err="1" smtClean="0">
              <a:solidFill>
                <a:schemeClr val="accent4">
                  <a:lumMod val="50000"/>
                </a:schemeClr>
              </a:solidFill>
            </a:endParaRPr>
          </a:p>
        </p:txBody>
      </p:sp>
      <p:sp>
        <p:nvSpPr>
          <p:cNvPr id="18" name="Bent Arrow 17"/>
          <p:cNvSpPr/>
          <p:nvPr/>
        </p:nvSpPr>
        <p:spPr>
          <a:xfrm>
            <a:off x="2257247" y="3778362"/>
            <a:ext cx="1952443" cy="497458"/>
          </a:xfrm>
          <a:prstGeom prst="bentArrow">
            <a:avLst>
              <a:gd name="adj1" fmla="val 14291"/>
              <a:gd name="adj2" fmla="val 21368"/>
              <a:gd name="adj3" fmla="val 28227"/>
              <a:gd name="adj4" fmla="val 4375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cene3d>
            <a:camera prst="orthographicFront">
              <a:rot lat="108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U-Turn Arrow 16"/>
          <p:cNvSpPr/>
          <p:nvPr/>
        </p:nvSpPr>
        <p:spPr>
          <a:xfrm rot="5400000">
            <a:off x="7070057" y="3492200"/>
            <a:ext cx="859462" cy="2701829"/>
          </a:xfrm>
          <a:prstGeom prst="uturnArrow">
            <a:avLst>
              <a:gd name="adj1" fmla="val 5648"/>
              <a:gd name="adj2" fmla="val 9568"/>
              <a:gd name="adj3" fmla="val 21140"/>
              <a:gd name="adj4" fmla="val 43750"/>
              <a:gd name="adj5" fmla="val 27140"/>
            </a:avLst>
          </a:prstGeom>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6962439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Power Modes</a:t>
            </a:r>
            <a:endParaRPr lang="en-US" dirty="0"/>
          </a:p>
        </p:txBody>
      </p:sp>
      <p:sp>
        <p:nvSpPr>
          <p:cNvPr id="3" name="Text Placeholder 2"/>
          <p:cNvSpPr>
            <a:spLocks noGrp="1"/>
          </p:cNvSpPr>
          <p:nvPr>
            <p:ph type="body" sz="quarter" idx="10"/>
          </p:nvPr>
        </p:nvSpPr>
        <p:spPr/>
        <p:txBody>
          <a:bodyPr/>
          <a:lstStyle/>
          <a:p>
            <a:r>
              <a:rPr lang="en-US" dirty="0" smtClean="0"/>
              <a:t>Changing power modes is very easy with the Power Manager.</a:t>
            </a:r>
          </a:p>
          <a:p>
            <a:r>
              <a:rPr lang="en-US" dirty="0" smtClean="0"/>
              <a:t>Based on the policy of the selected power configuration, the Power Manager can either force entry (forcible) or abort if the user callback signals it is not ready (agreeable)</a:t>
            </a:r>
          </a:p>
        </p:txBody>
      </p:sp>
      <p:sp>
        <p:nvSpPr>
          <p:cNvPr id="5" name="TextBox 4"/>
          <p:cNvSpPr txBox="1"/>
          <p:nvPr/>
        </p:nvSpPr>
        <p:spPr>
          <a:xfrm>
            <a:off x="5969709" y="3493648"/>
            <a:ext cx="2577629" cy="611750"/>
          </a:xfrm>
          <a:prstGeom prst="rect">
            <a:avLst/>
          </a:prstGeom>
          <a:noFill/>
          <a:ln w="12700">
            <a:solidFill>
              <a:schemeClr val="tx1"/>
            </a:solidFill>
          </a:ln>
        </p:spPr>
        <p:txBody>
          <a:bodyPr wrap="square" lIns="91440" tIns="45720" rIns="91440" rtlCol="0" anchor="t">
            <a:noAutofit/>
          </a:bodyPr>
          <a:lstStyle/>
          <a:p>
            <a:pPr algn="ctr"/>
            <a:r>
              <a:rPr lang="en-US" sz="1500" dirty="0" smtClean="0">
                <a:solidFill>
                  <a:schemeClr val="accent4">
                    <a:lumMod val="50000"/>
                  </a:schemeClr>
                </a:solidFill>
              </a:rPr>
              <a:t>Index of desired user-defined power mode</a:t>
            </a:r>
          </a:p>
        </p:txBody>
      </p:sp>
      <p:sp>
        <p:nvSpPr>
          <p:cNvPr id="6" name="TextBox 5"/>
          <p:cNvSpPr txBox="1"/>
          <p:nvPr/>
        </p:nvSpPr>
        <p:spPr>
          <a:xfrm>
            <a:off x="426284" y="4598001"/>
            <a:ext cx="5452541" cy="1039023"/>
          </a:xfrm>
          <a:prstGeom prst="rect">
            <a:avLst/>
          </a:prstGeom>
          <a:noFill/>
        </p:spPr>
        <p:txBody>
          <a:bodyPr wrap="none" lIns="91440" tIns="45720" rIns="91440" rtlCol="0" anchor="t">
            <a:noAutofit/>
          </a:bodyPr>
          <a:lstStyle/>
          <a:p>
            <a:pPr marL="0" indent="0">
              <a:spcBef>
                <a:spcPts val="0"/>
              </a:spcBef>
              <a:spcAft>
                <a:spcPts val="0"/>
              </a:spcAft>
              <a:buNone/>
            </a:pPr>
            <a:r>
              <a:rPr lang="en-US" sz="1200" kern="0" dirty="0" err="1">
                <a:latin typeface="Courier" charset="0"/>
                <a:ea typeface="Courier" charset="0"/>
                <a:cs typeface="Courier" charset="0"/>
              </a:rPr>
              <a:t>power_manager_user_config_t</a:t>
            </a:r>
            <a:r>
              <a:rPr lang="en-US" sz="1200" kern="0" dirty="0">
                <a:latin typeface="Courier" charset="0"/>
                <a:ea typeface="Courier" charset="0"/>
                <a:cs typeface="Courier" charset="0"/>
              </a:rPr>
              <a:t> </a:t>
            </a:r>
            <a:r>
              <a:rPr lang="en-US" sz="1200" kern="0" dirty="0" err="1">
                <a:latin typeface="Courier" charset="0"/>
                <a:ea typeface="Courier" charset="0"/>
                <a:cs typeface="Courier" charset="0"/>
              </a:rPr>
              <a:t>const</a:t>
            </a:r>
            <a:r>
              <a:rPr lang="en-US" sz="1200" kern="0" dirty="0">
                <a:latin typeface="Courier" charset="0"/>
                <a:ea typeface="Courier" charset="0"/>
                <a:cs typeface="Courier" charset="0"/>
              </a:rPr>
              <a:t> *</a:t>
            </a:r>
            <a:r>
              <a:rPr lang="en-US" sz="1200" kern="0" dirty="0" err="1">
                <a:latin typeface="Courier" charset="0"/>
                <a:ea typeface="Courier" charset="0"/>
                <a:cs typeface="Courier" charset="0"/>
              </a:rPr>
              <a:t>powerConfigs</a:t>
            </a:r>
            <a:r>
              <a:rPr lang="en-US" sz="1200" kern="0" dirty="0">
                <a:latin typeface="Courier" charset="0"/>
                <a:ea typeface="Courier" charset="0"/>
                <a:cs typeface="Courier" charset="0"/>
              </a:rPr>
              <a:t>[] =</a:t>
            </a:r>
          </a:p>
          <a:p>
            <a:pPr marL="0" indent="0">
              <a:spcBef>
                <a:spcPts val="0"/>
              </a:spcBef>
              <a:spcAft>
                <a:spcPts val="0"/>
              </a:spcAft>
              <a:buNone/>
            </a:pPr>
            <a:r>
              <a:rPr lang="en-US" sz="1200" kern="0" dirty="0">
                <a:latin typeface="Courier" charset="0"/>
                <a:ea typeface="Courier" charset="0"/>
                <a:cs typeface="Courier" charset="0"/>
              </a:rPr>
              <a:t>{</a:t>
            </a:r>
          </a:p>
          <a:p>
            <a:pPr marL="0" indent="0">
              <a:spcBef>
                <a:spcPts val="0"/>
              </a:spcBef>
              <a:spcAft>
                <a:spcPts val="0"/>
              </a:spcAft>
              <a:buNone/>
            </a:pPr>
            <a:r>
              <a:rPr lang="en-US" sz="1200" kern="0" dirty="0">
                <a:latin typeface="Courier" charset="0"/>
                <a:ea typeface="Courier" charset="0"/>
                <a:cs typeface="Courier" charset="0"/>
              </a:rPr>
              <a:t>    &amp;</a:t>
            </a:r>
            <a:r>
              <a:rPr lang="en-US" sz="1200" kern="0" dirty="0" err="1">
                <a:latin typeface="Courier" charset="0"/>
                <a:ea typeface="Courier" charset="0"/>
                <a:cs typeface="Courier" charset="0"/>
              </a:rPr>
              <a:t>vlprConfig</a:t>
            </a:r>
            <a:r>
              <a:rPr lang="en-US" sz="1200" kern="0" dirty="0">
                <a:latin typeface="Courier" charset="0"/>
                <a:ea typeface="Courier" charset="0"/>
                <a:cs typeface="Courier" charset="0"/>
              </a:rPr>
              <a:t>,</a:t>
            </a:r>
          </a:p>
          <a:p>
            <a:pPr marL="0" indent="0">
              <a:spcBef>
                <a:spcPts val="0"/>
              </a:spcBef>
              <a:spcAft>
                <a:spcPts val="0"/>
              </a:spcAft>
              <a:buNone/>
            </a:pPr>
            <a:r>
              <a:rPr lang="en-US" sz="1200" kern="0" dirty="0">
                <a:latin typeface="Courier" charset="0"/>
                <a:ea typeface="Courier" charset="0"/>
                <a:cs typeface="Courier" charset="0"/>
              </a:rPr>
              <a:t>    &amp;</a:t>
            </a:r>
            <a:r>
              <a:rPr lang="en-US" sz="1200" kern="0" dirty="0" err="1">
                <a:latin typeface="Courier" charset="0"/>
                <a:ea typeface="Courier" charset="0"/>
                <a:cs typeface="Courier" charset="0"/>
              </a:rPr>
              <a:t>runConfig</a:t>
            </a:r>
            <a:r>
              <a:rPr lang="en-US" sz="1200" kern="0" dirty="0">
                <a:latin typeface="Courier" charset="0"/>
                <a:ea typeface="Courier" charset="0"/>
                <a:cs typeface="Courier" charset="0"/>
              </a:rPr>
              <a:t>,</a:t>
            </a:r>
          </a:p>
          <a:p>
            <a:pPr marL="0" indent="0">
              <a:spcBef>
                <a:spcPts val="0"/>
              </a:spcBef>
              <a:spcAft>
                <a:spcPts val="0"/>
              </a:spcAft>
              <a:buNone/>
            </a:pPr>
            <a:r>
              <a:rPr lang="en-US" sz="1200" kern="0" dirty="0">
                <a:latin typeface="Courier" charset="0"/>
                <a:ea typeface="Courier" charset="0"/>
                <a:cs typeface="Courier" charset="0"/>
              </a:rPr>
              <a:t>    &amp;</a:t>
            </a:r>
            <a:r>
              <a:rPr lang="en-US" sz="1200" kern="0" dirty="0" err="1">
                <a:latin typeface="Courier" charset="0"/>
                <a:ea typeface="Courier" charset="0"/>
                <a:cs typeface="Courier" charset="0"/>
              </a:rPr>
              <a:t>waitConfig</a:t>
            </a:r>
            <a:r>
              <a:rPr lang="en-US" sz="1200" kern="0" dirty="0">
                <a:latin typeface="Courier" charset="0"/>
                <a:ea typeface="Courier" charset="0"/>
                <a:cs typeface="Courier" charset="0"/>
              </a:rPr>
              <a:t>,</a:t>
            </a:r>
          </a:p>
          <a:p>
            <a:pPr marL="0" indent="0">
              <a:spcBef>
                <a:spcPts val="0"/>
              </a:spcBef>
              <a:spcAft>
                <a:spcPts val="0"/>
              </a:spcAft>
              <a:buNone/>
            </a:pPr>
            <a:r>
              <a:rPr lang="en-US" sz="1200" kern="0" dirty="0">
                <a:latin typeface="Courier" charset="0"/>
                <a:ea typeface="Courier" charset="0"/>
                <a:cs typeface="Courier" charset="0"/>
              </a:rPr>
              <a:t>    &amp;</a:t>
            </a:r>
            <a:r>
              <a:rPr lang="en-US" sz="1200" kern="0" dirty="0" err="1">
                <a:latin typeface="Courier" charset="0"/>
                <a:ea typeface="Courier" charset="0"/>
                <a:cs typeface="Courier" charset="0"/>
              </a:rPr>
              <a:t>stopConfig</a:t>
            </a:r>
            <a:endParaRPr lang="en-US" sz="1200" kern="0" dirty="0">
              <a:latin typeface="Courier" charset="0"/>
              <a:ea typeface="Courier" charset="0"/>
              <a:cs typeface="Courier" charset="0"/>
            </a:endParaRPr>
          </a:p>
          <a:p>
            <a:pPr marL="0" indent="0">
              <a:spcBef>
                <a:spcPts val="0"/>
              </a:spcBef>
              <a:spcAft>
                <a:spcPts val="0"/>
              </a:spcAft>
              <a:buNone/>
            </a:pPr>
            <a:r>
              <a:rPr lang="en-US" sz="1200" kern="0" dirty="0">
                <a:latin typeface="Courier" charset="0"/>
                <a:ea typeface="Courier" charset="0"/>
                <a:cs typeface="Courier" charset="0"/>
              </a:rPr>
              <a:t>};</a:t>
            </a:r>
          </a:p>
        </p:txBody>
      </p:sp>
      <p:sp>
        <p:nvSpPr>
          <p:cNvPr id="9" name="TextBox 8"/>
          <p:cNvSpPr txBox="1"/>
          <p:nvPr/>
        </p:nvSpPr>
        <p:spPr>
          <a:xfrm>
            <a:off x="3109853" y="5151332"/>
            <a:ext cx="2411053" cy="590106"/>
          </a:xfrm>
          <a:prstGeom prst="rect">
            <a:avLst/>
          </a:prstGeom>
          <a:noFill/>
          <a:ln w="12700">
            <a:solidFill>
              <a:schemeClr val="tx1"/>
            </a:solidFill>
          </a:ln>
        </p:spPr>
        <p:txBody>
          <a:bodyPr wrap="square" lIns="91440" tIns="45720" rIns="91440" rtlCol="0" anchor="t">
            <a:noAutofit/>
          </a:bodyPr>
          <a:lstStyle/>
          <a:p>
            <a:pPr algn="ctr"/>
            <a:r>
              <a:rPr lang="en-US" sz="1500" dirty="0" smtClean="0">
                <a:solidFill>
                  <a:schemeClr val="accent4">
                    <a:lumMod val="50000"/>
                  </a:schemeClr>
                </a:solidFill>
              </a:rPr>
              <a:t>This is what the index refers to</a:t>
            </a:r>
          </a:p>
        </p:txBody>
      </p:sp>
      <p:sp>
        <p:nvSpPr>
          <p:cNvPr id="11" name="Rectangle 10"/>
          <p:cNvSpPr/>
          <p:nvPr/>
        </p:nvSpPr>
        <p:spPr>
          <a:xfrm>
            <a:off x="426284" y="2743200"/>
            <a:ext cx="7879516" cy="307777"/>
          </a:xfrm>
          <a:prstGeom prst="rect">
            <a:avLst/>
          </a:prstGeom>
        </p:spPr>
        <p:txBody>
          <a:bodyPr wrap="square">
            <a:spAutoFit/>
          </a:bodyPr>
          <a:lstStyle/>
          <a:p>
            <a:pPr marL="0" indent="0">
              <a:buNone/>
            </a:pPr>
            <a:r>
              <a:rPr lang="en-US" sz="1400" dirty="0" err="1">
                <a:latin typeface="Courier New"/>
                <a:cs typeface="Courier New"/>
              </a:rPr>
              <a:t>power_manager_error_code_t</a:t>
            </a:r>
            <a:r>
              <a:rPr lang="en-US" sz="1400" dirty="0">
                <a:latin typeface="Courier New"/>
                <a:cs typeface="Courier New"/>
              </a:rPr>
              <a:t> </a:t>
            </a:r>
            <a:r>
              <a:rPr lang="en-US" sz="1400" b="1" dirty="0" err="1">
                <a:solidFill>
                  <a:srgbClr val="F45914"/>
                </a:solidFill>
                <a:latin typeface="Courier New"/>
                <a:cs typeface="Courier New"/>
              </a:rPr>
              <a:t>POWER_SYS_SetMode</a:t>
            </a:r>
            <a:r>
              <a:rPr lang="en-US" sz="1400" dirty="0">
                <a:latin typeface="Courier New"/>
                <a:cs typeface="Courier New"/>
              </a:rPr>
              <a:t>(uint8_t </a:t>
            </a:r>
            <a:r>
              <a:rPr lang="en-US" sz="1400" dirty="0" err="1">
                <a:latin typeface="Courier New"/>
                <a:cs typeface="Courier New"/>
              </a:rPr>
              <a:t>powerModeIndex</a:t>
            </a:r>
            <a:r>
              <a:rPr lang="en-US" sz="1400" dirty="0">
                <a:latin typeface="Courier New"/>
                <a:cs typeface="Courier New"/>
              </a:rPr>
              <a:t>)</a:t>
            </a:r>
          </a:p>
        </p:txBody>
      </p:sp>
      <p:cxnSp>
        <p:nvCxnSpPr>
          <p:cNvPr id="10" name="Straight Arrow Connector 9"/>
          <p:cNvCxnSpPr>
            <a:stCxn id="5" idx="0"/>
          </p:cNvCxnSpPr>
          <p:nvPr/>
        </p:nvCxnSpPr>
        <p:spPr>
          <a:xfrm flipH="1" flipV="1">
            <a:off x="6987396" y="3050977"/>
            <a:ext cx="271128" cy="442671"/>
          </a:xfrm>
          <a:prstGeom prst="straightConnector1">
            <a:avLst/>
          </a:prstGeom>
          <a:ln w="28575">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070340" y="5117512"/>
            <a:ext cx="1039513" cy="328873"/>
          </a:xfrm>
          <a:prstGeom prst="straightConnector1">
            <a:avLst/>
          </a:prstGeom>
          <a:ln w="28575">
            <a:solidFill>
              <a:srgbClr val="F45914"/>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1855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Manager</a:t>
            </a:r>
            <a:br>
              <a:rPr lang="en-US" dirty="0" smtClean="0"/>
            </a:br>
            <a:endParaRPr lang="en-US" dirty="0"/>
          </a:p>
        </p:txBody>
      </p:sp>
    </p:spTree>
    <p:extLst>
      <p:ext uri="{BB962C8B-B14F-4D97-AF65-F5344CB8AC3E}">
        <p14:creationId xmlns:p14="http://schemas.microsoft.com/office/powerpoint/2010/main" val="3187962124"/>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Manager Overview</a:t>
            </a:r>
            <a:endParaRPr lang="en-US" dirty="0"/>
          </a:p>
        </p:txBody>
      </p:sp>
      <p:sp>
        <p:nvSpPr>
          <p:cNvPr id="3" name="Text Placeholder 2"/>
          <p:cNvSpPr>
            <a:spLocks noGrp="1"/>
          </p:cNvSpPr>
          <p:nvPr>
            <p:ph type="body" sz="quarter" idx="10"/>
          </p:nvPr>
        </p:nvSpPr>
        <p:spPr/>
        <p:txBody>
          <a:bodyPr/>
          <a:lstStyle/>
          <a:p>
            <a:r>
              <a:rPr lang="en-US" dirty="0" smtClean="0"/>
              <a:t>Enable or disable system interrupts at the NVIC level</a:t>
            </a:r>
          </a:p>
          <a:p>
            <a:endParaRPr lang="en-US" dirty="0"/>
          </a:p>
          <a:p>
            <a:r>
              <a:rPr lang="en-US" dirty="0" smtClean="0"/>
              <a:t>Global enable/disable of system interrupts</a:t>
            </a:r>
          </a:p>
          <a:p>
            <a:endParaRPr lang="en-US" dirty="0"/>
          </a:p>
          <a:p>
            <a:r>
              <a:rPr lang="en-US" dirty="0" smtClean="0"/>
              <a:t>Dynamically register/install interrupt service routines (ISRs) into systems that utilize a RAM-based vector table</a:t>
            </a:r>
          </a:p>
          <a:p>
            <a:endParaRPr lang="en-US" dirty="0"/>
          </a:p>
          <a:p>
            <a:r>
              <a:rPr lang="en-US" dirty="0" smtClean="0"/>
              <a:t>To set interrupt priorities, leverage the NVIC_* APIs defined in the CMSIS header file</a:t>
            </a:r>
            <a:endParaRPr lang="en-US" dirty="0"/>
          </a:p>
        </p:txBody>
      </p:sp>
    </p:spTree>
    <p:extLst>
      <p:ext uri="{BB962C8B-B14F-4D97-AF65-F5344CB8AC3E}">
        <p14:creationId xmlns:p14="http://schemas.microsoft.com/office/powerpoint/2010/main" val="4212849671"/>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solidFill>
                  <a:schemeClr val="tx1"/>
                </a:solidFill>
              </a:rPr>
              <a:t>In-Depth </a:t>
            </a:r>
            <a:r>
              <a:rPr lang="en-US" dirty="0">
                <a:solidFill>
                  <a:schemeClr val="tx1"/>
                </a:solidFill>
              </a:rPr>
              <a:t>on </a:t>
            </a:r>
            <a:r>
              <a:rPr lang="en-US" dirty="0" smtClean="0">
                <a:solidFill>
                  <a:schemeClr val="tx1"/>
                </a:solidFill>
              </a:rPr>
              <a:t>Kinetis SDK </a:t>
            </a:r>
            <a:r>
              <a:rPr lang="en-US" dirty="0">
                <a:solidFill>
                  <a:schemeClr val="tx1"/>
                </a:solidFill>
              </a:rPr>
              <a:t>System </a:t>
            </a:r>
            <a:r>
              <a:rPr lang="en-US" dirty="0" smtClean="0">
                <a:solidFill>
                  <a:schemeClr val="tx1"/>
                </a:solidFill>
              </a:rPr>
              <a:t>Services</a:t>
            </a:r>
          </a:p>
          <a:p>
            <a:pPr lvl="1"/>
            <a:r>
              <a:rPr lang="en-US" dirty="0" smtClean="0">
                <a:solidFill>
                  <a:srgbClr val="F64900"/>
                </a:solidFill>
              </a:rPr>
              <a:t>Lab</a:t>
            </a:r>
          </a:p>
          <a:p>
            <a:r>
              <a:rPr lang="en-US" dirty="0"/>
              <a:t>M</a:t>
            </a:r>
            <a:r>
              <a:rPr lang="en-US" dirty="0" smtClean="0"/>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2767494663"/>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Services Lab</a:t>
            </a:r>
            <a:endParaRPr lang="en-US" dirty="0"/>
          </a:p>
        </p:txBody>
      </p:sp>
      <p:sp>
        <p:nvSpPr>
          <p:cNvPr id="3" name="Text Placeholder 2"/>
          <p:cNvSpPr>
            <a:spLocks noGrp="1"/>
          </p:cNvSpPr>
          <p:nvPr>
            <p:ph type="body" sz="quarter" idx="10"/>
          </p:nvPr>
        </p:nvSpPr>
        <p:spPr/>
        <p:txBody>
          <a:bodyPr/>
          <a:lstStyle/>
          <a:p>
            <a:r>
              <a:rPr lang="en-US" dirty="0" smtClean="0"/>
              <a:t>Explore the Low Power Manager</a:t>
            </a:r>
            <a:endParaRPr lang="en-US" dirty="0"/>
          </a:p>
        </p:txBody>
      </p:sp>
    </p:spTree>
    <p:extLst>
      <p:ext uri="{BB962C8B-B14F-4D97-AF65-F5344CB8AC3E}">
        <p14:creationId xmlns:p14="http://schemas.microsoft.com/office/powerpoint/2010/main" val="1681045365"/>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solidFill>
                  <a:schemeClr val="tx1"/>
                </a:solidFill>
              </a:rPr>
              <a:t>In-Depth </a:t>
            </a:r>
            <a:r>
              <a:rPr lang="en-US" dirty="0">
                <a:solidFill>
                  <a:schemeClr val="tx1"/>
                </a:solidFill>
              </a:rPr>
              <a:t>on </a:t>
            </a:r>
            <a:r>
              <a:rPr lang="en-US" dirty="0" smtClean="0">
                <a:solidFill>
                  <a:schemeClr val="tx1"/>
                </a:solidFill>
              </a:rPr>
              <a:t>Kinetis SDK </a:t>
            </a:r>
            <a:r>
              <a:rPr lang="en-US" dirty="0">
                <a:solidFill>
                  <a:schemeClr val="tx1"/>
                </a:solidFill>
              </a:rPr>
              <a:t>System </a:t>
            </a:r>
            <a:r>
              <a:rPr lang="en-US" dirty="0" smtClean="0">
                <a:solidFill>
                  <a:schemeClr val="tx1"/>
                </a:solidFill>
              </a:rPr>
              <a:t>Services</a:t>
            </a:r>
          </a:p>
          <a:p>
            <a:pPr lvl="1"/>
            <a:r>
              <a:rPr lang="en-US" dirty="0" smtClean="0"/>
              <a:t>Lab</a:t>
            </a:r>
          </a:p>
          <a:p>
            <a:r>
              <a:rPr lang="en-US" dirty="0">
                <a:solidFill>
                  <a:srgbClr val="F64900"/>
                </a:solidFill>
              </a:rPr>
              <a:t>M</a:t>
            </a:r>
            <a:r>
              <a:rPr lang="en-US" dirty="0" smtClean="0">
                <a:solidFill>
                  <a:srgbClr val="F64900"/>
                </a:solidFill>
              </a:rPr>
              <a:t>iddleware Stacks</a:t>
            </a:r>
          </a:p>
          <a:p>
            <a:r>
              <a:rPr lang="en-US" dirty="0" smtClean="0"/>
              <a:t>In-Depth </a:t>
            </a:r>
            <a:r>
              <a:rPr lang="en-US" dirty="0"/>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1168384698"/>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Kinetis MCU Unified USB Stack</a:t>
            </a:r>
            <a:endParaRPr lang="en-US" dirty="0"/>
          </a:p>
        </p:txBody>
      </p:sp>
    </p:spTree>
    <p:extLst>
      <p:ext uri="{BB962C8B-B14F-4D97-AF65-F5344CB8AC3E}">
        <p14:creationId xmlns:p14="http://schemas.microsoft.com/office/powerpoint/2010/main" val="2199292234"/>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Freescale USB Stack</a:t>
            </a:r>
            <a:endParaRPr lang="en-US"/>
          </a:p>
        </p:txBody>
      </p:sp>
      <p:cxnSp>
        <p:nvCxnSpPr>
          <p:cNvPr id="33" name="Straight Connector 32"/>
          <p:cNvCxnSpPr/>
          <p:nvPr/>
        </p:nvCxnSpPr>
        <p:spPr>
          <a:xfrm>
            <a:off x="618023" y="2028370"/>
            <a:ext cx="3627047"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grpSp>
        <p:nvGrpSpPr>
          <p:cNvPr id="2" name="Group 66"/>
          <p:cNvGrpSpPr/>
          <p:nvPr/>
        </p:nvGrpSpPr>
        <p:grpSpPr>
          <a:xfrm>
            <a:off x="513136" y="2158044"/>
            <a:ext cx="4111416" cy="771229"/>
            <a:chOff x="534157" y="2546921"/>
            <a:chExt cx="3995802" cy="771229"/>
          </a:xfrm>
        </p:grpSpPr>
        <p:sp>
          <p:nvSpPr>
            <p:cNvPr id="31" name="Rectangle 30"/>
            <p:cNvSpPr/>
            <p:nvPr/>
          </p:nvSpPr>
          <p:spPr>
            <a:xfrm>
              <a:off x="1330792" y="2568329"/>
              <a:ext cx="3199167" cy="749821"/>
            </a:xfrm>
            <a:prstGeom prst="rect">
              <a:avLst/>
            </a:prstGeom>
          </p:spPr>
          <p:txBody>
            <a:bodyPr wrap="square" anchor="ctr" anchorCtr="0">
              <a:spAutoFit/>
            </a:bodyPr>
            <a:lstStyle/>
            <a:p>
              <a:pPr>
                <a:lnSpc>
                  <a:spcPct val="89000"/>
                </a:lnSpc>
              </a:pPr>
              <a:r>
                <a:rPr lang="en-US" sz="1600" smtClean="0">
                  <a:solidFill>
                    <a:schemeClr val="tx1">
                      <a:lumMod val="75000"/>
                      <a:lumOff val="25000"/>
                    </a:schemeClr>
                  </a:solidFill>
                </a:rPr>
                <a:t>Different USB host and device classes, both bare metal, RTOS and integrated with Kinetis SDK.</a:t>
              </a:r>
              <a:endParaRPr lang="en-US" sz="1600"/>
            </a:p>
          </p:txBody>
        </p:sp>
        <p:sp>
          <p:nvSpPr>
            <p:cNvPr id="40" name="Oval 70"/>
            <p:cNvSpPr>
              <a:spLocks noChangeArrowheads="1"/>
            </p:cNvSpPr>
            <p:nvPr/>
          </p:nvSpPr>
          <p:spPr bwMode="auto">
            <a:xfrm>
              <a:off x="534157" y="2546921"/>
              <a:ext cx="767556" cy="763578"/>
            </a:xfrm>
            <a:prstGeom prst="ellipse">
              <a:avLst/>
            </a:prstGeom>
            <a:solidFill>
              <a:schemeClr val="accent4">
                <a:lumMod val="50000"/>
              </a:schemeClr>
            </a:solidFill>
            <a:ln w="38100">
              <a:solidFill>
                <a:schemeClr val="accent2"/>
              </a:solidFill>
            </a:ln>
          </p:spPr>
          <p:txBody>
            <a:bodyPr wrap="none" tIns="0" bIns="0" rtlCol="0" anchor="ctr" anchorCtr="0">
              <a:noAutofit/>
            </a:bodyPr>
            <a:lstStyle/>
            <a:p>
              <a:pPr algn="ctr">
                <a:lnSpc>
                  <a:spcPct val="67000"/>
                </a:lnSpc>
              </a:pPr>
              <a:endParaRPr lang="en-US">
                <a:solidFill>
                  <a:schemeClr val="bg1"/>
                </a:solidFill>
                <a:latin typeface="Arial"/>
                <a:cs typeface="Arial"/>
              </a:endParaRPr>
            </a:p>
          </p:txBody>
        </p:sp>
      </p:grpSp>
      <p:grpSp>
        <p:nvGrpSpPr>
          <p:cNvPr id="3" name="Group 68"/>
          <p:cNvGrpSpPr/>
          <p:nvPr/>
        </p:nvGrpSpPr>
        <p:grpSpPr>
          <a:xfrm>
            <a:off x="534156" y="1145635"/>
            <a:ext cx="4032911" cy="763578"/>
            <a:chOff x="549599" y="1292775"/>
            <a:chExt cx="4032911" cy="763578"/>
          </a:xfrm>
        </p:grpSpPr>
        <p:sp>
          <p:nvSpPr>
            <p:cNvPr id="30" name="Rectangle 29"/>
            <p:cNvSpPr/>
            <p:nvPr/>
          </p:nvSpPr>
          <p:spPr>
            <a:xfrm>
              <a:off x="1330792" y="1423764"/>
              <a:ext cx="3251718" cy="530658"/>
            </a:xfrm>
            <a:prstGeom prst="rect">
              <a:avLst/>
            </a:prstGeom>
          </p:spPr>
          <p:txBody>
            <a:bodyPr wrap="square" anchor="ctr" anchorCtr="0">
              <a:spAutoFit/>
            </a:bodyPr>
            <a:lstStyle/>
            <a:p>
              <a:pPr>
                <a:lnSpc>
                  <a:spcPct val="89000"/>
                </a:lnSpc>
              </a:pPr>
              <a:r>
                <a:rPr lang="en-US" sz="1600" smtClean="0">
                  <a:solidFill>
                    <a:schemeClr val="tx1">
                      <a:lumMod val="75000"/>
                      <a:lumOff val="25000"/>
                    </a:schemeClr>
                  </a:solidFill>
                </a:rPr>
                <a:t>Enable USB applications with Freescale Devices.</a:t>
              </a:r>
              <a:endParaRPr lang="en-US" sz="1600"/>
            </a:p>
          </p:txBody>
        </p:sp>
        <p:sp>
          <p:nvSpPr>
            <p:cNvPr id="35" name="Oval 60"/>
            <p:cNvSpPr>
              <a:spLocks noChangeArrowheads="1"/>
            </p:cNvSpPr>
            <p:nvPr/>
          </p:nvSpPr>
          <p:spPr bwMode="auto">
            <a:xfrm>
              <a:off x="549599" y="1292775"/>
              <a:ext cx="763580" cy="763578"/>
            </a:xfrm>
            <a:prstGeom prst="ellipse">
              <a:avLst/>
            </a:prstGeom>
            <a:solidFill>
              <a:schemeClr val="accent4">
                <a:lumMod val="50000"/>
              </a:schemeClr>
            </a:solidFill>
            <a:ln w="38100">
              <a:solidFill>
                <a:schemeClr val="accent2"/>
              </a:solidFill>
            </a:ln>
          </p:spPr>
          <p:txBody>
            <a:bodyPr wrap="none" tIns="0" bIns="0" rtlCol="0" anchor="ctr" anchorCtr="0">
              <a:noAutofit/>
            </a:bodyPr>
            <a:lstStyle/>
            <a:p>
              <a:pPr algn="ctr">
                <a:lnSpc>
                  <a:spcPct val="67000"/>
                </a:lnSpc>
              </a:pPr>
              <a:endParaRPr lang="en-US">
                <a:solidFill>
                  <a:schemeClr val="bg1"/>
                </a:solidFill>
                <a:latin typeface="Arial"/>
                <a:cs typeface="Arial"/>
              </a:endParaRPr>
            </a:p>
          </p:txBody>
        </p:sp>
      </p:grpSp>
      <p:grpSp>
        <p:nvGrpSpPr>
          <p:cNvPr id="4" name="Group 27"/>
          <p:cNvGrpSpPr/>
          <p:nvPr/>
        </p:nvGrpSpPr>
        <p:grpSpPr>
          <a:xfrm>
            <a:off x="1103586" y="3247696"/>
            <a:ext cx="2772083" cy="2759567"/>
            <a:chOff x="2262371" y="1084218"/>
            <a:chExt cx="4619258" cy="4754880"/>
          </a:xfrm>
        </p:grpSpPr>
        <p:sp>
          <p:nvSpPr>
            <p:cNvPr id="58" name="Rectangle 57"/>
            <p:cNvSpPr/>
            <p:nvPr/>
          </p:nvSpPr>
          <p:spPr>
            <a:xfrm>
              <a:off x="2262371" y="1092458"/>
              <a:ext cx="813335" cy="411416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smtClean="0"/>
                <a:t>Software and Hardware </a:t>
              </a:r>
            </a:p>
            <a:p>
              <a:pPr algn="ctr"/>
              <a:r>
                <a:rPr lang="en-US" sz="1100" b="1" smtClean="0"/>
                <a:t>Evaluation &amp; Dev Tools</a:t>
              </a:r>
              <a:endParaRPr lang="en-US" sz="1100" b="1"/>
            </a:p>
          </p:txBody>
        </p:sp>
        <p:sp>
          <p:nvSpPr>
            <p:cNvPr id="59" name="Rectangle 58"/>
            <p:cNvSpPr/>
            <p:nvPr/>
          </p:nvSpPr>
          <p:spPr>
            <a:xfrm>
              <a:off x="3134099" y="1762488"/>
              <a:ext cx="1126156" cy="2099011"/>
            </a:xfrm>
            <a:prstGeom prst="rect">
              <a:avLst/>
            </a:prstGeom>
            <a:solidFill>
              <a:srgbClr val="F649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smtClean="0"/>
                <a:t>Stacks</a:t>
              </a:r>
              <a:r>
                <a:rPr lang="en-US" sz="1400" smtClean="0"/>
                <a:t> </a:t>
              </a:r>
            </a:p>
            <a:p>
              <a:pPr algn="ctr"/>
              <a:r>
                <a:rPr lang="en-US" sz="1000" smtClean="0"/>
                <a:t>(TCP/IP, USB)</a:t>
              </a:r>
              <a:endParaRPr lang="en-US" sz="1000"/>
            </a:p>
          </p:txBody>
        </p:sp>
        <p:sp>
          <p:nvSpPr>
            <p:cNvPr id="60" name="Rectangle 59"/>
            <p:cNvSpPr/>
            <p:nvPr/>
          </p:nvSpPr>
          <p:spPr>
            <a:xfrm>
              <a:off x="4312742" y="1762488"/>
              <a:ext cx="1251285" cy="20990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smtClean="0"/>
                <a:t>Middleware</a:t>
              </a:r>
              <a:endParaRPr lang="en-US" sz="1400" b="1"/>
            </a:p>
          </p:txBody>
        </p:sp>
        <p:sp>
          <p:nvSpPr>
            <p:cNvPr id="61" name="Rectangle 60"/>
            <p:cNvSpPr/>
            <p:nvPr/>
          </p:nvSpPr>
          <p:spPr>
            <a:xfrm>
              <a:off x="5010252" y="3923441"/>
              <a:ext cx="1870611" cy="6173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smtClean="0"/>
                <a:t>Operating System</a:t>
              </a:r>
              <a:endParaRPr lang="en-US" sz="1100" b="1"/>
            </a:p>
          </p:txBody>
        </p:sp>
        <p:sp>
          <p:nvSpPr>
            <p:cNvPr id="62" name="Rectangle 61"/>
            <p:cNvSpPr/>
            <p:nvPr/>
          </p:nvSpPr>
          <p:spPr>
            <a:xfrm>
              <a:off x="5441885" y="4592448"/>
              <a:ext cx="1438978" cy="6173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err="1" smtClean="0"/>
                <a:t>Bootloader</a:t>
              </a:r>
              <a:endParaRPr lang="en-US" sz="1000" b="1" dirty="0"/>
            </a:p>
          </p:txBody>
        </p:sp>
        <p:sp>
          <p:nvSpPr>
            <p:cNvPr id="68" name="Rectangle 67"/>
            <p:cNvSpPr/>
            <p:nvPr/>
          </p:nvSpPr>
          <p:spPr>
            <a:xfrm>
              <a:off x="5630344" y="1762488"/>
              <a:ext cx="1251285" cy="20990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400" b="1" smtClean="0"/>
                <a:t>Application Specific </a:t>
              </a:r>
            </a:p>
          </p:txBody>
        </p:sp>
        <p:sp>
          <p:nvSpPr>
            <p:cNvPr id="71" name="Rectangle 70"/>
            <p:cNvSpPr/>
            <p:nvPr/>
          </p:nvSpPr>
          <p:spPr>
            <a:xfrm>
              <a:off x="3123324" y="4592448"/>
              <a:ext cx="2252313" cy="6173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smtClean="0"/>
                <a:t>BSP, Drivers &amp; HAL</a:t>
              </a:r>
              <a:endParaRPr lang="en-US" sz="1100" b="1"/>
            </a:p>
          </p:txBody>
        </p:sp>
        <p:sp>
          <p:nvSpPr>
            <p:cNvPr id="72" name="Rectangle 71"/>
            <p:cNvSpPr/>
            <p:nvPr/>
          </p:nvSpPr>
          <p:spPr>
            <a:xfrm>
              <a:off x="3134099" y="3923441"/>
              <a:ext cx="1814363" cy="6173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smtClean="0"/>
                <a:t>Libraries</a:t>
              </a:r>
            </a:p>
            <a:p>
              <a:pPr algn="ctr"/>
              <a:r>
                <a:rPr lang="en-US" sz="700" smtClean="0"/>
                <a:t>(DSP, Math, Encryption)</a:t>
              </a:r>
            </a:p>
          </p:txBody>
        </p:sp>
        <p:sp>
          <p:nvSpPr>
            <p:cNvPr id="73" name="Rectangle 72"/>
            <p:cNvSpPr/>
            <p:nvPr/>
          </p:nvSpPr>
          <p:spPr>
            <a:xfrm>
              <a:off x="2266194" y="5267015"/>
              <a:ext cx="4610985" cy="5720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smtClean="0"/>
                <a:t>MCU Hardware</a:t>
              </a:r>
            </a:p>
          </p:txBody>
        </p:sp>
        <p:sp>
          <p:nvSpPr>
            <p:cNvPr id="74" name="Rectangle 73"/>
            <p:cNvSpPr/>
            <p:nvPr/>
          </p:nvSpPr>
          <p:spPr>
            <a:xfrm>
              <a:off x="3121655" y="1084218"/>
              <a:ext cx="3757244" cy="61735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mtClean="0"/>
                <a:t>Customer Application</a:t>
              </a:r>
              <a:endParaRPr lang="en-US" sz="1400" b="1"/>
            </a:p>
          </p:txBody>
        </p:sp>
      </p:grpSp>
      <p:grpSp>
        <p:nvGrpSpPr>
          <p:cNvPr id="5" name="Group 55"/>
          <p:cNvGrpSpPr/>
          <p:nvPr/>
        </p:nvGrpSpPr>
        <p:grpSpPr>
          <a:xfrm>
            <a:off x="4025900" y="40902"/>
            <a:ext cx="4947661" cy="358550"/>
            <a:chOff x="5138888" y="188042"/>
            <a:chExt cx="3834673" cy="358550"/>
          </a:xfrm>
        </p:grpSpPr>
        <p:grpSp>
          <p:nvGrpSpPr>
            <p:cNvPr id="7" name="Group 34"/>
            <p:cNvGrpSpPr/>
            <p:nvPr/>
          </p:nvGrpSpPr>
          <p:grpSpPr>
            <a:xfrm>
              <a:off x="8633524" y="199382"/>
              <a:ext cx="340037" cy="335870"/>
              <a:chOff x="12049125" y="4222750"/>
              <a:chExt cx="609600" cy="609600"/>
            </a:xfrm>
          </p:grpSpPr>
          <p:sp>
            <p:nvSpPr>
              <p:cNvPr id="83" name="Oval 68"/>
              <p:cNvSpPr>
                <a:spLocks noChangeArrowheads="1"/>
              </p:cNvSpPr>
              <p:nvPr/>
            </p:nvSpPr>
            <p:spPr bwMode="auto">
              <a:xfrm>
                <a:off x="12049125" y="4222750"/>
                <a:ext cx="609600" cy="609600"/>
              </a:xfrm>
              <a:prstGeom prst="ellipse">
                <a:avLst/>
              </a:prstGeom>
              <a:solidFill>
                <a:schemeClr val="accent2"/>
              </a:solidFill>
              <a:ln w="38100">
                <a:solidFill>
                  <a:schemeClr val="accent2">
                    <a:lumMod val="60000"/>
                    <a:lumOff val="40000"/>
                  </a:schemeClr>
                </a:solidFill>
              </a:ln>
            </p:spPr>
            <p:txBody>
              <a:bodyPr wrap="none" tIns="0" bIns="0" rtlCol="0" anchor="ctr" anchorCtr="0">
                <a:noAutofit/>
              </a:bodyPr>
              <a:lstStyle/>
              <a:p>
                <a:pPr algn="ctr">
                  <a:lnSpc>
                    <a:spcPct val="67000"/>
                  </a:lnSpc>
                </a:pPr>
                <a:endParaRPr lang="en-US">
                  <a:solidFill>
                    <a:schemeClr val="bg1"/>
                  </a:solidFill>
                  <a:latin typeface="Arial"/>
                  <a:cs typeface="Arial"/>
                </a:endParaRPr>
              </a:p>
            </p:txBody>
          </p:sp>
          <p:sp>
            <p:nvSpPr>
              <p:cNvPr id="84" name="Freeform 95"/>
              <p:cNvSpPr>
                <a:spLocks noEditPoints="1"/>
              </p:cNvSpPr>
              <p:nvPr/>
            </p:nvSpPr>
            <p:spPr bwMode="auto">
              <a:xfrm>
                <a:off x="12165013" y="4341813"/>
                <a:ext cx="382588" cy="376238"/>
              </a:xfrm>
              <a:custGeom>
                <a:avLst/>
                <a:gdLst>
                  <a:gd name="T0" fmla="*/ 140 w 145"/>
                  <a:gd name="T1" fmla="*/ 120 h 143"/>
                  <a:gd name="T2" fmla="*/ 101 w 145"/>
                  <a:gd name="T3" fmla="*/ 80 h 143"/>
                  <a:gd name="T4" fmla="*/ 82 w 145"/>
                  <a:gd name="T5" fmla="*/ 99 h 143"/>
                  <a:gd name="T6" fmla="*/ 121 w 145"/>
                  <a:gd name="T7" fmla="*/ 138 h 143"/>
                  <a:gd name="T8" fmla="*/ 137 w 145"/>
                  <a:gd name="T9" fmla="*/ 138 h 143"/>
                  <a:gd name="T10" fmla="*/ 140 w 145"/>
                  <a:gd name="T11" fmla="*/ 135 h 143"/>
                  <a:gd name="T12" fmla="*/ 140 w 145"/>
                  <a:gd name="T13" fmla="*/ 120 h 143"/>
                  <a:gd name="T14" fmla="*/ 99 w 145"/>
                  <a:gd name="T15" fmla="*/ 49 h 143"/>
                  <a:gd name="T16" fmla="*/ 50 w 145"/>
                  <a:gd name="T17" fmla="*/ 0 h 143"/>
                  <a:gd name="T18" fmla="*/ 0 w 145"/>
                  <a:gd name="T19" fmla="*/ 49 h 143"/>
                  <a:gd name="T20" fmla="*/ 50 w 145"/>
                  <a:gd name="T21" fmla="*/ 99 h 143"/>
                  <a:gd name="T22" fmla="*/ 99 w 145"/>
                  <a:gd name="T23" fmla="*/ 49 h 143"/>
                  <a:gd name="T24" fmla="*/ 50 w 145"/>
                  <a:gd name="T25" fmla="*/ 88 h 143"/>
                  <a:gd name="T26" fmla="*/ 11 w 145"/>
                  <a:gd name="T27" fmla="*/ 49 h 143"/>
                  <a:gd name="T28" fmla="*/ 50 w 145"/>
                  <a:gd name="T29" fmla="*/ 11 h 143"/>
                  <a:gd name="T30" fmla="*/ 88 w 145"/>
                  <a:gd name="T31" fmla="*/ 49 h 143"/>
                  <a:gd name="T32" fmla="*/ 50 w 145"/>
                  <a:gd name="T33" fmla="*/ 8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5" h="143">
                    <a:moveTo>
                      <a:pt x="140" y="120"/>
                    </a:moveTo>
                    <a:cubicBezTo>
                      <a:pt x="101" y="80"/>
                      <a:pt x="101" y="80"/>
                      <a:pt x="101" y="80"/>
                    </a:cubicBezTo>
                    <a:cubicBezTo>
                      <a:pt x="96" y="88"/>
                      <a:pt x="90" y="94"/>
                      <a:pt x="82" y="99"/>
                    </a:cubicBezTo>
                    <a:cubicBezTo>
                      <a:pt x="121" y="138"/>
                      <a:pt x="121" y="138"/>
                      <a:pt x="121" y="138"/>
                    </a:cubicBezTo>
                    <a:cubicBezTo>
                      <a:pt x="126" y="143"/>
                      <a:pt x="133" y="143"/>
                      <a:pt x="137" y="138"/>
                    </a:cubicBezTo>
                    <a:cubicBezTo>
                      <a:pt x="140" y="135"/>
                      <a:pt x="140" y="135"/>
                      <a:pt x="140" y="135"/>
                    </a:cubicBezTo>
                    <a:cubicBezTo>
                      <a:pt x="145" y="131"/>
                      <a:pt x="145" y="124"/>
                      <a:pt x="140" y="120"/>
                    </a:cubicBezTo>
                    <a:close/>
                    <a:moveTo>
                      <a:pt x="99" y="49"/>
                    </a:moveTo>
                    <a:cubicBezTo>
                      <a:pt x="99" y="22"/>
                      <a:pt x="77" y="0"/>
                      <a:pt x="50" y="0"/>
                    </a:cubicBezTo>
                    <a:cubicBezTo>
                      <a:pt x="22" y="0"/>
                      <a:pt x="0" y="22"/>
                      <a:pt x="0" y="49"/>
                    </a:cubicBezTo>
                    <a:cubicBezTo>
                      <a:pt x="0" y="77"/>
                      <a:pt x="22" y="99"/>
                      <a:pt x="50" y="99"/>
                    </a:cubicBezTo>
                    <a:cubicBezTo>
                      <a:pt x="77" y="99"/>
                      <a:pt x="99" y="77"/>
                      <a:pt x="99" y="49"/>
                    </a:cubicBezTo>
                    <a:close/>
                    <a:moveTo>
                      <a:pt x="50" y="88"/>
                    </a:moveTo>
                    <a:cubicBezTo>
                      <a:pt x="28" y="88"/>
                      <a:pt x="11" y="71"/>
                      <a:pt x="11" y="49"/>
                    </a:cubicBezTo>
                    <a:cubicBezTo>
                      <a:pt x="11" y="28"/>
                      <a:pt x="28" y="11"/>
                      <a:pt x="50" y="11"/>
                    </a:cubicBezTo>
                    <a:cubicBezTo>
                      <a:pt x="71" y="11"/>
                      <a:pt x="88" y="28"/>
                      <a:pt x="88" y="49"/>
                    </a:cubicBezTo>
                    <a:cubicBezTo>
                      <a:pt x="88" y="71"/>
                      <a:pt x="71" y="88"/>
                      <a:pt x="50" y="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ctr"/>
                <a:endParaRPr lang="en-US"/>
              </a:p>
            </p:txBody>
          </p:sp>
        </p:grpSp>
        <p:sp>
          <p:nvSpPr>
            <p:cNvPr id="82" name="TextBox 81"/>
            <p:cNvSpPr txBox="1"/>
            <p:nvPr/>
          </p:nvSpPr>
          <p:spPr>
            <a:xfrm>
              <a:off x="5138888" y="188042"/>
              <a:ext cx="3567573" cy="358550"/>
            </a:xfrm>
            <a:prstGeom prst="rect">
              <a:avLst/>
            </a:prstGeom>
            <a:noFill/>
          </p:spPr>
          <p:txBody>
            <a:bodyPr wrap="none" lIns="91440" tIns="45720" rIns="91440" rtlCol="0" anchor="t">
              <a:noAutofit/>
            </a:bodyPr>
            <a:lstStyle/>
            <a:p>
              <a:pPr algn="ctr"/>
              <a:r>
                <a:rPr lang="en-US" sz="1400" smtClean="0">
                  <a:solidFill>
                    <a:schemeClr val="accent4">
                      <a:lumMod val="50000"/>
                    </a:schemeClr>
                  </a:solidFill>
                </a:rPr>
                <a:t>Learn more at: </a:t>
              </a:r>
              <a:r>
                <a:rPr lang="en-US" sz="1400" smtClean="0">
                  <a:solidFill>
                    <a:schemeClr val="accent4">
                      <a:lumMod val="50000"/>
                    </a:schemeClr>
                  </a:solidFill>
                  <a:hlinkClick r:id="rId2"/>
                </a:rPr>
                <a:t>www.freescale.com/usb</a:t>
              </a:r>
              <a:r>
                <a:rPr lang="en-US" sz="1400" smtClean="0">
                  <a:solidFill>
                    <a:schemeClr val="accent4">
                      <a:lumMod val="50000"/>
                    </a:schemeClr>
                  </a:solidFill>
                </a:rPr>
                <a:t> </a:t>
              </a:r>
            </a:p>
          </p:txBody>
        </p:sp>
      </p:grpSp>
      <p:pic>
        <p:nvPicPr>
          <p:cNvPr id="34" name="Picture 33" descr="light-bulb.png"/>
          <p:cNvPicPr>
            <a:picLocks noChangeAspect="1"/>
          </p:cNvPicPr>
          <p:nvPr/>
        </p:nvPicPr>
        <p:blipFill>
          <a:blip r:embed="rId3" cstate="print"/>
          <a:stretch>
            <a:fillRect/>
          </a:stretch>
        </p:blipFill>
        <p:spPr>
          <a:xfrm>
            <a:off x="640976" y="2277034"/>
            <a:ext cx="537882" cy="537882"/>
          </a:xfrm>
          <a:prstGeom prst="rect">
            <a:avLst/>
          </a:prstGeom>
        </p:spPr>
      </p:pic>
      <p:sp>
        <p:nvSpPr>
          <p:cNvPr id="28" name="Ellipse 27"/>
          <p:cNvSpPr/>
          <p:nvPr/>
        </p:nvSpPr>
        <p:spPr>
          <a:xfrm>
            <a:off x="861060" y="1706880"/>
            <a:ext cx="83820" cy="87630"/>
          </a:xfrm>
          <a:prstGeom prst="ellipse">
            <a:avLst/>
          </a:prstGeom>
          <a:solidFill>
            <a:schemeClr val="bg1"/>
          </a:solid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Gerade Verbindung mit Pfeil 35"/>
          <p:cNvCxnSpPr/>
          <p:nvPr/>
        </p:nvCxnSpPr>
        <p:spPr>
          <a:xfrm flipV="1">
            <a:off x="902970" y="1245870"/>
            <a:ext cx="3810" cy="510541"/>
          </a:xfrm>
          <a:prstGeom prst="straightConnector1">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731520" y="1436370"/>
            <a:ext cx="83820" cy="87630"/>
          </a:xfrm>
          <a:prstGeom prst="ellipse">
            <a:avLst/>
          </a:prstGeom>
          <a:solidFill>
            <a:schemeClr val="bg1"/>
          </a:solidFill>
          <a:ln>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hteck 44"/>
          <p:cNvSpPr/>
          <p:nvPr/>
        </p:nvSpPr>
        <p:spPr>
          <a:xfrm>
            <a:off x="986790" y="1348740"/>
            <a:ext cx="10668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769620" y="1440180"/>
            <a:ext cx="137160" cy="182879"/>
          </a:xfrm>
          <a:custGeom>
            <a:avLst/>
            <a:gdLst>
              <a:gd name="connsiteX0" fmla="*/ 141605 w 141605"/>
              <a:gd name="connsiteY0" fmla="*/ 171450 h 173355"/>
              <a:gd name="connsiteX1" fmla="*/ 23495 w 141605"/>
              <a:gd name="connsiteY1" fmla="*/ 144780 h 173355"/>
              <a:gd name="connsiteX2" fmla="*/ 635 w 141605"/>
              <a:gd name="connsiteY2" fmla="*/ 0 h 173355"/>
            </a:gdLst>
            <a:ahLst/>
            <a:cxnLst>
              <a:cxn ang="0">
                <a:pos x="connsiteX0" y="connsiteY0"/>
              </a:cxn>
              <a:cxn ang="0">
                <a:pos x="connsiteX1" y="connsiteY1"/>
              </a:cxn>
              <a:cxn ang="0">
                <a:pos x="connsiteX2" y="connsiteY2"/>
              </a:cxn>
            </a:cxnLst>
            <a:rect l="l" t="t" r="r" b="b"/>
            <a:pathLst>
              <a:path w="141605" h="173355">
                <a:moveTo>
                  <a:pt x="141605" y="171450"/>
                </a:moveTo>
                <a:cubicBezTo>
                  <a:pt x="94297" y="172402"/>
                  <a:pt x="46990" y="173355"/>
                  <a:pt x="23495" y="144780"/>
                </a:cubicBezTo>
                <a:cubicBezTo>
                  <a:pt x="0" y="116205"/>
                  <a:pt x="317" y="58102"/>
                  <a:pt x="635" y="0"/>
                </a:cubicBezTo>
              </a:path>
            </a:pathLst>
          </a:custGeom>
          <a:no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ihandform 51"/>
          <p:cNvSpPr/>
          <p:nvPr/>
        </p:nvSpPr>
        <p:spPr>
          <a:xfrm flipH="1">
            <a:off x="914400" y="1352550"/>
            <a:ext cx="125730" cy="182879"/>
          </a:xfrm>
          <a:custGeom>
            <a:avLst/>
            <a:gdLst>
              <a:gd name="connsiteX0" fmla="*/ 141605 w 141605"/>
              <a:gd name="connsiteY0" fmla="*/ 171450 h 173355"/>
              <a:gd name="connsiteX1" fmla="*/ 23495 w 141605"/>
              <a:gd name="connsiteY1" fmla="*/ 144780 h 173355"/>
              <a:gd name="connsiteX2" fmla="*/ 635 w 141605"/>
              <a:gd name="connsiteY2" fmla="*/ 0 h 173355"/>
            </a:gdLst>
            <a:ahLst/>
            <a:cxnLst>
              <a:cxn ang="0">
                <a:pos x="connsiteX0" y="connsiteY0"/>
              </a:cxn>
              <a:cxn ang="0">
                <a:pos x="connsiteX1" y="connsiteY1"/>
              </a:cxn>
              <a:cxn ang="0">
                <a:pos x="connsiteX2" y="connsiteY2"/>
              </a:cxn>
            </a:cxnLst>
            <a:rect l="l" t="t" r="r" b="b"/>
            <a:pathLst>
              <a:path w="141605" h="173355">
                <a:moveTo>
                  <a:pt x="141605" y="171450"/>
                </a:moveTo>
                <a:cubicBezTo>
                  <a:pt x="94297" y="172402"/>
                  <a:pt x="46990" y="173355"/>
                  <a:pt x="23495" y="144780"/>
                </a:cubicBezTo>
                <a:cubicBezTo>
                  <a:pt x="0" y="116205"/>
                  <a:pt x="317" y="58102"/>
                  <a:pt x="635" y="0"/>
                </a:cubicBezTo>
              </a:path>
            </a:pathLst>
          </a:custGeom>
          <a:no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 Placeholder 3"/>
          <p:cNvSpPr>
            <a:spLocks noGrp="1"/>
          </p:cNvSpPr>
          <p:nvPr>
            <p:ph type="body" sz="quarter" idx="10"/>
          </p:nvPr>
        </p:nvSpPr>
        <p:spPr>
          <a:xfrm>
            <a:off x="4584680" y="1074189"/>
            <a:ext cx="4387228" cy="4667249"/>
          </a:xfrm>
        </p:spPr>
        <p:txBody>
          <a:bodyPr>
            <a:normAutofit fontScale="85000" lnSpcReduction="20000"/>
          </a:bodyPr>
          <a:lstStyle/>
          <a:p>
            <a:pPr marL="0" indent="0">
              <a:buNone/>
            </a:pPr>
            <a:r>
              <a:rPr lang="en-US" b="1" dirty="0">
                <a:solidFill>
                  <a:schemeClr val="accent2"/>
                </a:solidFill>
              </a:rPr>
              <a:t>Product Features</a:t>
            </a:r>
          </a:p>
          <a:p>
            <a:r>
              <a:rPr lang="en-US" dirty="0"/>
              <a:t>USB stack with all sources provided</a:t>
            </a:r>
          </a:p>
          <a:p>
            <a:r>
              <a:rPr lang="en-US" dirty="0"/>
              <a:t>Low footprint: down to 7 </a:t>
            </a:r>
            <a:r>
              <a:rPr lang="en-US" dirty="0" err="1"/>
              <a:t>KBytes</a:t>
            </a:r>
            <a:r>
              <a:rPr lang="en-US" dirty="0"/>
              <a:t> Flash and 2.5 </a:t>
            </a:r>
            <a:r>
              <a:rPr lang="en-US" dirty="0" err="1"/>
              <a:t>KBytes</a:t>
            </a:r>
            <a:r>
              <a:rPr lang="en-US" dirty="0"/>
              <a:t> RAM</a:t>
            </a:r>
          </a:p>
          <a:p>
            <a:r>
              <a:rPr lang="en-US" dirty="0"/>
              <a:t>Integrated with </a:t>
            </a:r>
            <a:r>
              <a:rPr lang="en-US" dirty="0" err="1"/>
              <a:t>Kinetis</a:t>
            </a:r>
            <a:r>
              <a:rPr lang="en-US" dirty="0"/>
              <a:t> SDK and MQX 4.2</a:t>
            </a:r>
          </a:p>
          <a:p>
            <a:r>
              <a:rPr lang="en-US" dirty="0"/>
              <a:t>Device classes</a:t>
            </a:r>
          </a:p>
          <a:p>
            <a:pPr lvl="1"/>
            <a:r>
              <a:rPr lang="en-US" dirty="0"/>
              <a:t>HID, CDC, PHDC, MSC, AUDIO</a:t>
            </a:r>
          </a:p>
          <a:p>
            <a:r>
              <a:rPr lang="en-US" dirty="0"/>
              <a:t>Host classes</a:t>
            </a:r>
          </a:p>
          <a:p>
            <a:pPr lvl="1"/>
            <a:r>
              <a:rPr lang="en-US" dirty="0"/>
              <a:t>HID, CDC, PHDC, MSC, AUDIO</a:t>
            </a:r>
          </a:p>
          <a:p>
            <a:r>
              <a:rPr lang="en-US" dirty="0"/>
              <a:t>USB OTG</a:t>
            </a:r>
          </a:p>
          <a:p>
            <a:pPr lvl="1"/>
            <a:r>
              <a:rPr lang="en-US" dirty="0"/>
              <a:t>HNP, SRP</a:t>
            </a:r>
          </a:p>
          <a:p>
            <a:r>
              <a:rPr lang="en-US" dirty="0"/>
              <a:t>New 'unified' stack combines MQX and Bare Metal stack</a:t>
            </a:r>
          </a:p>
          <a:p>
            <a:r>
              <a:rPr lang="en-US" dirty="0"/>
              <a:t>Support for IAR, </a:t>
            </a:r>
            <a:r>
              <a:rPr lang="en-US" dirty="0" err="1"/>
              <a:t>Keil</a:t>
            </a:r>
            <a:r>
              <a:rPr lang="en-US" dirty="0"/>
              <a:t>, </a:t>
            </a:r>
            <a:r>
              <a:rPr lang="en-US" dirty="0" err="1"/>
              <a:t>Kinetis</a:t>
            </a:r>
            <a:r>
              <a:rPr lang="en-US" dirty="0"/>
              <a:t> Design Studio, and GNU/GCC tool chains. </a:t>
            </a:r>
          </a:p>
          <a:p>
            <a:endParaRPr lang="en-US" dirty="0"/>
          </a:p>
        </p:txBody>
      </p:sp>
    </p:spTree>
    <p:extLst>
      <p:ext uri="{BB962C8B-B14F-4D97-AF65-F5344CB8AC3E}">
        <p14:creationId xmlns:p14="http://schemas.microsoft.com/office/powerpoint/2010/main" val="30150655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an SDK for and why it’s needed ?</a:t>
            </a:r>
            <a:endParaRPr lang="en-US" dirty="0"/>
          </a:p>
        </p:txBody>
      </p:sp>
      <p:sp>
        <p:nvSpPr>
          <p:cNvPr id="3" name="Text Placeholder 2"/>
          <p:cNvSpPr>
            <a:spLocks noGrp="1"/>
          </p:cNvSpPr>
          <p:nvPr>
            <p:ph type="body" sz="quarter" idx="10"/>
          </p:nvPr>
        </p:nvSpPr>
        <p:spPr/>
        <p:txBody>
          <a:bodyPr>
            <a:normAutofit lnSpcReduction="10000"/>
          </a:bodyPr>
          <a:lstStyle/>
          <a:p>
            <a:pPr>
              <a:buFont typeface="Wingdings" charset="2"/>
              <a:buChar char="ü"/>
            </a:pPr>
            <a:r>
              <a:rPr lang="en-US" dirty="0" smtClean="0"/>
              <a:t>In general, an SDK is a package of pre-written code that developers can re-use in order to minimize the amount of unique code that they need to develop themselves</a:t>
            </a:r>
          </a:p>
          <a:p>
            <a:pPr>
              <a:buFont typeface="Wingdings" charset="2"/>
              <a:buChar char="ü"/>
            </a:pPr>
            <a:endParaRPr lang="en-US" dirty="0" smtClean="0"/>
          </a:p>
          <a:p>
            <a:pPr>
              <a:buFont typeface="Wingdings" charset="2"/>
              <a:buChar char="ü"/>
            </a:pPr>
            <a:r>
              <a:rPr lang="en-US" dirty="0" smtClean="0"/>
              <a:t>It can help to prevent unnecessary duplication of effort in a development team or community</a:t>
            </a:r>
          </a:p>
          <a:p>
            <a:pPr>
              <a:buFont typeface="Wingdings" charset="2"/>
              <a:buChar char="ü"/>
            </a:pPr>
            <a:endParaRPr lang="en-US" dirty="0" smtClean="0"/>
          </a:p>
          <a:p>
            <a:pPr>
              <a:buFont typeface="Wingdings" charset="2"/>
              <a:buChar char="ü"/>
            </a:pPr>
            <a:r>
              <a:rPr lang="en-US" dirty="0" smtClean="0"/>
              <a:t>It has a common application programming interface (API) for different platforms or peripherals, what shortens the application developing time</a:t>
            </a:r>
          </a:p>
          <a:p>
            <a:pPr>
              <a:buFont typeface="Wingdings" charset="2"/>
              <a:buChar char="ü"/>
            </a:pPr>
            <a:endParaRPr lang="en-US" dirty="0" smtClean="0"/>
          </a:p>
          <a:p>
            <a:pPr>
              <a:buFont typeface="Wingdings" charset="2"/>
              <a:buChar char="ü"/>
            </a:pPr>
            <a:r>
              <a:rPr lang="en-US" dirty="0" smtClean="0"/>
              <a:t>Thanks to use of abstraction layers it’s more intuitive and concise for programmers</a:t>
            </a:r>
          </a:p>
        </p:txBody>
      </p:sp>
    </p:spTree>
    <p:extLst>
      <p:ext uri="{BB962C8B-B14F-4D97-AF65-F5344CB8AC3E}">
        <p14:creationId xmlns:p14="http://schemas.microsoft.com/office/powerpoint/2010/main" val="3985740618"/>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endParaRPr lang="en-US" dirty="0"/>
          </a:p>
        </p:txBody>
      </p:sp>
      <p:grpSp>
        <p:nvGrpSpPr>
          <p:cNvPr id="75" name="Group 74"/>
          <p:cNvGrpSpPr/>
          <p:nvPr/>
        </p:nvGrpSpPr>
        <p:grpSpPr>
          <a:xfrm>
            <a:off x="1752600" y="1219200"/>
            <a:ext cx="6949440" cy="457200"/>
            <a:chOff x="1752600" y="1762125"/>
            <a:chExt cx="6949440" cy="457200"/>
          </a:xfrm>
        </p:grpSpPr>
        <p:sp>
          <p:nvSpPr>
            <p:cNvPr id="4" name="Rectangle 3"/>
            <p:cNvSpPr/>
            <p:nvPr/>
          </p:nvSpPr>
          <p:spPr>
            <a:xfrm>
              <a:off x="1752600" y="1762125"/>
              <a:ext cx="6949440" cy="457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Applications</a:t>
              </a:r>
              <a:endParaRPr lang="en-US" sz="1400" dirty="0"/>
            </a:p>
          </p:txBody>
        </p:sp>
        <p:sp>
          <p:nvSpPr>
            <p:cNvPr id="24" name="Rectangle 23"/>
            <p:cNvSpPr/>
            <p:nvPr/>
          </p:nvSpPr>
          <p:spPr>
            <a:xfrm>
              <a:off x="3371847" y="1866900"/>
              <a:ext cx="1011632" cy="2743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Mouse</a:t>
              </a:r>
              <a:endParaRPr lang="en-US" sz="1200" dirty="0"/>
            </a:p>
          </p:txBody>
        </p:sp>
        <p:sp>
          <p:nvSpPr>
            <p:cNvPr id="25" name="Rectangle 24"/>
            <p:cNvSpPr/>
            <p:nvPr/>
          </p:nvSpPr>
          <p:spPr>
            <a:xfrm>
              <a:off x="4445375" y="1866900"/>
              <a:ext cx="1005840" cy="274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Medical</a:t>
              </a:r>
              <a:endParaRPr lang="en-US" sz="1200" dirty="0"/>
            </a:p>
          </p:txBody>
        </p:sp>
        <p:sp>
          <p:nvSpPr>
            <p:cNvPr id="26" name="Rectangle 25"/>
            <p:cNvSpPr/>
            <p:nvPr/>
          </p:nvSpPr>
          <p:spPr>
            <a:xfrm>
              <a:off x="5503583" y="1866900"/>
              <a:ext cx="1005840" cy="2743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USB Serial</a:t>
              </a:r>
              <a:endParaRPr lang="en-US" sz="1200" dirty="0"/>
            </a:p>
          </p:txBody>
        </p:sp>
        <p:sp>
          <p:nvSpPr>
            <p:cNvPr id="27" name="Rectangle 26"/>
            <p:cNvSpPr/>
            <p:nvPr/>
          </p:nvSpPr>
          <p:spPr>
            <a:xfrm>
              <a:off x="6561791" y="1866900"/>
              <a:ext cx="1005840" cy="2743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Storage</a:t>
              </a:r>
              <a:endParaRPr lang="en-US" sz="1200" dirty="0"/>
            </a:p>
          </p:txBody>
        </p:sp>
        <p:sp>
          <p:nvSpPr>
            <p:cNvPr id="28" name="Rectangle 27"/>
            <p:cNvSpPr/>
            <p:nvPr/>
          </p:nvSpPr>
          <p:spPr>
            <a:xfrm>
              <a:off x="7620000" y="1866900"/>
              <a:ext cx="1005840" cy="2743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Audio</a:t>
              </a:r>
              <a:endParaRPr lang="en-US" sz="1200" dirty="0"/>
            </a:p>
          </p:txBody>
        </p:sp>
      </p:grpSp>
      <p:grpSp>
        <p:nvGrpSpPr>
          <p:cNvPr id="76" name="Group 75"/>
          <p:cNvGrpSpPr/>
          <p:nvPr/>
        </p:nvGrpSpPr>
        <p:grpSpPr>
          <a:xfrm>
            <a:off x="1752600" y="2007870"/>
            <a:ext cx="6949440" cy="457200"/>
            <a:chOff x="1752600" y="2442210"/>
            <a:chExt cx="6949440" cy="457200"/>
          </a:xfrm>
        </p:grpSpPr>
        <p:sp>
          <p:nvSpPr>
            <p:cNvPr id="17" name="Rectangle 16"/>
            <p:cNvSpPr/>
            <p:nvPr/>
          </p:nvSpPr>
          <p:spPr>
            <a:xfrm>
              <a:off x="1752600" y="2442210"/>
              <a:ext cx="6949440" cy="457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Class Driver</a:t>
              </a:r>
              <a:r>
                <a:rPr lang="en-US" dirty="0" smtClean="0"/>
                <a:t>	</a:t>
              </a:r>
              <a:endParaRPr lang="en-US" dirty="0"/>
            </a:p>
          </p:txBody>
        </p:sp>
        <p:sp>
          <p:nvSpPr>
            <p:cNvPr id="31" name="Rectangle 30"/>
            <p:cNvSpPr/>
            <p:nvPr/>
          </p:nvSpPr>
          <p:spPr>
            <a:xfrm>
              <a:off x="4445375" y="2533650"/>
              <a:ext cx="1005840" cy="274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PHDC</a:t>
              </a:r>
              <a:endParaRPr lang="en-US" sz="1200" dirty="0"/>
            </a:p>
          </p:txBody>
        </p:sp>
        <p:sp>
          <p:nvSpPr>
            <p:cNvPr id="30" name="Rectangle 29"/>
            <p:cNvSpPr/>
            <p:nvPr/>
          </p:nvSpPr>
          <p:spPr>
            <a:xfrm>
              <a:off x="3371847" y="2533650"/>
              <a:ext cx="1011632" cy="2743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HID</a:t>
              </a:r>
              <a:endParaRPr lang="en-US" sz="1200" dirty="0"/>
            </a:p>
          </p:txBody>
        </p:sp>
        <p:sp>
          <p:nvSpPr>
            <p:cNvPr id="32" name="Rectangle 31"/>
            <p:cNvSpPr/>
            <p:nvPr/>
          </p:nvSpPr>
          <p:spPr>
            <a:xfrm>
              <a:off x="5503583" y="2533650"/>
              <a:ext cx="1005840" cy="274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CDC</a:t>
              </a:r>
              <a:endParaRPr lang="en-US" sz="1200" dirty="0"/>
            </a:p>
          </p:txBody>
        </p:sp>
        <p:sp>
          <p:nvSpPr>
            <p:cNvPr id="33" name="Rectangle 32"/>
            <p:cNvSpPr/>
            <p:nvPr/>
          </p:nvSpPr>
          <p:spPr>
            <a:xfrm>
              <a:off x="6561791" y="2533650"/>
              <a:ext cx="1005840" cy="27432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MSC</a:t>
              </a:r>
              <a:endParaRPr lang="en-US" sz="1200" dirty="0"/>
            </a:p>
          </p:txBody>
        </p:sp>
        <p:sp>
          <p:nvSpPr>
            <p:cNvPr id="34" name="Rectangle 33"/>
            <p:cNvSpPr/>
            <p:nvPr/>
          </p:nvSpPr>
          <p:spPr>
            <a:xfrm>
              <a:off x="7620000" y="2533650"/>
              <a:ext cx="1005840" cy="27432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AUDIO</a:t>
              </a:r>
              <a:endParaRPr lang="en-US" sz="1200" dirty="0"/>
            </a:p>
          </p:txBody>
        </p:sp>
      </p:grpSp>
      <p:grpSp>
        <p:nvGrpSpPr>
          <p:cNvPr id="77" name="Group 76"/>
          <p:cNvGrpSpPr/>
          <p:nvPr/>
        </p:nvGrpSpPr>
        <p:grpSpPr>
          <a:xfrm>
            <a:off x="1762125" y="2796540"/>
            <a:ext cx="6949440" cy="457200"/>
            <a:chOff x="1762125" y="3122295"/>
            <a:chExt cx="6949440" cy="457200"/>
          </a:xfrm>
        </p:grpSpPr>
        <p:sp>
          <p:nvSpPr>
            <p:cNvPr id="18" name="Rectangle 17"/>
            <p:cNvSpPr/>
            <p:nvPr/>
          </p:nvSpPr>
          <p:spPr>
            <a:xfrm>
              <a:off x="1762125" y="3122295"/>
              <a:ext cx="6949440" cy="4572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Peripheral Driver</a:t>
              </a:r>
              <a:endParaRPr lang="en-US" sz="1400" dirty="0"/>
            </a:p>
          </p:txBody>
        </p:sp>
        <p:sp>
          <p:nvSpPr>
            <p:cNvPr id="56" name="Rectangle 55"/>
            <p:cNvSpPr/>
            <p:nvPr/>
          </p:nvSpPr>
          <p:spPr>
            <a:xfrm>
              <a:off x="3371847" y="3209925"/>
              <a:ext cx="5257800" cy="28575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Common Peripheral Layer</a:t>
              </a:r>
              <a:endParaRPr lang="en-US" sz="1200" dirty="0"/>
            </a:p>
          </p:txBody>
        </p:sp>
      </p:grpSp>
      <p:grpSp>
        <p:nvGrpSpPr>
          <p:cNvPr id="78" name="Group 77"/>
          <p:cNvGrpSpPr/>
          <p:nvPr/>
        </p:nvGrpSpPr>
        <p:grpSpPr>
          <a:xfrm>
            <a:off x="1762125" y="3585210"/>
            <a:ext cx="6949440" cy="457200"/>
            <a:chOff x="1762125" y="3802380"/>
            <a:chExt cx="6949440" cy="457200"/>
          </a:xfrm>
        </p:grpSpPr>
        <p:sp>
          <p:nvSpPr>
            <p:cNvPr id="19" name="Rectangle 18"/>
            <p:cNvSpPr/>
            <p:nvPr/>
          </p:nvSpPr>
          <p:spPr>
            <a:xfrm>
              <a:off x="1762125" y="3802380"/>
              <a:ext cx="6949440" cy="4572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Controller driver</a:t>
              </a:r>
              <a:endParaRPr lang="en-US" sz="1400" dirty="0"/>
            </a:p>
          </p:txBody>
        </p:sp>
        <p:sp>
          <p:nvSpPr>
            <p:cNvPr id="57" name="Rectangle 56"/>
            <p:cNvSpPr/>
            <p:nvPr/>
          </p:nvSpPr>
          <p:spPr>
            <a:xfrm>
              <a:off x="3371847" y="3867150"/>
              <a:ext cx="2560320" cy="31432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Full speed Controller driver </a:t>
              </a:r>
              <a:endParaRPr lang="en-US" sz="1200" dirty="0"/>
            </a:p>
          </p:txBody>
        </p:sp>
        <p:sp>
          <p:nvSpPr>
            <p:cNvPr id="58" name="Rectangle 57"/>
            <p:cNvSpPr/>
            <p:nvPr/>
          </p:nvSpPr>
          <p:spPr>
            <a:xfrm>
              <a:off x="6069330" y="3867150"/>
              <a:ext cx="2560320" cy="3143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High speed controller driver</a:t>
              </a:r>
              <a:endParaRPr lang="en-US" sz="1200" dirty="0"/>
            </a:p>
          </p:txBody>
        </p:sp>
      </p:grpSp>
      <p:grpSp>
        <p:nvGrpSpPr>
          <p:cNvPr id="79" name="Group 78"/>
          <p:cNvGrpSpPr/>
          <p:nvPr/>
        </p:nvGrpSpPr>
        <p:grpSpPr>
          <a:xfrm>
            <a:off x="638176" y="5162550"/>
            <a:ext cx="8063866" cy="457200"/>
            <a:chOff x="638176" y="5162550"/>
            <a:chExt cx="8063866" cy="457200"/>
          </a:xfrm>
        </p:grpSpPr>
        <p:sp>
          <p:nvSpPr>
            <p:cNvPr id="21" name="Rectangle 20"/>
            <p:cNvSpPr/>
            <p:nvPr/>
          </p:nvSpPr>
          <p:spPr>
            <a:xfrm>
              <a:off x="638176" y="5162550"/>
              <a:ext cx="8063866" cy="4572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HW</a:t>
              </a:r>
              <a:endParaRPr lang="en-US" sz="1400" dirty="0"/>
            </a:p>
          </p:txBody>
        </p:sp>
        <p:sp>
          <p:nvSpPr>
            <p:cNvPr id="61" name="Rectangle 60"/>
            <p:cNvSpPr/>
            <p:nvPr/>
          </p:nvSpPr>
          <p:spPr>
            <a:xfrm>
              <a:off x="3371846" y="5238750"/>
              <a:ext cx="2560320" cy="314325"/>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Full speed Controller driver </a:t>
              </a:r>
              <a:endParaRPr lang="en-US" sz="1200" dirty="0"/>
            </a:p>
          </p:txBody>
        </p:sp>
        <p:sp>
          <p:nvSpPr>
            <p:cNvPr id="62" name="Rectangle 61"/>
            <p:cNvSpPr/>
            <p:nvPr/>
          </p:nvSpPr>
          <p:spPr>
            <a:xfrm>
              <a:off x="6067425" y="5229225"/>
              <a:ext cx="2560320" cy="314325"/>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High speed controller driver</a:t>
              </a:r>
              <a:endParaRPr lang="en-US" sz="1200" dirty="0"/>
            </a:p>
          </p:txBody>
        </p:sp>
      </p:grpSp>
      <p:grpSp>
        <p:nvGrpSpPr>
          <p:cNvPr id="74" name="Group 73"/>
          <p:cNvGrpSpPr/>
          <p:nvPr/>
        </p:nvGrpSpPr>
        <p:grpSpPr>
          <a:xfrm>
            <a:off x="1781175" y="4373880"/>
            <a:ext cx="6949440" cy="457200"/>
            <a:chOff x="1781175" y="4482465"/>
            <a:chExt cx="6949440" cy="457200"/>
          </a:xfrm>
        </p:grpSpPr>
        <p:sp>
          <p:nvSpPr>
            <p:cNvPr id="20" name="Rectangle 19"/>
            <p:cNvSpPr/>
            <p:nvPr/>
          </p:nvSpPr>
          <p:spPr>
            <a:xfrm>
              <a:off x="1781175" y="4482465"/>
              <a:ext cx="6949440" cy="45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HAL</a:t>
              </a:r>
              <a:endParaRPr lang="en-US" sz="1400" dirty="0"/>
            </a:p>
          </p:txBody>
        </p:sp>
        <p:sp>
          <p:nvSpPr>
            <p:cNvPr id="63" name="Rectangle 62"/>
            <p:cNvSpPr/>
            <p:nvPr/>
          </p:nvSpPr>
          <p:spPr>
            <a:xfrm>
              <a:off x="3371847" y="4562475"/>
              <a:ext cx="2560320" cy="31432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Full speed Controller driver </a:t>
              </a:r>
              <a:endParaRPr lang="en-US" sz="1200" dirty="0"/>
            </a:p>
          </p:txBody>
        </p:sp>
        <p:sp>
          <p:nvSpPr>
            <p:cNvPr id="64" name="Rectangle 63"/>
            <p:cNvSpPr/>
            <p:nvPr/>
          </p:nvSpPr>
          <p:spPr>
            <a:xfrm>
              <a:off x="6086476" y="4562475"/>
              <a:ext cx="2560320" cy="3143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High speed controller driver</a:t>
              </a:r>
              <a:endParaRPr lang="en-US" sz="1200" dirty="0"/>
            </a:p>
          </p:txBody>
        </p:sp>
      </p:grpSp>
      <p:sp>
        <p:nvSpPr>
          <p:cNvPr id="66" name="TextBox 65"/>
          <p:cNvSpPr txBox="1"/>
          <p:nvPr/>
        </p:nvSpPr>
        <p:spPr>
          <a:xfrm>
            <a:off x="1038225" y="1752600"/>
            <a:ext cx="762000" cy="307777"/>
          </a:xfrm>
          <a:prstGeom prst="rect">
            <a:avLst/>
          </a:prstGeom>
          <a:noFill/>
        </p:spPr>
        <p:txBody>
          <a:bodyPr wrap="square" rtlCol="0">
            <a:spAutoFit/>
          </a:bodyPr>
          <a:lstStyle/>
          <a:p>
            <a:r>
              <a:rPr lang="en-US" sz="1400" dirty="0" smtClean="0">
                <a:solidFill>
                  <a:schemeClr val="lt1"/>
                </a:solidFill>
                <a:latin typeface="+mn-lt"/>
              </a:rPr>
              <a:t>OSA</a:t>
            </a:r>
          </a:p>
        </p:txBody>
      </p:sp>
      <p:grpSp>
        <p:nvGrpSpPr>
          <p:cNvPr id="73" name="Group 72"/>
          <p:cNvGrpSpPr/>
          <p:nvPr/>
        </p:nvGrpSpPr>
        <p:grpSpPr>
          <a:xfrm>
            <a:off x="638175" y="1228725"/>
            <a:ext cx="1028700" cy="3609975"/>
            <a:chOff x="638175" y="1771651"/>
            <a:chExt cx="1028700" cy="3191256"/>
          </a:xfrm>
        </p:grpSpPr>
        <p:sp>
          <p:nvSpPr>
            <p:cNvPr id="65" name="Rectangle 64"/>
            <p:cNvSpPr/>
            <p:nvPr/>
          </p:nvSpPr>
          <p:spPr>
            <a:xfrm>
              <a:off x="638175" y="1771651"/>
              <a:ext cx="1028700" cy="3191256"/>
            </a:xfrm>
            <a:prstGeom prst="rect">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1038224" y="2324100"/>
              <a:ext cx="581025" cy="206692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71" name="Rectangle 70"/>
            <p:cNvSpPr/>
            <p:nvPr/>
          </p:nvSpPr>
          <p:spPr>
            <a:xfrm>
              <a:off x="914399" y="2409825"/>
              <a:ext cx="581025" cy="20669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C00000"/>
                </a:solidFill>
              </a:endParaRPr>
            </a:p>
          </p:txBody>
        </p:sp>
        <p:sp>
          <p:nvSpPr>
            <p:cNvPr id="72" name="Rectangle 71"/>
            <p:cNvSpPr/>
            <p:nvPr/>
          </p:nvSpPr>
          <p:spPr>
            <a:xfrm>
              <a:off x="771524" y="2505075"/>
              <a:ext cx="581025" cy="20669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OS</a:t>
              </a:r>
            </a:p>
            <a:p>
              <a:pPr algn="ctr"/>
              <a:r>
                <a:rPr lang="en-US" sz="1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(BM/</a:t>
              </a:r>
            </a:p>
            <a:p>
              <a:pPr algn="ctr"/>
              <a:r>
                <a:rPr lang="en-US" sz="1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MQX/</a:t>
              </a:r>
            </a:p>
            <a:p>
              <a:pPr algn="ctr"/>
              <a:r>
                <a:rPr lang="en-US" sz="1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SDK)</a:t>
              </a:r>
              <a:endParaRPr lang="en-US" sz="1200" dirty="0">
                <a:solidFill>
                  <a:srgbClr val="C00000"/>
                </a:solidFill>
              </a:endParaRPr>
            </a:p>
          </p:txBody>
        </p:sp>
      </p:grpSp>
      <p:sp>
        <p:nvSpPr>
          <p:cNvPr id="81" name="Up-Down Arrow 80"/>
          <p:cNvSpPr/>
          <p:nvPr/>
        </p:nvSpPr>
        <p:spPr>
          <a:xfrm flipV="1">
            <a:off x="3838575" y="1666875"/>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2" name="Up-Down Arrow 81"/>
          <p:cNvSpPr/>
          <p:nvPr/>
        </p:nvSpPr>
        <p:spPr>
          <a:xfrm flipV="1">
            <a:off x="4893469" y="1666875"/>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3" name="Up-Down Arrow 82"/>
          <p:cNvSpPr/>
          <p:nvPr/>
        </p:nvSpPr>
        <p:spPr>
          <a:xfrm flipV="1">
            <a:off x="5948363" y="1666875"/>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4" name="Up-Down Arrow 83"/>
          <p:cNvSpPr/>
          <p:nvPr/>
        </p:nvSpPr>
        <p:spPr>
          <a:xfrm flipV="1">
            <a:off x="7003257" y="167640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5" name="Up-Down Arrow 84"/>
          <p:cNvSpPr/>
          <p:nvPr/>
        </p:nvSpPr>
        <p:spPr>
          <a:xfrm flipV="1">
            <a:off x="8058150" y="165735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6" name="Up-Down Arrow 85"/>
          <p:cNvSpPr/>
          <p:nvPr/>
        </p:nvSpPr>
        <p:spPr>
          <a:xfrm flipV="1">
            <a:off x="3848100" y="2466975"/>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7" name="Up-Down Arrow 86"/>
          <p:cNvSpPr/>
          <p:nvPr/>
        </p:nvSpPr>
        <p:spPr>
          <a:xfrm flipV="1">
            <a:off x="4902994" y="2466975"/>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8" name="Up-Down Arrow 87"/>
          <p:cNvSpPr/>
          <p:nvPr/>
        </p:nvSpPr>
        <p:spPr>
          <a:xfrm flipV="1">
            <a:off x="5957888" y="2466975"/>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89" name="Up-Down Arrow 88"/>
          <p:cNvSpPr/>
          <p:nvPr/>
        </p:nvSpPr>
        <p:spPr>
          <a:xfrm flipV="1">
            <a:off x="7012782" y="247650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0" name="Up-Down Arrow 89"/>
          <p:cNvSpPr/>
          <p:nvPr/>
        </p:nvSpPr>
        <p:spPr>
          <a:xfrm flipV="1">
            <a:off x="8067675" y="245745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1" name="Up-Down Arrow 90"/>
          <p:cNvSpPr/>
          <p:nvPr/>
        </p:nvSpPr>
        <p:spPr>
          <a:xfrm flipV="1">
            <a:off x="4600575" y="321945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2" name="Up-Down Arrow 91"/>
          <p:cNvSpPr/>
          <p:nvPr/>
        </p:nvSpPr>
        <p:spPr>
          <a:xfrm flipV="1">
            <a:off x="7236619" y="321945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3" name="Up-Down Arrow 92"/>
          <p:cNvSpPr/>
          <p:nvPr/>
        </p:nvSpPr>
        <p:spPr>
          <a:xfrm flipV="1">
            <a:off x="4610100" y="401955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4" name="Up-Down Arrow 93"/>
          <p:cNvSpPr/>
          <p:nvPr/>
        </p:nvSpPr>
        <p:spPr>
          <a:xfrm flipV="1">
            <a:off x="7236619" y="401955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5" name="Up-Down Arrow 94"/>
          <p:cNvSpPr/>
          <p:nvPr/>
        </p:nvSpPr>
        <p:spPr>
          <a:xfrm flipV="1">
            <a:off x="4610100" y="480060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6" name="Up-Down Arrow 95"/>
          <p:cNvSpPr/>
          <p:nvPr/>
        </p:nvSpPr>
        <p:spPr>
          <a:xfrm flipV="1">
            <a:off x="7236619" y="4800600"/>
            <a:ext cx="104776" cy="342900"/>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7" name="Up-Down Arrow 96"/>
          <p:cNvSpPr/>
          <p:nvPr/>
        </p:nvSpPr>
        <p:spPr>
          <a:xfrm flipV="1">
            <a:off x="4610100" y="4057649"/>
            <a:ext cx="90963" cy="1057275"/>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
        <p:nvSpPr>
          <p:cNvPr id="98" name="Up-Down Arrow 97"/>
          <p:cNvSpPr/>
          <p:nvPr/>
        </p:nvSpPr>
        <p:spPr>
          <a:xfrm flipV="1">
            <a:off x="7239000" y="4057649"/>
            <a:ext cx="90963" cy="1057275"/>
          </a:xfrm>
          <a:prstGeom prst="up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72268176"/>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hidden"/>
                                      </p:to>
                                    </p:set>
                                  </p:childTnLst>
                                </p:cTn>
                              </p:par>
                              <p:par>
                                <p:cTn id="9" presetID="2" presetClass="entr" presetSubtype="4" fill="hold" grpId="0"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500" fill="hold"/>
                                        <p:tgtEl>
                                          <p:spTgt spid="95"/>
                                        </p:tgtEl>
                                        <p:attrNameLst>
                                          <p:attrName>ppt_x</p:attrName>
                                        </p:attrNameLst>
                                      </p:cBhvr>
                                      <p:tavLst>
                                        <p:tav tm="0">
                                          <p:val>
                                            <p:strVal val="#ppt_x"/>
                                          </p:val>
                                        </p:tav>
                                        <p:tav tm="100000">
                                          <p:val>
                                            <p:strVal val="#ppt_x"/>
                                          </p:val>
                                        </p:tav>
                                      </p:tavLst>
                                    </p:anim>
                                    <p:anim calcmode="lin" valueType="num">
                                      <p:cBhvr additive="base">
                                        <p:cTn id="12" dur="500" fill="hold"/>
                                        <p:tgtEl>
                                          <p:spTgt spid="9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3"/>
                                        </p:tgtEl>
                                        <p:attrNameLst>
                                          <p:attrName>style.visibility</p:attrName>
                                        </p:attrNameLst>
                                      </p:cBhvr>
                                      <p:to>
                                        <p:strVal val="visible"/>
                                      </p:to>
                                    </p:set>
                                    <p:anim calcmode="lin" valueType="num">
                                      <p:cBhvr additive="base">
                                        <p:cTn id="19" dur="500" fill="hold"/>
                                        <p:tgtEl>
                                          <p:spTgt spid="93"/>
                                        </p:tgtEl>
                                        <p:attrNameLst>
                                          <p:attrName>ppt_x</p:attrName>
                                        </p:attrNameLst>
                                      </p:cBhvr>
                                      <p:tavLst>
                                        <p:tav tm="0">
                                          <p:val>
                                            <p:strVal val="#ppt_x"/>
                                          </p:val>
                                        </p:tav>
                                        <p:tav tm="100000">
                                          <p:val>
                                            <p:strVal val="#ppt_x"/>
                                          </p:val>
                                        </p:tav>
                                      </p:tavLst>
                                    </p:anim>
                                    <p:anim calcmode="lin" valueType="num">
                                      <p:cBhvr additive="base">
                                        <p:cTn id="20" dur="500" fill="hold"/>
                                        <p:tgtEl>
                                          <p:spTgt spid="9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anim calcmode="lin" valueType="num">
                                      <p:cBhvr additive="base">
                                        <p:cTn id="23" dur="500" fill="hold"/>
                                        <p:tgtEl>
                                          <p:spTgt spid="94"/>
                                        </p:tgtEl>
                                        <p:attrNameLst>
                                          <p:attrName>ppt_x</p:attrName>
                                        </p:attrNameLst>
                                      </p:cBhvr>
                                      <p:tavLst>
                                        <p:tav tm="0">
                                          <p:val>
                                            <p:strVal val="#ppt_x"/>
                                          </p:val>
                                        </p:tav>
                                        <p:tav tm="100000">
                                          <p:val>
                                            <p:strVal val="#ppt_x"/>
                                          </p:val>
                                        </p:tav>
                                      </p:tavLst>
                                    </p:anim>
                                    <p:anim calcmode="lin" valueType="num">
                                      <p:cBhvr additive="base">
                                        <p:cTn id="24" dur="500" fill="hold"/>
                                        <p:tgtEl>
                                          <p:spTgt spid="9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anim calcmode="lin" valueType="num">
                                      <p:cBhvr additive="base">
                                        <p:cTn id="27" dur="500" fill="hold"/>
                                        <p:tgtEl>
                                          <p:spTgt spid="96"/>
                                        </p:tgtEl>
                                        <p:attrNameLst>
                                          <p:attrName>ppt_x</p:attrName>
                                        </p:attrNameLst>
                                      </p:cBhvr>
                                      <p:tavLst>
                                        <p:tav tm="0">
                                          <p:val>
                                            <p:strVal val="#ppt_x"/>
                                          </p:val>
                                        </p:tav>
                                        <p:tav tm="100000">
                                          <p:val>
                                            <p:strVal val="#ppt_x"/>
                                          </p:val>
                                        </p:tav>
                                      </p:tavLst>
                                    </p:anim>
                                    <p:anim calcmode="lin" valueType="num">
                                      <p:cBhvr additive="base">
                                        <p:cTn id="28"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3"/>
                                        </p:tgtEl>
                                        <p:attrNameLst>
                                          <p:attrName>style.visibility</p:attrName>
                                        </p:attrNameLst>
                                      </p:cBhvr>
                                      <p:to>
                                        <p:strVal val="visible"/>
                                      </p:to>
                                    </p:set>
                                    <p:anim calcmode="lin" valueType="num">
                                      <p:cBhvr additive="base">
                                        <p:cTn id="33" dur="500" fill="hold"/>
                                        <p:tgtEl>
                                          <p:spTgt spid="73"/>
                                        </p:tgtEl>
                                        <p:attrNameLst>
                                          <p:attrName>ppt_x</p:attrName>
                                        </p:attrNameLst>
                                      </p:cBhvr>
                                      <p:tavLst>
                                        <p:tav tm="0">
                                          <p:val>
                                            <p:strVal val="#ppt_x"/>
                                          </p:val>
                                        </p:tav>
                                        <p:tav tm="100000">
                                          <p:val>
                                            <p:strVal val="#ppt_x"/>
                                          </p:val>
                                        </p:tav>
                                      </p:tavLst>
                                    </p:anim>
                                    <p:anim calcmode="lin" valueType="num">
                                      <p:cBhvr additive="base">
                                        <p:cTn id="3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610" y="89099"/>
            <a:ext cx="1381125" cy="2990850"/>
          </a:xfrm>
          <a:prstGeom prst="rect">
            <a:avLst/>
          </a:prstGeom>
        </p:spPr>
      </p:pic>
      <p:sp>
        <p:nvSpPr>
          <p:cNvPr id="14" name="Title 13"/>
          <p:cNvSpPr>
            <a:spLocks noGrp="1"/>
          </p:cNvSpPr>
          <p:nvPr>
            <p:ph type="title"/>
          </p:nvPr>
        </p:nvSpPr>
        <p:spPr>
          <a:xfrm>
            <a:off x="3697303" y="276225"/>
            <a:ext cx="5446698" cy="654050"/>
          </a:xfrm>
        </p:spPr>
        <p:txBody>
          <a:bodyPr/>
          <a:lstStyle/>
          <a:p>
            <a:r>
              <a:rPr lang="en-US" dirty="0"/>
              <a:t>Kinetis SDK </a:t>
            </a:r>
            <a:r>
              <a:rPr lang="en-US" dirty="0" smtClean="0"/>
              <a:t>USB Folder Structure</a:t>
            </a:r>
            <a:endParaRPr lang="en-US" dirty="0"/>
          </a:p>
        </p:txBody>
      </p:sp>
      <p:sp>
        <p:nvSpPr>
          <p:cNvPr id="45" name="Rechteck 71"/>
          <p:cNvSpPr/>
          <p:nvPr/>
        </p:nvSpPr>
        <p:spPr>
          <a:xfrm>
            <a:off x="2624468" y="14203"/>
            <a:ext cx="1029324" cy="6856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Gerade Verbindung 72"/>
          <p:cNvCxnSpPr>
            <a:stCxn id="47" idx="3"/>
            <a:endCxn id="45" idx="1"/>
          </p:cNvCxnSpPr>
          <p:nvPr/>
        </p:nvCxnSpPr>
        <p:spPr>
          <a:xfrm>
            <a:off x="1137814" y="357020"/>
            <a:ext cx="1486654" cy="1"/>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hteck 74"/>
          <p:cNvSpPr/>
          <p:nvPr/>
        </p:nvSpPr>
        <p:spPr>
          <a:xfrm>
            <a:off x="352205" y="237891"/>
            <a:ext cx="785609" cy="2382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hteck 84"/>
          <p:cNvSpPr/>
          <p:nvPr/>
        </p:nvSpPr>
        <p:spPr>
          <a:xfrm>
            <a:off x="424166" y="1868622"/>
            <a:ext cx="730025" cy="2511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hteck 88"/>
          <p:cNvSpPr/>
          <p:nvPr/>
        </p:nvSpPr>
        <p:spPr>
          <a:xfrm>
            <a:off x="304800" y="1095892"/>
            <a:ext cx="753415" cy="181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Gerade Verbindung 89"/>
          <p:cNvCxnSpPr>
            <a:stCxn id="51" idx="3"/>
          </p:cNvCxnSpPr>
          <p:nvPr/>
        </p:nvCxnSpPr>
        <p:spPr>
          <a:xfrm>
            <a:off x="1058215" y="1186465"/>
            <a:ext cx="5088664" cy="570180"/>
          </a:xfrm>
          <a:prstGeom prst="bentConnector3">
            <a:avLst>
              <a:gd name="adj1" fmla="val 50000"/>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cstate="print"/>
          <a:stretch>
            <a:fillRect/>
          </a:stretch>
        </p:blipFill>
        <p:spPr>
          <a:xfrm>
            <a:off x="2663191" y="72775"/>
            <a:ext cx="990600" cy="600075"/>
          </a:xfrm>
          <a:prstGeom prst="rect">
            <a:avLst/>
          </a:prstGeom>
        </p:spPr>
      </p:pic>
      <p:sp>
        <p:nvSpPr>
          <p:cNvPr id="38" name="Rechteck 98"/>
          <p:cNvSpPr/>
          <p:nvPr/>
        </p:nvSpPr>
        <p:spPr>
          <a:xfrm>
            <a:off x="6146879" y="1584524"/>
            <a:ext cx="2408646" cy="429949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hteck 98"/>
          <p:cNvSpPr/>
          <p:nvPr/>
        </p:nvSpPr>
        <p:spPr>
          <a:xfrm>
            <a:off x="1018836" y="3694515"/>
            <a:ext cx="1724364" cy="218950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50" idx="3"/>
          </p:cNvCxnSpPr>
          <p:nvPr/>
        </p:nvCxnSpPr>
        <p:spPr>
          <a:xfrm>
            <a:off x="1154191" y="1994191"/>
            <a:ext cx="518984" cy="1714062"/>
          </a:xfrm>
          <a:prstGeom prst="bentConnector2">
            <a:avLst/>
          </a:prstGeom>
          <a:ln w="25400">
            <a:solidFill>
              <a:srgbClr val="3095B7"/>
            </a:solidFill>
            <a:tailEnd type="arrow"/>
          </a:ln>
        </p:spPr>
        <p:style>
          <a:lnRef idx="1">
            <a:schemeClr val="accent1"/>
          </a:lnRef>
          <a:fillRef idx="0">
            <a:schemeClr val="accent1"/>
          </a:fillRef>
          <a:effectRef idx="0">
            <a:schemeClr val="accent1"/>
          </a:effectRef>
          <a:fontRef idx="minor">
            <a:schemeClr val="tx1"/>
          </a:fontRef>
        </p:style>
      </p:cxnSp>
      <p:sp>
        <p:nvSpPr>
          <p:cNvPr id="29" name="Rechteck 84"/>
          <p:cNvSpPr/>
          <p:nvPr/>
        </p:nvSpPr>
        <p:spPr>
          <a:xfrm>
            <a:off x="424166" y="1638096"/>
            <a:ext cx="730025" cy="2511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Elbow Connector 29"/>
          <p:cNvCxnSpPr>
            <a:stCxn id="29" idx="3"/>
          </p:cNvCxnSpPr>
          <p:nvPr/>
        </p:nvCxnSpPr>
        <p:spPr>
          <a:xfrm>
            <a:off x="1154191" y="1763665"/>
            <a:ext cx="3000790" cy="577200"/>
          </a:xfrm>
          <a:prstGeom prst="bentConnector3">
            <a:avLst>
              <a:gd name="adj1" fmla="val 50000"/>
            </a:avLst>
          </a:prstGeom>
          <a:ln w="25400">
            <a:solidFill>
              <a:srgbClr val="3095B7"/>
            </a:solidFill>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stretch>
            <a:fillRect/>
          </a:stretch>
        </p:blipFill>
        <p:spPr>
          <a:xfrm>
            <a:off x="4301613" y="2031673"/>
            <a:ext cx="1228725" cy="4324350"/>
          </a:xfrm>
          <a:prstGeom prst="rect">
            <a:avLst/>
          </a:prstGeom>
        </p:spPr>
      </p:pic>
      <p:sp>
        <p:nvSpPr>
          <p:cNvPr id="36" name="Rechteck 98"/>
          <p:cNvSpPr/>
          <p:nvPr/>
        </p:nvSpPr>
        <p:spPr>
          <a:xfrm>
            <a:off x="4154981" y="2031673"/>
            <a:ext cx="1524791" cy="437841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a:stretch>
            <a:fillRect/>
          </a:stretch>
        </p:blipFill>
        <p:spPr>
          <a:xfrm>
            <a:off x="6350329" y="1638096"/>
            <a:ext cx="1819275" cy="4067175"/>
          </a:xfrm>
          <a:prstGeom prst="rect">
            <a:avLst/>
          </a:prstGeom>
        </p:spPr>
      </p:pic>
      <p:pic>
        <p:nvPicPr>
          <p:cNvPr id="22" name="Picture 21"/>
          <p:cNvPicPr>
            <a:picLocks noChangeAspect="1"/>
          </p:cNvPicPr>
          <p:nvPr/>
        </p:nvPicPr>
        <p:blipFill>
          <a:blip r:embed="rId6"/>
          <a:stretch>
            <a:fillRect/>
          </a:stretch>
        </p:blipFill>
        <p:spPr>
          <a:xfrm>
            <a:off x="1314491" y="3856728"/>
            <a:ext cx="914400" cy="1781175"/>
          </a:xfrm>
          <a:prstGeom prst="rect">
            <a:avLst/>
          </a:prstGeom>
        </p:spPr>
      </p:pic>
    </p:spTree>
    <p:extLst>
      <p:ext uri="{BB962C8B-B14F-4D97-AF65-F5344CB8AC3E}">
        <p14:creationId xmlns:p14="http://schemas.microsoft.com/office/powerpoint/2010/main" val="1116349190"/>
      </p:ext>
    </p:extLst>
  </p:cSld>
  <p:clrMapOvr>
    <a:masterClrMapping/>
  </p:clrMapOvr>
  <p:transition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495800" y="1134817"/>
            <a:ext cx="3952875" cy="1695450"/>
          </a:xfrm>
          <a:prstGeom prst="rect">
            <a:avLst/>
          </a:prstGeom>
        </p:spPr>
      </p:pic>
      <p:sp>
        <p:nvSpPr>
          <p:cNvPr id="2" name="Title 1"/>
          <p:cNvSpPr>
            <a:spLocks noGrp="1"/>
          </p:cNvSpPr>
          <p:nvPr>
            <p:ph type="title"/>
          </p:nvPr>
        </p:nvSpPr>
        <p:spPr/>
        <p:txBody>
          <a:bodyPr/>
          <a:lstStyle/>
          <a:p>
            <a:r>
              <a:rPr lang="en-US" dirty="0" smtClean="0"/>
              <a:t>Kinetis SDK USB Examples and Documentation</a:t>
            </a:r>
            <a:endParaRPr lang="en-US" dirty="0"/>
          </a:p>
        </p:txBody>
      </p:sp>
      <p:pic>
        <p:nvPicPr>
          <p:cNvPr id="3" name="Picture 2"/>
          <p:cNvPicPr>
            <a:picLocks noChangeAspect="1"/>
          </p:cNvPicPr>
          <p:nvPr/>
        </p:nvPicPr>
        <p:blipFill>
          <a:blip r:embed="rId3"/>
          <a:stretch>
            <a:fillRect/>
          </a:stretch>
        </p:blipFill>
        <p:spPr>
          <a:xfrm>
            <a:off x="224643" y="958023"/>
            <a:ext cx="3133725" cy="5400675"/>
          </a:xfrm>
          <a:prstGeom prst="rect">
            <a:avLst/>
          </a:prstGeom>
        </p:spPr>
      </p:pic>
      <p:sp>
        <p:nvSpPr>
          <p:cNvPr id="4" name="Rechteck 71"/>
          <p:cNvSpPr/>
          <p:nvPr/>
        </p:nvSpPr>
        <p:spPr>
          <a:xfrm>
            <a:off x="4419600" y="958023"/>
            <a:ext cx="4267200" cy="193757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88"/>
          <p:cNvSpPr/>
          <p:nvPr/>
        </p:nvSpPr>
        <p:spPr>
          <a:xfrm>
            <a:off x="527307" y="2339136"/>
            <a:ext cx="753415" cy="181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stretch>
            <a:fillRect/>
          </a:stretch>
        </p:blipFill>
        <p:spPr>
          <a:xfrm>
            <a:off x="4129086" y="4202582"/>
            <a:ext cx="885825" cy="1333500"/>
          </a:xfrm>
          <a:prstGeom prst="rect">
            <a:avLst/>
          </a:prstGeom>
        </p:spPr>
      </p:pic>
      <p:sp>
        <p:nvSpPr>
          <p:cNvPr id="16" name="Rechteck 71"/>
          <p:cNvSpPr/>
          <p:nvPr/>
        </p:nvSpPr>
        <p:spPr>
          <a:xfrm>
            <a:off x="4038600" y="4038601"/>
            <a:ext cx="1066800" cy="1600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p:nvPr/>
        </p:nvCxnSpPr>
        <p:spPr>
          <a:xfrm flipV="1">
            <a:off x="1300707" y="2143112"/>
            <a:ext cx="3080793" cy="286597"/>
          </a:xfrm>
          <a:prstGeom prst="bentConnector3">
            <a:avLst>
              <a:gd name="adj1" fmla="val 50000"/>
            </a:avLst>
          </a:prstGeom>
          <a:ln w="25400">
            <a:solidFill>
              <a:srgbClr val="3095B7"/>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491207" y="4953001"/>
            <a:ext cx="2547393" cy="685800"/>
          </a:xfrm>
          <a:prstGeom prst="bentConnector3">
            <a:avLst>
              <a:gd name="adj1" fmla="val 50000"/>
            </a:avLst>
          </a:prstGeom>
          <a:ln w="25400">
            <a:solidFill>
              <a:srgbClr val="3095B7"/>
            </a:solidFill>
            <a:tailEnd type="arrow"/>
          </a:ln>
        </p:spPr>
        <p:style>
          <a:lnRef idx="1">
            <a:schemeClr val="accent1"/>
          </a:lnRef>
          <a:fillRef idx="0">
            <a:schemeClr val="accent1"/>
          </a:fillRef>
          <a:effectRef idx="0">
            <a:schemeClr val="accent1"/>
          </a:effectRef>
          <a:fontRef idx="minor">
            <a:schemeClr val="tx1"/>
          </a:fontRef>
        </p:style>
      </p:cxnSp>
      <p:sp>
        <p:nvSpPr>
          <p:cNvPr id="21" name="Rechteck 88"/>
          <p:cNvSpPr/>
          <p:nvPr/>
        </p:nvSpPr>
        <p:spPr>
          <a:xfrm>
            <a:off x="737792" y="5548228"/>
            <a:ext cx="753415" cy="181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114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Examples</a:t>
            </a:r>
            <a:endParaRPr lang="en-US" dirty="0"/>
          </a:p>
        </p:txBody>
      </p:sp>
      <p:sp>
        <p:nvSpPr>
          <p:cNvPr id="3" name="Text Placeholder 2"/>
          <p:cNvSpPr>
            <a:spLocks noGrp="1"/>
          </p:cNvSpPr>
          <p:nvPr>
            <p:ph type="body" sz="quarter" idx="10"/>
          </p:nvPr>
        </p:nvSpPr>
        <p:spPr/>
        <p:txBody>
          <a:bodyPr/>
          <a:lstStyle/>
          <a:p>
            <a:r>
              <a:rPr lang="en-US" dirty="0" smtClean="0"/>
              <a:t>The USB examples that come with Kinetis SDK require 2 libraries to be built first:</a:t>
            </a:r>
          </a:p>
          <a:p>
            <a:pPr lvl="1"/>
            <a:r>
              <a:rPr lang="en-US" dirty="0" smtClean="0"/>
              <a:t>Kinetis SDK Platform Library</a:t>
            </a:r>
          </a:p>
          <a:p>
            <a:pPr lvl="1"/>
            <a:r>
              <a:rPr lang="en-US" dirty="0" smtClean="0"/>
              <a:t>USB Host or Device Library (depending on if example is host or device)</a:t>
            </a:r>
          </a:p>
          <a:p>
            <a:pPr lvl="1"/>
            <a:endParaRPr lang="en-US" dirty="0" smtClean="0"/>
          </a:p>
          <a:p>
            <a:r>
              <a:rPr lang="en-US" dirty="0" smtClean="0"/>
              <a:t>As an example, to run the Device HID Mouse example on FRDM-K22F with KDS would need to import and compile:</a:t>
            </a:r>
          </a:p>
          <a:p>
            <a:pPr lvl="1"/>
            <a:r>
              <a:rPr lang="en-US" dirty="0" smtClean="0"/>
              <a:t>&lt;</a:t>
            </a:r>
            <a:r>
              <a:rPr lang="en-US" dirty="0" err="1" smtClean="0"/>
              <a:t>ksdk_dir</a:t>
            </a:r>
            <a:r>
              <a:rPr lang="en-US" dirty="0" smtClean="0"/>
              <a:t>&gt;\lib\</a:t>
            </a:r>
            <a:r>
              <a:rPr lang="en-US" dirty="0" err="1" smtClean="0"/>
              <a:t>ksdk_platform_lib</a:t>
            </a:r>
            <a:r>
              <a:rPr lang="en-US" dirty="0" smtClean="0"/>
              <a:t>\</a:t>
            </a:r>
            <a:r>
              <a:rPr lang="en-US" dirty="0" err="1" smtClean="0"/>
              <a:t>kds</a:t>
            </a:r>
            <a:r>
              <a:rPr lang="en-US" dirty="0" smtClean="0"/>
              <a:t>\K22F51212</a:t>
            </a:r>
            <a:endParaRPr lang="en-US" dirty="0"/>
          </a:p>
          <a:p>
            <a:pPr lvl="1"/>
            <a:r>
              <a:rPr lang="en-US" dirty="0" smtClean="0"/>
              <a:t>&lt;</a:t>
            </a:r>
            <a:r>
              <a:rPr lang="en-US" dirty="0" err="1" smtClean="0"/>
              <a:t>ksdk_dir</a:t>
            </a:r>
            <a:r>
              <a:rPr lang="en-US" dirty="0" smtClean="0"/>
              <a:t>&gt;\</a:t>
            </a:r>
            <a:r>
              <a:rPr lang="en-US" dirty="0" err="1"/>
              <a:t>usb</a:t>
            </a:r>
            <a:r>
              <a:rPr lang="en-US" dirty="0"/>
              <a:t>\</a:t>
            </a:r>
            <a:r>
              <a:rPr lang="en-US" dirty="0" err="1"/>
              <a:t>usb_core</a:t>
            </a:r>
            <a:r>
              <a:rPr lang="en-US" dirty="0"/>
              <a:t>\device\build\</a:t>
            </a:r>
            <a:r>
              <a:rPr lang="en-US" dirty="0" err="1"/>
              <a:t>kds</a:t>
            </a:r>
            <a:r>
              <a:rPr lang="en-US" dirty="0"/>
              <a:t>\usbd_sdk_frdmk22f_bm</a:t>
            </a:r>
            <a:endParaRPr lang="en-US" dirty="0" smtClean="0"/>
          </a:p>
          <a:p>
            <a:pPr lvl="1"/>
            <a:r>
              <a:rPr lang="en-US" dirty="0" smtClean="0"/>
              <a:t>&lt;</a:t>
            </a:r>
            <a:r>
              <a:rPr lang="en-US" dirty="0" err="1" smtClean="0"/>
              <a:t>ksdk_dir</a:t>
            </a:r>
            <a:r>
              <a:rPr lang="en-US" dirty="0"/>
              <a:t>&gt;\</a:t>
            </a:r>
            <a:r>
              <a:rPr lang="en-US" dirty="0" smtClean="0"/>
              <a:t>examples\frdmk22f\</a:t>
            </a:r>
            <a:r>
              <a:rPr lang="en-US" dirty="0" err="1" smtClean="0"/>
              <a:t>demo_apps</a:t>
            </a:r>
            <a:r>
              <a:rPr lang="en-US" dirty="0" smtClean="0"/>
              <a:t>\</a:t>
            </a:r>
            <a:r>
              <a:rPr lang="en-US" dirty="0" err="1" smtClean="0"/>
              <a:t>usb</a:t>
            </a:r>
            <a:r>
              <a:rPr lang="en-US" dirty="0" smtClean="0"/>
              <a:t>\device\</a:t>
            </a:r>
            <a:r>
              <a:rPr lang="en-US" dirty="0" err="1" smtClean="0"/>
              <a:t>msd</a:t>
            </a:r>
            <a:r>
              <a:rPr lang="en-US" dirty="0" smtClean="0"/>
              <a:t>\</a:t>
            </a:r>
            <a:r>
              <a:rPr lang="en-US" dirty="0" err="1" smtClean="0"/>
              <a:t>bm</a:t>
            </a:r>
            <a:r>
              <a:rPr lang="en-US" dirty="0" smtClean="0"/>
              <a:t>\</a:t>
            </a:r>
            <a:r>
              <a:rPr lang="en-US" dirty="0" err="1" smtClean="0"/>
              <a:t>kds</a:t>
            </a:r>
            <a:endParaRPr lang="en-US" dirty="0"/>
          </a:p>
        </p:txBody>
      </p:sp>
    </p:spTree>
    <p:extLst>
      <p:ext uri="{BB962C8B-B14F-4D97-AF65-F5344CB8AC3E}">
        <p14:creationId xmlns:p14="http://schemas.microsoft.com/office/powerpoint/2010/main" val="1556255696"/>
      </p:ext>
    </p:extLst>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TCP/IP</a:t>
            </a:r>
            <a:endParaRPr lang="en-US" dirty="0"/>
          </a:p>
        </p:txBody>
      </p:sp>
    </p:spTree>
    <p:extLst>
      <p:ext uri="{BB962C8B-B14F-4D97-AF65-F5344CB8AC3E}">
        <p14:creationId xmlns:p14="http://schemas.microsoft.com/office/powerpoint/2010/main" val="3847208428"/>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Lightweight IP (</a:t>
            </a:r>
            <a:r>
              <a:rPr lang="en-US" dirty="0" err="1" smtClean="0"/>
              <a:t>lwIP</a:t>
            </a:r>
            <a:r>
              <a:rPr lang="en-US" dirty="0" smtClean="0"/>
              <a:t>)</a:t>
            </a:r>
            <a:endParaRPr lang="en-US" dirty="0"/>
          </a:p>
        </p:txBody>
      </p:sp>
      <p:sp>
        <p:nvSpPr>
          <p:cNvPr id="3" name="Text Placeholder 2"/>
          <p:cNvSpPr>
            <a:spLocks noGrp="1"/>
          </p:cNvSpPr>
          <p:nvPr>
            <p:ph type="body" sz="quarter" idx="10"/>
          </p:nvPr>
        </p:nvSpPr>
        <p:spPr/>
        <p:txBody>
          <a:bodyPr/>
          <a:lstStyle/>
          <a:p>
            <a:r>
              <a:rPr lang="en-US" dirty="0" smtClean="0">
                <a:solidFill>
                  <a:srgbClr val="F45914"/>
                </a:solidFill>
              </a:rPr>
              <a:t>Version 1.4.1 </a:t>
            </a:r>
            <a:r>
              <a:rPr lang="en-US" dirty="0" smtClean="0"/>
              <a:t>(latest) code base</a:t>
            </a:r>
          </a:p>
          <a:p>
            <a:r>
              <a:rPr lang="en-US" dirty="0" smtClean="0"/>
              <a:t>Open source, BSD-style license</a:t>
            </a:r>
          </a:p>
          <a:p>
            <a:r>
              <a:rPr lang="en-US" dirty="0" smtClean="0"/>
              <a:t>Supports both IPv4 and IPv6</a:t>
            </a:r>
          </a:p>
          <a:p>
            <a:r>
              <a:rPr lang="en-US" dirty="0"/>
              <a:t>Main features include: </a:t>
            </a:r>
            <a:br>
              <a:rPr lang="en-US" dirty="0"/>
            </a:br>
            <a:r>
              <a:rPr lang="en-US" dirty="0"/>
              <a:t>- </a:t>
            </a:r>
            <a:r>
              <a:rPr lang="en-US" sz="2000" dirty="0"/>
              <a:t>Protocols: IP, ICMP, UDP, TCP, IGMP, ARP, </a:t>
            </a:r>
            <a:r>
              <a:rPr lang="en-US" sz="2000" dirty="0" err="1"/>
              <a:t>PPPoS</a:t>
            </a:r>
            <a:r>
              <a:rPr lang="en-US" sz="2000" dirty="0"/>
              <a:t>, </a:t>
            </a:r>
            <a:r>
              <a:rPr lang="en-US" sz="2000" dirty="0" err="1"/>
              <a:t>PPPoE</a:t>
            </a:r>
            <a:r>
              <a:rPr lang="en-US" sz="2000" dirty="0"/>
              <a:t> </a:t>
            </a:r>
            <a:br>
              <a:rPr lang="en-US" sz="2000" dirty="0"/>
            </a:br>
            <a:r>
              <a:rPr lang="en-US" sz="2000" dirty="0"/>
              <a:t>- DHCP client, DNS client, </a:t>
            </a:r>
            <a:r>
              <a:rPr lang="en-US" sz="2000" dirty="0" err="1"/>
              <a:t>AutoIP</a:t>
            </a:r>
            <a:r>
              <a:rPr lang="en-US" sz="2000" dirty="0"/>
              <a:t>/APIPA (</a:t>
            </a:r>
            <a:r>
              <a:rPr lang="en-US" sz="2000" dirty="0" err="1"/>
              <a:t>Zeroconf</a:t>
            </a:r>
            <a:r>
              <a:rPr lang="en-US" sz="2000" dirty="0"/>
              <a:t>), SNMP agent (private MIB support) </a:t>
            </a:r>
            <a:br>
              <a:rPr lang="en-US" sz="2000" dirty="0"/>
            </a:br>
            <a:r>
              <a:rPr lang="en-US" sz="2000" dirty="0"/>
              <a:t>- APIs: specialized APIs for enhanced performance, optional </a:t>
            </a:r>
            <a:r>
              <a:rPr lang="en-US" sz="2000" dirty="0" smtClean="0"/>
              <a:t>Berkeley-like </a:t>
            </a:r>
            <a:r>
              <a:rPr lang="en-US" sz="2000" dirty="0"/>
              <a:t>socket API </a:t>
            </a:r>
            <a:br>
              <a:rPr lang="en-US" sz="2000" dirty="0"/>
            </a:br>
            <a:r>
              <a:rPr lang="en-US" sz="2000" dirty="0"/>
              <a:t>- Extended features: IP forwarding over multiple network interfaces, TCP congestion control, RTT estimation and fast recovery/fast </a:t>
            </a:r>
            <a:r>
              <a:rPr lang="en-US" sz="2000" dirty="0" smtClean="0"/>
              <a:t>re-transmit</a:t>
            </a:r>
            <a:r>
              <a:rPr lang="en-US" sz="2000" dirty="0"/>
              <a:t> </a:t>
            </a:r>
            <a:br>
              <a:rPr lang="en-US" sz="2000" dirty="0"/>
            </a:br>
            <a:r>
              <a:rPr lang="en-US" sz="2000" dirty="0"/>
              <a:t>- </a:t>
            </a:r>
            <a:r>
              <a:rPr lang="en-US" sz="2000" dirty="0" smtClean="0"/>
              <a:t>Add-on </a:t>
            </a:r>
            <a:r>
              <a:rPr lang="en-US" sz="2000" dirty="0"/>
              <a:t>applications: HTTP server, SNTP client, SMTP client, ping, NetBIOS </a:t>
            </a:r>
            <a:r>
              <a:rPr lang="en-US" sz="2000" dirty="0" smtClean="0"/>
              <a:t>name server</a:t>
            </a:r>
            <a:r>
              <a:rPr lang="en-US" sz="2000" dirty="0"/>
              <a:t> </a:t>
            </a:r>
            <a:endParaRPr lang="en-US" sz="2000" dirty="0" smtClean="0"/>
          </a:p>
        </p:txBody>
      </p:sp>
    </p:spTree>
    <p:extLst>
      <p:ext uri="{BB962C8B-B14F-4D97-AF65-F5344CB8AC3E}">
        <p14:creationId xmlns:p14="http://schemas.microsoft.com/office/powerpoint/2010/main" val="4189337600"/>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RTCS</a:t>
            </a:r>
            <a:endParaRPr lang="en-US" dirty="0"/>
          </a:p>
        </p:txBody>
      </p:sp>
      <p:sp>
        <p:nvSpPr>
          <p:cNvPr id="3" name="Text Placeholder 2"/>
          <p:cNvSpPr>
            <a:spLocks noGrp="1"/>
          </p:cNvSpPr>
          <p:nvPr>
            <p:ph type="body" sz="quarter" idx="10"/>
          </p:nvPr>
        </p:nvSpPr>
        <p:spPr>
          <a:xfrm>
            <a:off x="224642" y="1074189"/>
            <a:ext cx="8747266" cy="4964302"/>
          </a:xfrm>
        </p:spPr>
        <p:txBody>
          <a:bodyPr>
            <a:normAutofit fontScale="92500" lnSpcReduction="10000"/>
          </a:bodyPr>
          <a:lstStyle/>
          <a:p>
            <a:r>
              <a:rPr lang="en-US" sz="2400" dirty="0" smtClean="0"/>
              <a:t>Requires MQX RTOS</a:t>
            </a:r>
          </a:p>
          <a:p>
            <a:r>
              <a:rPr lang="en-US" sz="2400" dirty="0" smtClean="0"/>
              <a:t>Supports IPv4 and IPv6 (with add-on)</a:t>
            </a:r>
          </a:p>
          <a:p>
            <a:r>
              <a:rPr lang="en-US" sz="2400" dirty="0"/>
              <a:t>TCP, </a:t>
            </a:r>
            <a:r>
              <a:rPr lang="en-US" sz="2400" dirty="0" smtClean="0"/>
              <a:t>UDP</a:t>
            </a:r>
            <a:r>
              <a:rPr lang="en-US" sz="2400" dirty="0"/>
              <a:t>, ARP, ICMP, CIDR, IGMP, and </a:t>
            </a:r>
            <a:r>
              <a:rPr lang="en-US" sz="2400" dirty="0" smtClean="0"/>
              <a:t>PPP</a:t>
            </a:r>
          </a:p>
          <a:p>
            <a:r>
              <a:rPr lang="en-US" sz="2400" dirty="0"/>
              <a:t>A</a:t>
            </a:r>
            <a:r>
              <a:rPr lang="en-US" sz="2400" dirty="0" smtClean="0"/>
              <a:t>pplication-layer </a:t>
            </a:r>
            <a:r>
              <a:rPr lang="en-US" sz="2400" dirty="0"/>
              <a:t>protocols such as DNS resolver only, DHCP, HTTP, FTP, TFTP, Telnet, SMTP, SNMPv1, and SNMPv2</a:t>
            </a:r>
            <a:endParaRPr lang="en-US" sz="2400" dirty="0" smtClean="0"/>
          </a:p>
          <a:p>
            <a:r>
              <a:rPr lang="en-US" sz="2400" dirty="0"/>
              <a:t>Provides a Berkeley Socket (BSD) API and supports stream and datagram sockets</a:t>
            </a:r>
          </a:p>
          <a:p>
            <a:r>
              <a:rPr lang="en-US" sz="2400" dirty="0" smtClean="0"/>
              <a:t>Additional features:</a:t>
            </a:r>
          </a:p>
          <a:p>
            <a:pPr lvl="1"/>
            <a:r>
              <a:rPr lang="en-US" sz="2200" dirty="0"/>
              <a:t>high-performance, re-entrant </a:t>
            </a:r>
            <a:r>
              <a:rPr lang="en-US" sz="2200" dirty="0" smtClean="0"/>
              <a:t>operation</a:t>
            </a:r>
          </a:p>
          <a:p>
            <a:pPr lvl="1"/>
            <a:r>
              <a:rPr lang="en-US" sz="2200" dirty="0" err="1"/>
              <a:t>multihoming</a:t>
            </a:r>
            <a:r>
              <a:rPr lang="en-US" sz="2200" dirty="0"/>
              <a:t> and multiple </a:t>
            </a:r>
            <a:r>
              <a:rPr lang="en-US" sz="2200" dirty="0" smtClean="0"/>
              <a:t>devices</a:t>
            </a:r>
          </a:p>
          <a:p>
            <a:pPr lvl="1"/>
            <a:r>
              <a:rPr lang="en-US" sz="2200" dirty="0"/>
              <a:t>dynamically configurable gateways</a:t>
            </a:r>
          </a:p>
          <a:p>
            <a:pPr lvl="1"/>
            <a:r>
              <a:rPr lang="en-US" sz="2200" dirty="0"/>
              <a:t>network status and </a:t>
            </a:r>
            <a:r>
              <a:rPr lang="en-US" sz="2200" dirty="0" smtClean="0"/>
              <a:t>diagnostics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98468004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TCP/IP Comparison (as delivered in KSDK)</a:t>
            </a:r>
            <a:endParaRPr lang="en-US"/>
          </a:p>
        </p:txBody>
      </p:sp>
      <p:graphicFrame>
        <p:nvGraphicFramePr>
          <p:cNvPr id="4" name="Table 3"/>
          <p:cNvGraphicFramePr>
            <a:graphicFrameLocks noGrp="1"/>
          </p:cNvGraphicFramePr>
          <p:nvPr>
            <p:extLst/>
          </p:nvPr>
        </p:nvGraphicFramePr>
        <p:xfrm>
          <a:off x="2784456" y="1125199"/>
          <a:ext cx="3414733" cy="4453885"/>
        </p:xfrm>
        <a:graphic>
          <a:graphicData uri="http://schemas.openxmlformats.org/drawingml/2006/table">
            <a:tbl>
              <a:tblPr firstRow="1" bandRow="1">
                <a:tableStyleId>{5C22544A-7EE6-4342-B048-85BDC9FD1C3A}</a:tableStyleId>
              </a:tblPr>
              <a:tblGrid>
                <a:gridCol w="1312792"/>
                <a:gridCol w="1032532"/>
                <a:gridCol w="1069409"/>
              </a:tblGrid>
              <a:tr h="430525">
                <a:tc>
                  <a:txBody>
                    <a:bodyPr/>
                    <a:lstStyle/>
                    <a:p>
                      <a:r>
                        <a:rPr lang="en-US" sz="1200" noProof="0" dirty="0" smtClean="0"/>
                        <a:t>Criteria</a:t>
                      </a:r>
                      <a:endParaRPr lang="en-US" sz="1200" noProof="0" dirty="0"/>
                    </a:p>
                  </a:txBody>
                  <a:tcPr/>
                </a:tc>
                <a:tc>
                  <a:txBody>
                    <a:bodyPr/>
                    <a:lstStyle/>
                    <a:p>
                      <a:r>
                        <a:rPr lang="en-US" sz="1200" noProof="0" dirty="0" smtClean="0"/>
                        <a:t>RTCS</a:t>
                      </a:r>
                      <a:endParaRPr lang="en-US" sz="1200" noProof="0" dirty="0"/>
                    </a:p>
                  </a:txBody>
                  <a:tcPr/>
                </a:tc>
                <a:tc>
                  <a:txBody>
                    <a:bodyPr/>
                    <a:lstStyle/>
                    <a:p>
                      <a:r>
                        <a:rPr lang="en-US" sz="1200" noProof="0" dirty="0" err="1" smtClean="0"/>
                        <a:t>LwIP</a:t>
                      </a:r>
                      <a:endParaRPr lang="en-US" sz="1200" noProof="0" dirty="0"/>
                    </a:p>
                  </a:txBody>
                  <a:tcPr/>
                </a:tc>
              </a:tr>
              <a:tr h="274320">
                <a:tc>
                  <a:txBody>
                    <a:bodyPr/>
                    <a:lstStyle/>
                    <a:p>
                      <a:r>
                        <a:rPr lang="en-US" sz="1200" kern="1200" baseline="0" noProof="0" dirty="0" smtClean="0">
                          <a:solidFill>
                            <a:schemeClr val="dk1"/>
                          </a:solidFill>
                          <a:latin typeface="+mn-lt"/>
                          <a:ea typeface="+mn-ea"/>
                          <a:cs typeface="+mn-cs"/>
                        </a:rPr>
                        <a:t>IPV6</a:t>
                      </a:r>
                    </a:p>
                  </a:txBody>
                  <a:tcPr/>
                </a:tc>
                <a:tc>
                  <a:txBody>
                    <a:bodyPr/>
                    <a:lstStyle/>
                    <a:p>
                      <a:r>
                        <a:rPr lang="en-US" sz="1200" noProof="0" dirty="0" smtClean="0"/>
                        <a:t>YES</a:t>
                      </a:r>
                      <a:endParaRPr lang="en-US" sz="1200" noProof="0" dirty="0"/>
                    </a:p>
                  </a:txBody>
                  <a:tcPr/>
                </a:tc>
                <a:tc>
                  <a:txBody>
                    <a:bodyPr/>
                    <a:lstStyle/>
                    <a:p>
                      <a:r>
                        <a:rPr lang="en-US" sz="1200" b="0" noProof="0" dirty="0" smtClean="0"/>
                        <a:t>YES</a:t>
                      </a:r>
                      <a:endParaRPr lang="en-US" sz="1200" b="0" noProof="0" dirty="0"/>
                    </a:p>
                  </a:txBody>
                  <a:tcPr/>
                </a:tc>
              </a:tr>
              <a:tr h="274320">
                <a:tc>
                  <a:txBody>
                    <a:bodyPr/>
                    <a:lstStyle/>
                    <a:p>
                      <a:r>
                        <a:rPr lang="en-US" sz="1200" kern="1200" baseline="0" noProof="0" dirty="0" smtClean="0">
                          <a:solidFill>
                            <a:schemeClr val="dk1"/>
                          </a:solidFill>
                          <a:latin typeface="+mn-lt"/>
                          <a:ea typeface="+mn-ea"/>
                          <a:cs typeface="+mn-cs"/>
                        </a:rPr>
                        <a:t>POSIX- like interface </a:t>
                      </a:r>
                    </a:p>
                  </a:txBody>
                  <a:tcPr/>
                </a:tc>
                <a:tc>
                  <a:txBody>
                    <a:bodyPr/>
                    <a:lstStyle/>
                    <a:p>
                      <a:r>
                        <a:rPr lang="en-US" sz="1200" noProof="0" dirty="0" smtClean="0"/>
                        <a:t>YES</a:t>
                      </a:r>
                      <a:endParaRPr lang="en-US" sz="1200" noProof="0" dirty="0"/>
                    </a:p>
                  </a:txBody>
                  <a:tcPr/>
                </a:tc>
                <a:tc>
                  <a:txBody>
                    <a:bodyPr/>
                    <a:lstStyle/>
                    <a:p>
                      <a:r>
                        <a:rPr lang="en-US" sz="1200" b="0" noProof="0" dirty="0" smtClean="0"/>
                        <a:t>Optional</a:t>
                      </a:r>
                      <a:endParaRPr lang="en-US" sz="1200" b="0" noProof="0" dirty="0"/>
                    </a:p>
                  </a:txBody>
                  <a:tcPr/>
                </a:tc>
              </a:tr>
              <a:tr h="274320">
                <a:tc>
                  <a:txBody>
                    <a:bodyPr/>
                    <a:lstStyle/>
                    <a:p>
                      <a:r>
                        <a:rPr lang="en-US" sz="1200" noProof="0" smtClean="0"/>
                        <a:t>TCP</a:t>
                      </a:r>
                      <a:endParaRPr lang="en-US" sz="1200" noProof="0"/>
                    </a:p>
                  </a:txBody>
                  <a:tcPr/>
                </a:tc>
                <a:tc>
                  <a:txBody>
                    <a:bodyPr/>
                    <a:lstStyle/>
                    <a:p>
                      <a:r>
                        <a:rPr lang="en-US" sz="1200" noProof="0" dirty="0" smtClean="0"/>
                        <a:t>YES</a:t>
                      </a:r>
                      <a:endParaRPr lang="en-US" sz="1200" noProof="0" dirty="0"/>
                    </a:p>
                  </a:txBody>
                  <a:tcPr/>
                </a:tc>
                <a:tc>
                  <a:txBody>
                    <a:bodyPr/>
                    <a:lstStyle/>
                    <a:p>
                      <a:r>
                        <a:rPr lang="en-US" sz="1200" noProof="0" dirty="0" smtClean="0"/>
                        <a:t>YES</a:t>
                      </a:r>
                      <a:endParaRPr lang="en-US" sz="1200" noProof="0" dirty="0"/>
                    </a:p>
                  </a:txBody>
                  <a:tcPr/>
                </a:tc>
              </a:tr>
              <a:tr h="274320">
                <a:tc>
                  <a:txBody>
                    <a:bodyPr/>
                    <a:lstStyle/>
                    <a:p>
                      <a:r>
                        <a:rPr lang="en-US" sz="1200" noProof="0" smtClean="0"/>
                        <a:t>UDP</a:t>
                      </a:r>
                      <a:endParaRPr lang="en-US" sz="1200" noProof="0"/>
                    </a:p>
                  </a:txBody>
                  <a:tcPr/>
                </a:tc>
                <a:tc>
                  <a:txBody>
                    <a:bodyPr/>
                    <a:lstStyle/>
                    <a:p>
                      <a:r>
                        <a:rPr lang="en-US" sz="1200" noProof="0" dirty="0" smtClean="0"/>
                        <a:t>YES</a:t>
                      </a:r>
                      <a:endParaRPr lang="en-US" sz="1200" noProof="0" dirty="0"/>
                    </a:p>
                  </a:txBody>
                  <a:tcPr/>
                </a:tc>
                <a:tc>
                  <a:txBody>
                    <a:bodyPr/>
                    <a:lstStyle/>
                    <a:p>
                      <a:r>
                        <a:rPr lang="en-US" sz="1200" noProof="0" dirty="0" smtClean="0"/>
                        <a:t>YES</a:t>
                      </a:r>
                      <a:endParaRPr lang="en-US" sz="1200" noProof="0" dirty="0"/>
                    </a:p>
                  </a:txBody>
                  <a:tcPr/>
                </a:tc>
              </a:tr>
              <a:tr h="274320">
                <a:tc>
                  <a:txBody>
                    <a:bodyPr/>
                    <a:lstStyle/>
                    <a:p>
                      <a:r>
                        <a:rPr lang="en-US" sz="1200" noProof="0" smtClean="0"/>
                        <a:t>PPP</a:t>
                      </a:r>
                      <a:endParaRPr lang="en-US" sz="1200" noProof="0"/>
                    </a:p>
                  </a:txBody>
                  <a:tcPr/>
                </a:tc>
                <a:tc>
                  <a:txBody>
                    <a:bodyPr/>
                    <a:lstStyle/>
                    <a:p>
                      <a:r>
                        <a:rPr lang="en-US" sz="1200" noProof="0" dirty="0" smtClean="0"/>
                        <a:t>YES</a:t>
                      </a:r>
                      <a:endParaRPr lang="en-US" sz="1200" noProof="0" dirty="0"/>
                    </a:p>
                  </a:txBody>
                  <a:tcPr/>
                </a:tc>
                <a:tc>
                  <a:txBody>
                    <a:bodyPr/>
                    <a:lstStyle/>
                    <a:p>
                      <a:r>
                        <a:rPr lang="en-US" sz="1200" b="0" noProof="0" dirty="0" smtClean="0"/>
                        <a:t>YES</a:t>
                      </a:r>
                      <a:endParaRPr lang="en-US" sz="1200" b="0" noProof="0" dirty="0"/>
                    </a:p>
                  </a:txBody>
                  <a:tcPr/>
                </a:tc>
              </a:tr>
              <a:tr h="274320">
                <a:tc>
                  <a:txBody>
                    <a:bodyPr/>
                    <a:lstStyle/>
                    <a:p>
                      <a:r>
                        <a:rPr lang="en-US" sz="1200" noProof="0" smtClean="0"/>
                        <a:t>HTTP</a:t>
                      </a:r>
                      <a:endParaRPr lang="en-US" sz="1200" noProof="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noProof="0" dirty="0" smtClean="0"/>
                        <a:t>YES</a:t>
                      </a:r>
                    </a:p>
                  </a:txBody>
                  <a:tcPr/>
                </a:tc>
                <a:tc>
                  <a:txBody>
                    <a:bodyPr/>
                    <a:lstStyle/>
                    <a:p>
                      <a:r>
                        <a:rPr lang="en-US" sz="1200" b="0" noProof="0" dirty="0" smtClean="0"/>
                        <a:t>ADD-ON</a:t>
                      </a:r>
                      <a:endParaRPr lang="en-US" sz="1200" b="0" noProof="0" dirty="0"/>
                    </a:p>
                  </a:txBody>
                  <a:tcPr/>
                </a:tc>
              </a:tr>
              <a:tr h="274320">
                <a:tc>
                  <a:txBody>
                    <a:bodyPr/>
                    <a:lstStyle/>
                    <a:p>
                      <a:r>
                        <a:rPr lang="en-US" sz="1200" noProof="0" smtClean="0"/>
                        <a:t>ICMP</a:t>
                      </a:r>
                      <a:endParaRPr lang="en-US" sz="1200" noProof="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noProof="0" dirty="0" smtClean="0"/>
                        <a:t>YES</a:t>
                      </a:r>
                    </a:p>
                  </a:txBody>
                  <a:tcPr/>
                </a:tc>
                <a:tc>
                  <a:txBody>
                    <a:bodyPr/>
                    <a:lstStyle/>
                    <a:p>
                      <a:r>
                        <a:rPr lang="en-US" sz="1200" b="0" noProof="0" dirty="0" smtClean="0"/>
                        <a:t>YES</a:t>
                      </a:r>
                      <a:endParaRPr lang="en-US" sz="1200" b="0" noProof="0" dirty="0"/>
                    </a:p>
                  </a:txBody>
                  <a:tcPr/>
                </a:tc>
              </a:tr>
              <a:tr h="274320">
                <a:tc>
                  <a:txBody>
                    <a:bodyPr/>
                    <a:lstStyle/>
                    <a:p>
                      <a:r>
                        <a:rPr lang="en-US" sz="1200" noProof="0" smtClean="0"/>
                        <a:t>SNMP</a:t>
                      </a:r>
                      <a:endParaRPr lang="en-US" sz="1200" noProof="0"/>
                    </a:p>
                  </a:txBody>
                  <a:tcPr/>
                </a:tc>
                <a:tc>
                  <a:txBody>
                    <a:bodyPr/>
                    <a:lstStyle/>
                    <a:p>
                      <a:r>
                        <a:rPr lang="en-US" sz="1200" noProof="0" smtClean="0"/>
                        <a:t>YES</a:t>
                      </a:r>
                      <a:endParaRPr lang="en-US" sz="1200" noProof="0" dirty="0"/>
                    </a:p>
                  </a:txBody>
                  <a:tcPr/>
                </a:tc>
                <a:tc>
                  <a:txBody>
                    <a:bodyPr/>
                    <a:lstStyle/>
                    <a:p>
                      <a:r>
                        <a:rPr lang="en-US" sz="1200" b="0" noProof="0" dirty="0" smtClean="0"/>
                        <a:t>YES</a:t>
                      </a:r>
                      <a:endParaRPr lang="en-US" sz="1200" b="0" noProof="0" dirty="0"/>
                    </a:p>
                  </a:txBody>
                  <a:tcPr/>
                </a:tc>
              </a:tr>
              <a:tr h="274320">
                <a:tc>
                  <a:txBody>
                    <a:bodyPr/>
                    <a:lstStyle/>
                    <a:p>
                      <a:r>
                        <a:rPr lang="en-US" sz="1200" noProof="0" smtClean="0"/>
                        <a:t>FTP</a:t>
                      </a:r>
                      <a:endParaRPr lang="en-US" sz="1200" noProof="0"/>
                    </a:p>
                  </a:txBody>
                  <a:tcPr/>
                </a:tc>
                <a:tc>
                  <a:txBody>
                    <a:bodyPr/>
                    <a:lstStyle/>
                    <a:p>
                      <a:r>
                        <a:rPr lang="en-US" sz="1200" noProof="0" smtClean="0"/>
                        <a:t>YES</a:t>
                      </a:r>
                      <a:endParaRPr lang="en-US" sz="1200" noProof="0" dirty="0"/>
                    </a:p>
                  </a:txBody>
                  <a:tcPr/>
                </a:tc>
                <a:tc>
                  <a:txBody>
                    <a:bodyPr/>
                    <a:lstStyle/>
                    <a:p>
                      <a:endParaRPr lang="en-US" sz="1200" noProof="0" dirty="0"/>
                    </a:p>
                  </a:txBody>
                  <a:tcPr/>
                </a:tc>
              </a:tr>
              <a:tr h="274320">
                <a:tc>
                  <a:txBody>
                    <a:bodyPr/>
                    <a:lstStyle/>
                    <a:p>
                      <a:r>
                        <a:rPr lang="en-US" sz="1200" noProof="0" smtClean="0"/>
                        <a:t>TFTP</a:t>
                      </a:r>
                      <a:endParaRPr lang="en-US" sz="1200" noProof="0"/>
                    </a:p>
                  </a:txBody>
                  <a:tcPr/>
                </a:tc>
                <a:tc>
                  <a:txBody>
                    <a:bodyPr/>
                    <a:lstStyle/>
                    <a:p>
                      <a:r>
                        <a:rPr lang="en-US" sz="1200" noProof="0" smtClean="0"/>
                        <a:t>YES</a:t>
                      </a:r>
                      <a:endParaRPr lang="en-US" sz="1200" noProof="0" dirty="0"/>
                    </a:p>
                  </a:txBody>
                  <a:tcPr/>
                </a:tc>
                <a:tc>
                  <a:txBody>
                    <a:bodyPr/>
                    <a:lstStyle/>
                    <a:p>
                      <a:endParaRPr lang="en-US" sz="1200" noProof="0" dirty="0"/>
                    </a:p>
                  </a:txBody>
                  <a:tcPr/>
                </a:tc>
              </a:tr>
              <a:tr h="274320">
                <a:tc>
                  <a:txBody>
                    <a:bodyPr/>
                    <a:lstStyle/>
                    <a:p>
                      <a:r>
                        <a:rPr lang="en-US" sz="1200" noProof="0" smtClean="0"/>
                        <a:t>DNS</a:t>
                      </a:r>
                      <a:endParaRPr lang="en-US" sz="1200" noProof="0"/>
                    </a:p>
                  </a:txBody>
                  <a:tcPr/>
                </a:tc>
                <a:tc>
                  <a:txBody>
                    <a:bodyPr/>
                    <a:lstStyle/>
                    <a:p>
                      <a:r>
                        <a:rPr lang="en-US" sz="1200" noProof="0" smtClean="0"/>
                        <a:t>YES</a:t>
                      </a:r>
                      <a:endParaRPr lang="en-US" sz="1200" noProof="0" dirty="0"/>
                    </a:p>
                  </a:txBody>
                  <a:tcPr/>
                </a:tc>
                <a:tc>
                  <a:txBody>
                    <a:bodyPr/>
                    <a:lstStyle/>
                    <a:p>
                      <a:r>
                        <a:rPr lang="en-US" sz="1200" b="0" noProof="0" dirty="0" smtClean="0"/>
                        <a:t>YES</a:t>
                      </a:r>
                      <a:endParaRPr lang="en-US" sz="1200" b="0" noProof="0" dirty="0"/>
                    </a:p>
                  </a:txBody>
                  <a:tcPr/>
                </a:tc>
              </a:tr>
              <a:tr h="274320">
                <a:tc>
                  <a:txBody>
                    <a:bodyPr/>
                    <a:lstStyle/>
                    <a:p>
                      <a:r>
                        <a:rPr lang="en-US" sz="1200" noProof="0" smtClean="0"/>
                        <a:t>Telnet</a:t>
                      </a:r>
                      <a:endParaRPr lang="en-US" sz="1200" noProof="0"/>
                    </a:p>
                  </a:txBody>
                  <a:tcPr/>
                </a:tc>
                <a:tc>
                  <a:txBody>
                    <a:bodyPr/>
                    <a:lstStyle/>
                    <a:p>
                      <a:r>
                        <a:rPr lang="en-US" sz="1200" noProof="0" smtClean="0"/>
                        <a:t>YES</a:t>
                      </a:r>
                      <a:endParaRPr lang="en-US" sz="1200" noProof="0" dirty="0"/>
                    </a:p>
                  </a:txBody>
                  <a:tcPr/>
                </a:tc>
                <a:tc>
                  <a:txBody>
                    <a:bodyPr/>
                    <a:lstStyle/>
                    <a:p>
                      <a:endParaRPr lang="en-US" sz="1200" b="1" noProof="0" dirty="0"/>
                    </a:p>
                  </a:txBody>
                  <a:tcPr/>
                </a:tc>
              </a:tr>
              <a:tr h="274320">
                <a:tc>
                  <a:txBody>
                    <a:bodyPr/>
                    <a:lstStyle/>
                    <a:p>
                      <a:r>
                        <a:rPr lang="en-US" sz="1200" noProof="0" smtClean="0"/>
                        <a:t>SMTP</a:t>
                      </a:r>
                      <a:endParaRPr lang="en-US" sz="1200" noProof="0"/>
                    </a:p>
                  </a:txBody>
                  <a:tcPr/>
                </a:tc>
                <a:tc>
                  <a:txBody>
                    <a:bodyPr/>
                    <a:lstStyle/>
                    <a:p>
                      <a:r>
                        <a:rPr lang="en-US" sz="1200" noProof="0" smtClean="0"/>
                        <a:t>YES</a:t>
                      </a:r>
                      <a:endParaRPr lang="en-US" sz="1200" noProof="0" dirty="0"/>
                    </a:p>
                  </a:txBody>
                  <a:tcPr/>
                </a:tc>
                <a:tc>
                  <a:txBody>
                    <a:bodyPr/>
                    <a:lstStyle/>
                    <a:p>
                      <a:r>
                        <a:rPr lang="en-US" sz="1200" b="0" noProof="0" dirty="0" smtClean="0"/>
                        <a:t>ADD-ON</a:t>
                      </a:r>
                      <a:endParaRPr lang="en-US" sz="1200" b="0" noProof="0" dirty="0"/>
                    </a:p>
                  </a:txBody>
                  <a:tcPr/>
                </a:tc>
              </a:tr>
              <a:tr h="274320">
                <a:tc>
                  <a:txBody>
                    <a:bodyPr/>
                    <a:lstStyle/>
                    <a:p>
                      <a:r>
                        <a:rPr lang="en-US" sz="1200" noProof="0" smtClean="0"/>
                        <a:t>NAT</a:t>
                      </a:r>
                      <a:endParaRPr lang="en-US" sz="1200" noProof="0"/>
                    </a:p>
                  </a:txBody>
                  <a:tcPr/>
                </a:tc>
                <a:tc>
                  <a:txBody>
                    <a:bodyPr/>
                    <a:lstStyle/>
                    <a:p>
                      <a:r>
                        <a:rPr lang="en-US" sz="1200" noProof="0" dirty="0" smtClean="0"/>
                        <a:t>YES</a:t>
                      </a:r>
                      <a:endParaRPr lang="en-US" sz="1200" noProof="0" dirty="0"/>
                    </a:p>
                  </a:txBody>
                  <a:tcPr/>
                </a:tc>
                <a:tc>
                  <a:txBody>
                    <a:bodyPr/>
                    <a:lstStyle/>
                    <a:p>
                      <a:endParaRPr lang="en-US" sz="1200" noProof="0" dirty="0"/>
                    </a:p>
                  </a:txBody>
                  <a:tcPr/>
                </a:tc>
              </a:tr>
            </a:tbl>
          </a:graphicData>
        </a:graphic>
      </p:graphicFrame>
    </p:spTree>
    <p:extLst>
      <p:ext uri="{BB962C8B-B14F-4D97-AF65-F5344CB8AC3E}">
        <p14:creationId xmlns:p14="http://schemas.microsoft.com/office/powerpoint/2010/main" val="548644662"/>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Systems</a:t>
            </a:r>
            <a:endParaRPr lang="en-US" dirty="0"/>
          </a:p>
        </p:txBody>
      </p:sp>
    </p:spTree>
    <p:extLst>
      <p:ext uri="{BB962C8B-B14F-4D97-AF65-F5344CB8AC3E}">
        <p14:creationId xmlns:p14="http://schemas.microsoft.com/office/powerpoint/2010/main" val="115632324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System Comparison (as delivered in KSDK)</a:t>
            </a:r>
            <a:endParaRPr lang="en-US" dirty="0"/>
          </a:p>
        </p:txBody>
      </p:sp>
      <p:graphicFrame>
        <p:nvGraphicFramePr>
          <p:cNvPr id="4" name="Table 3"/>
          <p:cNvGraphicFramePr>
            <a:graphicFrameLocks noGrp="1"/>
          </p:cNvGraphicFramePr>
          <p:nvPr>
            <p:extLst/>
          </p:nvPr>
        </p:nvGraphicFramePr>
        <p:xfrm>
          <a:off x="2191876" y="1201437"/>
          <a:ext cx="4682067" cy="4454396"/>
        </p:xfrm>
        <a:graphic>
          <a:graphicData uri="http://schemas.openxmlformats.org/drawingml/2006/table">
            <a:tbl>
              <a:tblPr firstRow="1" bandRow="1">
                <a:tableStyleId>{5C22544A-7EE6-4342-B048-85BDC9FD1C3A}</a:tableStyleId>
              </a:tblPr>
              <a:tblGrid>
                <a:gridCol w="2107528"/>
                <a:gridCol w="1341155"/>
                <a:gridCol w="1233384"/>
              </a:tblGrid>
              <a:tr h="339596">
                <a:tc>
                  <a:txBody>
                    <a:bodyPr/>
                    <a:lstStyle/>
                    <a:p>
                      <a:r>
                        <a:rPr lang="en-US" sz="1200" noProof="0" dirty="0" smtClean="0"/>
                        <a:t>Criteria</a:t>
                      </a:r>
                      <a:endParaRPr lang="en-US" sz="1200" noProof="0" dirty="0"/>
                    </a:p>
                  </a:txBody>
                  <a:tcPr/>
                </a:tc>
                <a:tc>
                  <a:txBody>
                    <a:bodyPr/>
                    <a:lstStyle/>
                    <a:p>
                      <a:r>
                        <a:rPr lang="en-US" sz="1200" noProof="0" smtClean="0"/>
                        <a:t>MFS</a:t>
                      </a:r>
                      <a:endParaRPr lang="en-US" sz="1200" noProof="0"/>
                    </a:p>
                  </a:txBody>
                  <a:tcPr/>
                </a:tc>
                <a:tc>
                  <a:txBody>
                    <a:bodyPr/>
                    <a:lstStyle/>
                    <a:p>
                      <a:r>
                        <a:rPr lang="en-US" sz="1200" noProof="0" dirty="0" err="1" smtClean="0"/>
                        <a:t>FatFS</a:t>
                      </a:r>
                      <a:endParaRPr lang="en-US" sz="1200" noProof="0" dirty="0"/>
                    </a:p>
                  </a:txBody>
                  <a:tcPr/>
                </a:tc>
              </a:tr>
              <a:tr h="365760">
                <a:tc>
                  <a:txBody>
                    <a:bodyPr/>
                    <a:lstStyle/>
                    <a:p>
                      <a:r>
                        <a:rPr lang="en-US" sz="1200" noProof="0" dirty="0" smtClean="0"/>
                        <a:t>FAT Formats</a:t>
                      </a:r>
                      <a:r>
                        <a:rPr lang="en-US" sz="1200" baseline="0" noProof="0" dirty="0" smtClean="0"/>
                        <a:t> Supported</a:t>
                      </a:r>
                      <a:endParaRPr lang="en-US" sz="1200" noProof="0" dirty="0"/>
                    </a:p>
                  </a:txBody>
                  <a:tcPr/>
                </a:tc>
                <a:tc>
                  <a:txBody>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en-US" sz="1200" dirty="0" smtClean="0"/>
                        <a:t>FAT-12,-16, -32</a:t>
                      </a:r>
                    </a:p>
                    <a:p>
                      <a:endParaRPr lang="en-US" sz="1200" noProof="0" dirty="0"/>
                    </a:p>
                  </a:txBody>
                  <a:tcPr/>
                </a:tc>
                <a:tc>
                  <a:txBody>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en-US" sz="1200" dirty="0" smtClean="0"/>
                        <a:t>FAT-12,-16, -32</a:t>
                      </a:r>
                    </a:p>
                  </a:txBody>
                  <a:tcPr/>
                </a:tc>
              </a:tr>
              <a:tr h="365760">
                <a:tc>
                  <a:txBody>
                    <a:bodyPr/>
                    <a:lstStyle/>
                    <a:p>
                      <a:r>
                        <a:rPr lang="en-US" sz="1200" noProof="0" dirty="0" smtClean="0"/>
                        <a:t>Reentrancy</a:t>
                      </a:r>
                      <a:endParaRPr lang="en-US" sz="1200" noProof="0" dirty="0"/>
                    </a:p>
                  </a:txBody>
                  <a:tcPr/>
                </a:tc>
                <a:tc>
                  <a:txBody>
                    <a:bodyPr/>
                    <a:lstStyle/>
                    <a:p>
                      <a:r>
                        <a:rPr lang="en-US" sz="1200" noProof="0" dirty="0" smtClean="0"/>
                        <a:t>YES</a:t>
                      </a:r>
                      <a:endParaRPr lang="en-US" sz="1200" noProof="0" dirty="0"/>
                    </a:p>
                  </a:txBody>
                  <a:tcPr/>
                </a:tc>
                <a:tc>
                  <a:txBody>
                    <a:bodyPr/>
                    <a:lstStyle/>
                    <a:p>
                      <a:r>
                        <a:rPr lang="en-US" sz="1200" noProof="0" dirty="0" smtClean="0"/>
                        <a:t>NO</a:t>
                      </a:r>
                      <a:endParaRPr lang="en-US" sz="1200" noProof="0" dirty="0"/>
                    </a:p>
                  </a:txBody>
                  <a:tcPr/>
                </a:tc>
              </a:tr>
              <a:tr h="365760">
                <a:tc>
                  <a:txBody>
                    <a:bodyPr/>
                    <a:lstStyle/>
                    <a:p>
                      <a:r>
                        <a:rPr lang="en-US" sz="1200" noProof="0" smtClean="0"/>
                        <a:t>API compliancy</a:t>
                      </a:r>
                      <a:endParaRPr lang="en-US" sz="1200" noProof="0"/>
                    </a:p>
                  </a:txBody>
                  <a:tcPr/>
                </a:tc>
                <a:tc>
                  <a:txBody>
                    <a:bodyPr/>
                    <a:lstStyle/>
                    <a:p>
                      <a:r>
                        <a:rPr lang="en-US" sz="1200" noProof="0" dirty="0" smtClean="0"/>
                        <a:t>POSIX</a:t>
                      </a:r>
                      <a:endParaRPr lang="en-US" sz="1200" noProof="0" dirty="0"/>
                    </a:p>
                  </a:txBody>
                  <a:tcPr/>
                </a:tc>
                <a:tc>
                  <a:txBody>
                    <a:bodyPr/>
                    <a:lstStyle/>
                    <a:p>
                      <a:r>
                        <a:rPr lang="en-US" sz="1200" noProof="0" dirty="0" smtClean="0"/>
                        <a:t>ANSI-C</a:t>
                      </a:r>
                      <a:endParaRPr lang="en-US" sz="1200" noProof="0" dirty="0"/>
                    </a:p>
                  </a:txBody>
                  <a:tcPr/>
                </a:tc>
              </a:tr>
              <a:tr h="365760">
                <a:tc>
                  <a:txBody>
                    <a:bodyPr/>
                    <a:lstStyle/>
                    <a:p>
                      <a:r>
                        <a:rPr lang="en-US" sz="1200" noProof="0" smtClean="0"/>
                        <a:t>Multiple partitions</a:t>
                      </a:r>
                      <a:endParaRPr lang="en-US" sz="1200" noProof="0"/>
                    </a:p>
                  </a:txBody>
                  <a:tcPr/>
                </a:tc>
                <a:tc>
                  <a:txBody>
                    <a:bodyPr/>
                    <a:lstStyle/>
                    <a:p>
                      <a:r>
                        <a:rPr lang="en-US" sz="1200" noProof="0" dirty="0" smtClean="0"/>
                        <a:t>YES</a:t>
                      </a:r>
                      <a:endParaRPr lang="en-US" sz="1200" noProof="0" dirty="0"/>
                    </a:p>
                  </a:txBody>
                  <a:tcPr/>
                </a:tc>
                <a:tc>
                  <a:txBody>
                    <a:bodyPr/>
                    <a:lstStyle/>
                    <a:p>
                      <a:r>
                        <a:rPr lang="en-US" sz="1200" noProof="0" dirty="0" smtClean="0"/>
                        <a:t>NO</a:t>
                      </a:r>
                      <a:endParaRPr lang="en-US" sz="1200" noProof="0" dirty="0"/>
                    </a:p>
                  </a:txBody>
                  <a:tcPr/>
                </a:tc>
              </a:tr>
              <a:tr h="365760">
                <a:tc>
                  <a:txBody>
                    <a:bodyPr/>
                    <a:lstStyle/>
                    <a:p>
                      <a:r>
                        <a:rPr lang="en-US" sz="1200" noProof="0" smtClean="0"/>
                        <a:t>Multiple instances</a:t>
                      </a:r>
                      <a:endParaRPr lang="en-US" sz="1200" noProof="0"/>
                    </a:p>
                  </a:txBody>
                  <a:tcPr/>
                </a:tc>
                <a:tc>
                  <a:txBody>
                    <a:bodyPr/>
                    <a:lstStyle/>
                    <a:p>
                      <a:r>
                        <a:rPr lang="en-US" sz="1200" noProof="0" dirty="0" smtClean="0"/>
                        <a:t>YES</a:t>
                      </a:r>
                      <a:endParaRPr lang="en-US" sz="1200" noProof="0" dirty="0"/>
                    </a:p>
                  </a:txBody>
                  <a:tcPr/>
                </a:tc>
                <a:tc>
                  <a:txBody>
                    <a:bodyPr/>
                    <a:lstStyle/>
                    <a:p>
                      <a:r>
                        <a:rPr lang="en-US" sz="1200" noProof="0" dirty="0" smtClean="0"/>
                        <a:t>NO</a:t>
                      </a:r>
                      <a:endParaRPr lang="en-US" sz="1200" noProof="0" dirty="0"/>
                    </a:p>
                  </a:txBody>
                  <a:tcPr/>
                </a:tc>
              </a:tr>
              <a:tr h="365760">
                <a:tc>
                  <a:txBody>
                    <a:bodyPr/>
                    <a:lstStyle/>
                    <a:p>
                      <a:r>
                        <a:rPr lang="en-US" sz="1200" noProof="0" smtClean="0"/>
                        <a:t>SDCARD driver</a:t>
                      </a:r>
                      <a:endParaRPr lang="en-US" sz="1200" noProof="0"/>
                    </a:p>
                  </a:txBody>
                  <a:tcPr/>
                </a:tc>
                <a:tc>
                  <a:txBody>
                    <a:bodyPr/>
                    <a:lstStyle/>
                    <a:p>
                      <a:r>
                        <a:rPr lang="en-US" sz="1200" noProof="0" dirty="0" smtClean="0"/>
                        <a:t>KSDK</a:t>
                      </a:r>
                      <a:endParaRPr lang="en-US" sz="1200" noProof="0" dirty="0"/>
                    </a:p>
                  </a:txBody>
                  <a:tcPr/>
                </a:tc>
                <a:tc>
                  <a:txBody>
                    <a:bodyPr/>
                    <a:lstStyle/>
                    <a:p>
                      <a:r>
                        <a:rPr lang="en-US" sz="1200" b="0" noProof="0" dirty="0" smtClean="0"/>
                        <a:t>KSDK</a:t>
                      </a:r>
                      <a:endParaRPr lang="en-US" sz="1200" b="0" noProof="0" dirty="0"/>
                    </a:p>
                  </a:txBody>
                  <a:tcPr/>
                </a:tc>
              </a:tr>
              <a:tr h="365760">
                <a:tc>
                  <a:txBody>
                    <a:bodyPr/>
                    <a:lstStyle/>
                    <a:p>
                      <a:r>
                        <a:rPr lang="en-US" sz="1200" noProof="0" smtClean="0"/>
                        <a:t>USB MSD driver</a:t>
                      </a:r>
                      <a:endParaRPr lang="en-US" sz="1200" noProof="0"/>
                    </a:p>
                  </a:txBody>
                  <a:tcPr/>
                </a:tc>
                <a:tc>
                  <a:txBody>
                    <a:bodyPr/>
                    <a:lstStyle/>
                    <a:p>
                      <a:r>
                        <a:rPr lang="en-US" sz="1200" noProof="0" dirty="0" smtClean="0"/>
                        <a:t>KSDK</a:t>
                      </a:r>
                      <a:endParaRPr lang="en-US" sz="1200" noProof="0" dirty="0"/>
                    </a:p>
                  </a:txBody>
                  <a:tcPr/>
                </a:tc>
                <a:tc>
                  <a:txBody>
                    <a:bodyPr/>
                    <a:lstStyle/>
                    <a:p>
                      <a:r>
                        <a:rPr lang="en-US" sz="1200" b="0" noProof="0" dirty="0" smtClean="0"/>
                        <a:t>KSDK</a:t>
                      </a:r>
                      <a:endParaRPr lang="en-US" sz="1200" b="0" noProof="0" dirty="0"/>
                    </a:p>
                  </a:txBody>
                  <a:tcPr/>
                </a:tc>
              </a:tr>
              <a:tr h="365760">
                <a:tc>
                  <a:txBody>
                    <a:bodyPr/>
                    <a:lstStyle/>
                    <a:p>
                      <a:r>
                        <a:rPr lang="en-US" sz="1200" noProof="0" smtClean="0"/>
                        <a:t>RAMDISK driver</a:t>
                      </a:r>
                      <a:endParaRPr lang="en-US" sz="1200" noProof="0"/>
                    </a:p>
                  </a:txBody>
                  <a:tcPr/>
                </a:tc>
                <a:tc>
                  <a:txBody>
                    <a:bodyPr/>
                    <a:lstStyle/>
                    <a:p>
                      <a:r>
                        <a:rPr lang="en-US" sz="1200" noProof="0" dirty="0" smtClean="0"/>
                        <a:t>YES</a:t>
                      </a:r>
                      <a:endParaRPr lang="en-US" sz="1200" noProof="0" dirty="0"/>
                    </a:p>
                  </a:txBody>
                  <a:tcPr/>
                </a:tc>
                <a:tc>
                  <a:txBody>
                    <a:bodyPr/>
                    <a:lstStyle/>
                    <a:p>
                      <a:endParaRPr lang="en-US" sz="1200" noProof="0" dirty="0"/>
                    </a:p>
                  </a:txBody>
                  <a:tcPr/>
                </a:tc>
              </a:tr>
              <a:tr h="365760">
                <a:tc>
                  <a:txBody>
                    <a:bodyPr/>
                    <a:lstStyle/>
                    <a:p>
                      <a:r>
                        <a:rPr lang="en-US" sz="1200" noProof="0" smtClean="0"/>
                        <a:t>FAT cached access</a:t>
                      </a:r>
                      <a:endParaRPr lang="en-US" sz="1200" noProof="0"/>
                    </a:p>
                  </a:txBody>
                  <a:tcPr/>
                </a:tc>
                <a:tc>
                  <a:txBody>
                    <a:bodyPr/>
                    <a:lstStyle/>
                    <a:p>
                      <a:r>
                        <a:rPr lang="en-US" sz="1200" noProof="0" dirty="0" smtClean="0"/>
                        <a:t>YES</a:t>
                      </a:r>
                      <a:endParaRPr lang="en-US" sz="1200" noProof="0" dirty="0"/>
                    </a:p>
                  </a:txBody>
                  <a:tcPr/>
                </a:tc>
                <a:tc>
                  <a:txBody>
                    <a:bodyPr/>
                    <a:lstStyle/>
                    <a:p>
                      <a:endParaRPr lang="en-US" sz="1200" noProof="0" dirty="0"/>
                    </a:p>
                  </a:txBody>
                  <a:tcPr/>
                </a:tc>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smtClean="0">
                          <a:solidFill>
                            <a:schemeClr val="dk1"/>
                          </a:solidFill>
                          <a:latin typeface="+mn-lt"/>
                          <a:ea typeface="+mn-ea"/>
                          <a:cs typeface="+mn-cs"/>
                        </a:rPr>
                        <a:t>Data cached access </a:t>
                      </a:r>
                    </a:p>
                  </a:txBody>
                  <a:tcPr/>
                </a:tc>
                <a:tc>
                  <a:txBody>
                    <a:bodyPr/>
                    <a:lstStyle/>
                    <a:p>
                      <a:r>
                        <a:rPr lang="en-US" sz="1200" noProof="0" dirty="0" smtClean="0"/>
                        <a:t>YES</a:t>
                      </a:r>
                      <a:endParaRPr lang="en-US" sz="1200" noProof="0" dirty="0"/>
                    </a:p>
                  </a:txBody>
                  <a:tcPr/>
                </a:tc>
                <a:tc>
                  <a:txBody>
                    <a:bodyPr/>
                    <a:lstStyle/>
                    <a:p>
                      <a:endParaRPr lang="en-US" sz="1200" noProof="0" dirty="0"/>
                    </a:p>
                  </a:txBody>
                  <a:tcPr/>
                </a:tc>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smtClean="0">
                          <a:solidFill>
                            <a:schemeClr val="dk1"/>
                          </a:solidFill>
                          <a:latin typeface="+mn-lt"/>
                          <a:ea typeface="+mn-ea"/>
                          <a:cs typeface="+mn-cs"/>
                        </a:rPr>
                        <a:t>Directory cached acc.</a:t>
                      </a:r>
                    </a:p>
                  </a:txBody>
                  <a:tcPr/>
                </a:tc>
                <a:tc>
                  <a:txBody>
                    <a:bodyPr/>
                    <a:lstStyle/>
                    <a:p>
                      <a:r>
                        <a:rPr lang="en-US" sz="1200" noProof="0" dirty="0" smtClean="0"/>
                        <a:t>YES</a:t>
                      </a:r>
                      <a:endParaRPr lang="en-US" sz="1200" noProof="0" dirty="0"/>
                    </a:p>
                  </a:txBody>
                  <a:tcPr/>
                </a:tc>
                <a:tc>
                  <a:txBody>
                    <a:bodyPr/>
                    <a:lstStyle/>
                    <a:p>
                      <a:endParaRPr lang="en-US" sz="1200" noProof="0" dirty="0"/>
                    </a:p>
                  </a:txBody>
                  <a:tcPr/>
                </a:tc>
              </a:tr>
            </a:tbl>
          </a:graphicData>
        </a:graphic>
      </p:graphicFrame>
    </p:spTree>
    <p:extLst>
      <p:ext uri="{BB962C8B-B14F-4D97-AF65-F5344CB8AC3E}">
        <p14:creationId xmlns:p14="http://schemas.microsoft.com/office/powerpoint/2010/main" val="371193590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Kinetis Software Development Kit (SDK)</a:t>
            </a:r>
            <a:endParaRPr lang="en-US" dirty="0"/>
          </a:p>
        </p:txBody>
      </p:sp>
      <p:sp>
        <p:nvSpPr>
          <p:cNvPr id="35" name="Text Placeholder 34"/>
          <p:cNvSpPr>
            <a:spLocks noGrp="1"/>
          </p:cNvSpPr>
          <p:nvPr>
            <p:ph type="body" sz="quarter" idx="10"/>
          </p:nvPr>
        </p:nvSpPr>
        <p:spPr>
          <a:xfrm>
            <a:off x="4836854" y="1074189"/>
            <a:ext cx="4135054" cy="4667249"/>
          </a:xfrm>
        </p:spPr>
        <p:txBody>
          <a:bodyPr>
            <a:normAutofit fontScale="70000" lnSpcReduction="20000"/>
          </a:bodyPr>
          <a:lstStyle/>
          <a:p>
            <a:pPr>
              <a:buNone/>
            </a:pPr>
            <a:r>
              <a:rPr lang="en-US" b="1" dirty="0" smtClean="0">
                <a:solidFill>
                  <a:schemeClr val="accent2"/>
                </a:solidFill>
              </a:rPr>
              <a:t>Product Features</a:t>
            </a:r>
          </a:p>
          <a:p>
            <a:r>
              <a:rPr lang="en-US" dirty="0" smtClean="0"/>
              <a:t>Open source Hardware Abstraction Layer (HAL) provides APIs for all </a:t>
            </a:r>
            <a:r>
              <a:rPr lang="en-US" dirty="0" err="1" smtClean="0"/>
              <a:t>Kinetis</a:t>
            </a:r>
            <a:r>
              <a:rPr lang="en-US" dirty="0" smtClean="0"/>
              <a:t> hardware resources</a:t>
            </a:r>
          </a:p>
          <a:p>
            <a:r>
              <a:rPr lang="en-US" dirty="0" smtClean="0"/>
              <a:t>BSD-licensed set of peripheral drivers with easy-to-use C-language APIs </a:t>
            </a:r>
          </a:p>
          <a:p>
            <a:r>
              <a:rPr lang="en-US" dirty="0" smtClean="0"/>
              <a:t>Comprehensive HAL and driver usage examples and sample applications for RTOS and bare-metal. </a:t>
            </a:r>
          </a:p>
          <a:p>
            <a:r>
              <a:rPr lang="en-US" dirty="0" smtClean="0"/>
              <a:t>CMSIS-CORE compatible startup and drivers plus CMSIS-DSP library and examples </a:t>
            </a:r>
          </a:p>
          <a:p>
            <a:r>
              <a:rPr lang="en-US" dirty="0" smtClean="0"/>
              <a:t>RTOS Abstraction Layer (OSA) with support for </a:t>
            </a:r>
            <a:r>
              <a:rPr lang="en-US" dirty="0" err="1" smtClean="0"/>
              <a:t>Freescale</a:t>
            </a:r>
            <a:r>
              <a:rPr lang="en-US" dirty="0" smtClean="0"/>
              <a:t> MQX, </a:t>
            </a:r>
            <a:r>
              <a:rPr lang="en-US" dirty="0" err="1" smtClean="0"/>
              <a:t>FreeRTOS</a:t>
            </a:r>
            <a:r>
              <a:rPr lang="en-US" dirty="0" smtClean="0"/>
              <a:t>, </a:t>
            </a:r>
            <a:r>
              <a:rPr lang="en-US" dirty="0" err="1" smtClean="0"/>
              <a:t>Micrium</a:t>
            </a:r>
            <a:r>
              <a:rPr lang="en-US" dirty="0" smtClean="0"/>
              <a:t> </a:t>
            </a:r>
            <a:r>
              <a:rPr lang="en-US" dirty="0" err="1" smtClean="0"/>
              <a:t>uC</a:t>
            </a:r>
            <a:r>
              <a:rPr lang="en-US" dirty="0" smtClean="0"/>
              <a:t>/OS, bare-metal and more</a:t>
            </a:r>
          </a:p>
          <a:p>
            <a:r>
              <a:rPr lang="en-US" dirty="0" smtClean="0"/>
              <a:t>Integrates USB and TCP/IP stacks, touch sensing software, encryption and math/DSP libraries, and more </a:t>
            </a:r>
          </a:p>
          <a:p>
            <a:r>
              <a:rPr lang="en-US" dirty="0" smtClean="0"/>
              <a:t>Support for multiple </a:t>
            </a:r>
            <a:r>
              <a:rPr lang="en-US" dirty="0" err="1" smtClean="0"/>
              <a:t>toolchains</a:t>
            </a:r>
            <a:r>
              <a:rPr lang="en-US" dirty="0" smtClean="0"/>
              <a:t> including GNU GCC, IAR, </a:t>
            </a:r>
            <a:r>
              <a:rPr lang="en-US" dirty="0" err="1" smtClean="0"/>
              <a:t>Keil</a:t>
            </a:r>
            <a:r>
              <a:rPr lang="en-US" dirty="0" smtClean="0"/>
              <a:t>, and </a:t>
            </a:r>
            <a:r>
              <a:rPr lang="en-US" dirty="0" err="1" smtClean="0"/>
              <a:t>Kinetis</a:t>
            </a:r>
            <a:r>
              <a:rPr lang="en-US" dirty="0" smtClean="0"/>
              <a:t> Design Studio</a:t>
            </a:r>
          </a:p>
          <a:p>
            <a:r>
              <a:rPr lang="en-US" dirty="0" smtClean="0"/>
              <a:t>Integrated with Processor Expert</a:t>
            </a:r>
            <a:endParaRPr lang="en-US" dirty="0"/>
          </a:p>
        </p:txBody>
      </p:sp>
      <p:cxnSp>
        <p:nvCxnSpPr>
          <p:cNvPr id="15" name="Straight Connector 14"/>
          <p:cNvCxnSpPr/>
          <p:nvPr/>
        </p:nvCxnSpPr>
        <p:spPr>
          <a:xfrm flipV="1">
            <a:off x="645980" y="1275660"/>
            <a:ext cx="539932" cy="539932"/>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645410" y="6332538"/>
            <a:ext cx="3279390" cy="400110"/>
          </a:xfrm>
          <a:prstGeom prst="rect">
            <a:avLst/>
          </a:prstGeom>
        </p:spPr>
        <p:txBody>
          <a:bodyPr wrap="square">
            <a:spAutoFit/>
          </a:bodyPr>
          <a:lstStyle/>
          <a:p>
            <a:r>
              <a:rPr lang="en-US" sz="1000" dirty="0" smtClean="0"/>
              <a:t>The OSI logo trademark is the trademark of Open Source Initiative.</a:t>
            </a:r>
            <a:endParaRPr lang="en-US" sz="1000" dirty="0"/>
          </a:p>
        </p:txBody>
      </p:sp>
      <p:grpSp>
        <p:nvGrpSpPr>
          <p:cNvPr id="2" name="Group 27"/>
          <p:cNvGrpSpPr/>
          <p:nvPr/>
        </p:nvGrpSpPr>
        <p:grpSpPr>
          <a:xfrm>
            <a:off x="530352" y="3247696"/>
            <a:ext cx="2772083" cy="2759567"/>
            <a:chOff x="2262371" y="1084218"/>
            <a:chExt cx="4619258" cy="4754880"/>
          </a:xfrm>
        </p:grpSpPr>
        <p:sp>
          <p:nvSpPr>
            <p:cNvPr id="56" name="Rectangle 55"/>
            <p:cNvSpPr/>
            <p:nvPr/>
          </p:nvSpPr>
          <p:spPr>
            <a:xfrm>
              <a:off x="2262371" y="1092458"/>
              <a:ext cx="813335" cy="4114165"/>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b="1" dirty="0" smtClean="0"/>
                <a:t>Software and Hardware </a:t>
              </a:r>
            </a:p>
            <a:p>
              <a:pPr algn="ctr"/>
              <a:r>
                <a:rPr lang="en-US" sz="1100" b="1" dirty="0" smtClean="0"/>
                <a:t>Evaluation &amp; Dev Tools</a:t>
              </a:r>
              <a:endParaRPr lang="en-US" sz="1100" b="1" dirty="0"/>
            </a:p>
          </p:txBody>
        </p:sp>
        <p:sp>
          <p:nvSpPr>
            <p:cNvPr id="57" name="Rectangle 56"/>
            <p:cNvSpPr/>
            <p:nvPr/>
          </p:nvSpPr>
          <p:spPr>
            <a:xfrm>
              <a:off x="3134099" y="1762488"/>
              <a:ext cx="1126156" cy="2099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Stacks</a:t>
              </a:r>
              <a:r>
                <a:rPr lang="en-US" sz="1400" dirty="0" smtClean="0"/>
                <a:t> </a:t>
              </a:r>
            </a:p>
            <a:p>
              <a:pPr algn="ctr"/>
              <a:r>
                <a:rPr lang="en-US" sz="1000" dirty="0" smtClean="0"/>
                <a:t>(TCP/IP, USB)</a:t>
              </a:r>
              <a:endParaRPr lang="en-US" sz="1000" dirty="0"/>
            </a:p>
          </p:txBody>
        </p:sp>
        <p:sp>
          <p:nvSpPr>
            <p:cNvPr id="58" name="Rectangle 57"/>
            <p:cNvSpPr/>
            <p:nvPr/>
          </p:nvSpPr>
          <p:spPr>
            <a:xfrm>
              <a:off x="4312742" y="1762488"/>
              <a:ext cx="1251285" cy="2099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smtClean="0"/>
                <a:t>Middleware</a:t>
              </a:r>
              <a:endParaRPr lang="en-US" sz="1400" b="1" dirty="0"/>
            </a:p>
          </p:txBody>
        </p:sp>
        <p:sp>
          <p:nvSpPr>
            <p:cNvPr id="59" name="Rectangle 58"/>
            <p:cNvSpPr/>
            <p:nvPr/>
          </p:nvSpPr>
          <p:spPr>
            <a:xfrm>
              <a:off x="5010252" y="3923441"/>
              <a:ext cx="1870611" cy="6173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Operating System</a:t>
              </a:r>
              <a:endParaRPr lang="en-US" sz="1100" b="1" dirty="0"/>
            </a:p>
          </p:txBody>
        </p:sp>
        <p:sp>
          <p:nvSpPr>
            <p:cNvPr id="60" name="Rectangle 59"/>
            <p:cNvSpPr/>
            <p:nvPr/>
          </p:nvSpPr>
          <p:spPr>
            <a:xfrm>
              <a:off x="5441885" y="4592448"/>
              <a:ext cx="1438978" cy="617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t>Bootloader</a:t>
              </a:r>
              <a:endParaRPr lang="en-US" sz="1000" b="1" dirty="0"/>
            </a:p>
          </p:txBody>
        </p:sp>
        <p:sp>
          <p:nvSpPr>
            <p:cNvPr id="61" name="Rectangle 60"/>
            <p:cNvSpPr/>
            <p:nvPr/>
          </p:nvSpPr>
          <p:spPr>
            <a:xfrm>
              <a:off x="5630344" y="1762488"/>
              <a:ext cx="1251285" cy="2099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1400" b="1" dirty="0" smtClean="0"/>
                <a:t>Application Specific </a:t>
              </a:r>
            </a:p>
          </p:txBody>
        </p:sp>
        <p:sp>
          <p:nvSpPr>
            <p:cNvPr id="62" name="Rectangle 61"/>
            <p:cNvSpPr/>
            <p:nvPr/>
          </p:nvSpPr>
          <p:spPr>
            <a:xfrm>
              <a:off x="3123324" y="4592448"/>
              <a:ext cx="2252313" cy="6173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BSP, Drivers &amp; HAL</a:t>
              </a:r>
              <a:endParaRPr lang="en-US" sz="1100" b="1" dirty="0"/>
            </a:p>
          </p:txBody>
        </p:sp>
        <p:sp>
          <p:nvSpPr>
            <p:cNvPr id="63" name="Rectangle 62"/>
            <p:cNvSpPr/>
            <p:nvPr/>
          </p:nvSpPr>
          <p:spPr>
            <a:xfrm>
              <a:off x="3134099" y="3923441"/>
              <a:ext cx="1814363" cy="6173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t>Libraries</a:t>
              </a:r>
            </a:p>
            <a:p>
              <a:pPr algn="ctr"/>
              <a:r>
                <a:rPr lang="en-US" sz="700" dirty="0" smtClean="0"/>
                <a:t>(DSP, Math, Encryption)</a:t>
              </a:r>
            </a:p>
          </p:txBody>
        </p:sp>
        <p:sp>
          <p:nvSpPr>
            <p:cNvPr id="67" name="Rectangle 66"/>
            <p:cNvSpPr/>
            <p:nvPr/>
          </p:nvSpPr>
          <p:spPr>
            <a:xfrm>
              <a:off x="2266194" y="5267015"/>
              <a:ext cx="4610985" cy="5720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100" b="1" dirty="0" smtClean="0"/>
                <a:t>MCU Hardware</a:t>
              </a:r>
            </a:p>
          </p:txBody>
        </p:sp>
        <p:sp>
          <p:nvSpPr>
            <p:cNvPr id="68" name="Rectangle 67"/>
            <p:cNvSpPr/>
            <p:nvPr/>
          </p:nvSpPr>
          <p:spPr>
            <a:xfrm>
              <a:off x="3121655" y="1084218"/>
              <a:ext cx="3757244" cy="6173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Customer Application</a:t>
              </a:r>
              <a:endParaRPr lang="en-US" sz="1400" b="1" dirty="0"/>
            </a:p>
          </p:txBody>
        </p:sp>
      </p:grpSp>
      <p:grpSp>
        <p:nvGrpSpPr>
          <p:cNvPr id="3" name="Group 55"/>
          <p:cNvGrpSpPr/>
          <p:nvPr/>
        </p:nvGrpSpPr>
        <p:grpSpPr>
          <a:xfrm>
            <a:off x="5138888" y="40902"/>
            <a:ext cx="3834673" cy="358550"/>
            <a:chOff x="5138888" y="188042"/>
            <a:chExt cx="3834673" cy="358550"/>
          </a:xfrm>
        </p:grpSpPr>
        <p:grpSp>
          <p:nvGrpSpPr>
            <p:cNvPr id="4" name="Group 34"/>
            <p:cNvGrpSpPr/>
            <p:nvPr/>
          </p:nvGrpSpPr>
          <p:grpSpPr>
            <a:xfrm>
              <a:off x="8633524" y="199382"/>
              <a:ext cx="340037" cy="335870"/>
              <a:chOff x="12049125" y="4222750"/>
              <a:chExt cx="609600" cy="609600"/>
            </a:xfrm>
          </p:grpSpPr>
          <p:sp>
            <p:nvSpPr>
              <p:cNvPr id="72" name="Oval 68"/>
              <p:cNvSpPr>
                <a:spLocks noChangeArrowheads="1"/>
              </p:cNvSpPr>
              <p:nvPr/>
            </p:nvSpPr>
            <p:spPr bwMode="auto">
              <a:xfrm>
                <a:off x="12049125" y="4222750"/>
                <a:ext cx="609600" cy="609600"/>
              </a:xfrm>
              <a:prstGeom prst="ellipse">
                <a:avLst/>
              </a:prstGeom>
              <a:solidFill>
                <a:schemeClr val="accent2"/>
              </a:solidFill>
              <a:ln w="38100">
                <a:solidFill>
                  <a:schemeClr val="accent2">
                    <a:lumMod val="60000"/>
                    <a:lumOff val="40000"/>
                  </a:schemeClr>
                </a:solidFill>
              </a:ln>
            </p:spPr>
            <p:txBody>
              <a:bodyPr wrap="none" tIns="0" bIns="0" rtlCol="0" anchor="ctr" anchorCtr="0">
                <a:noAutofit/>
              </a:bodyPr>
              <a:lstStyle/>
              <a:p>
                <a:pPr algn="ctr">
                  <a:lnSpc>
                    <a:spcPct val="67000"/>
                  </a:lnSpc>
                </a:pPr>
                <a:endParaRPr lang="en-US">
                  <a:solidFill>
                    <a:schemeClr val="bg1"/>
                  </a:solidFill>
                  <a:latin typeface="Arial"/>
                  <a:cs typeface="Arial"/>
                </a:endParaRPr>
              </a:p>
            </p:txBody>
          </p:sp>
          <p:sp>
            <p:nvSpPr>
              <p:cNvPr id="73" name="Freeform 95"/>
              <p:cNvSpPr>
                <a:spLocks noEditPoints="1"/>
              </p:cNvSpPr>
              <p:nvPr/>
            </p:nvSpPr>
            <p:spPr bwMode="auto">
              <a:xfrm>
                <a:off x="12165013" y="4341813"/>
                <a:ext cx="382588" cy="376238"/>
              </a:xfrm>
              <a:custGeom>
                <a:avLst/>
                <a:gdLst>
                  <a:gd name="T0" fmla="*/ 140 w 145"/>
                  <a:gd name="T1" fmla="*/ 120 h 143"/>
                  <a:gd name="T2" fmla="*/ 101 w 145"/>
                  <a:gd name="T3" fmla="*/ 80 h 143"/>
                  <a:gd name="T4" fmla="*/ 82 w 145"/>
                  <a:gd name="T5" fmla="*/ 99 h 143"/>
                  <a:gd name="T6" fmla="*/ 121 w 145"/>
                  <a:gd name="T7" fmla="*/ 138 h 143"/>
                  <a:gd name="T8" fmla="*/ 137 w 145"/>
                  <a:gd name="T9" fmla="*/ 138 h 143"/>
                  <a:gd name="T10" fmla="*/ 140 w 145"/>
                  <a:gd name="T11" fmla="*/ 135 h 143"/>
                  <a:gd name="T12" fmla="*/ 140 w 145"/>
                  <a:gd name="T13" fmla="*/ 120 h 143"/>
                  <a:gd name="T14" fmla="*/ 99 w 145"/>
                  <a:gd name="T15" fmla="*/ 49 h 143"/>
                  <a:gd name="T16" fmla="*/ 50 w 145"/>
                  <a:gd name="T17" fmla="*/ 0 h 143"/>
                  <a:gd name="T18" fmla="*/ 0 w 145"/>
                  <a:gd name="T19" fmla="*/ 49 h 143"/>
                  <a:gd name="T20" fmla="*/ 50 w 145"/>
                  <a:gd name="T21" fmla="*/ 99 h 143"/>
                  <a:gd name="T22" fmla="*/ 99 w 145"/>
                  <a:gd name="T23" fmla="*/ 49 h 143"/>
                  <a:gd name="T24" fmla="*/ 50 w 145"/>
                  <a:gd name="T25" fmla="*/ 88 h 143"/>
                  <a:gd name="T26" fmla="*/ 11 w 145"/>
                  <a:gd name="T27" fmla="*/ 49 h 143"/>
                  <a:gd name="T28" fmla="*/ 50 w 145"/>
                  <a:gd name="T29" fmla="*/ 11 h 143"/>
                  <a:gd name="T30" fmla="*/ 88 w 145"/>
                  <a:gd name="T31" fmla="*/ 49 h 143"/>
                  <a:gd name="T32" fmla="*/ 50 w 145"/>
                  <a:gd name="T33" fmla="*/ 8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5" h="143">
                    <a:moveTo>
                      <a:pt x="140" y="120"/>
                    </a:moveTo>
                    <a:cubicBezTo>
                      <a:pt x="101" y="80"/>
                      <a:pt x="101" y="80"/>
                      <a:pt x="101" y="80"/>
                    </a:cubicBezTo>
                    <a:cubicBezTo>
                      <a:pt x="96" y="88"/>
                      <a:pt x="90" y="94"/>
                      <a:pt x="82" y="99"/>
                    </a:cubicBezTo>
                    <a:cubicBezTo>
                      <a:pt x="121" y="138"/>
                      <a:pt x="121" y="138"/>
                      <a:pt x="121" y="138"/>
                    </a:cubicBezTo>
                    <a:cubicBezTo>
                      <a:pt x="126" y="143"/>
                      <a:pt x="133" y="143"/>
                      <a:pt x="137" y="138"/>
                    </a:cubicBezTo>
                    <a:cubicBezTo>
                      <a:pt x="140" y="135"/>
                      <a:pt x="140" y="135"/>
                      <a:pt x="140" y="135"/>
                    </a:cubicBezTo>
                    <a:cubicBezTo>
                      <a:pt x="145" y="131"/>
                      <a:pt x="145" y="124"/>
                      <a:pt x="140" y="120"/>
                    </a:cubicBezTo>
                    <a:close/>
                    <a:moveTo>
                      <a:pt x="99" y="49"/>
                    </a:moveTo>
                    <a:cubicBezTo>
                      <a:pt x="99" y="22"/>
                      <a:pt x="77" y="0"/>
                      <a:pt x="50" y="0"/>
                    </a:cubicBezTo>
                    <a:cubicBezTo>
                      <a:pt x="22" y="0"/>
                      <a:pt x="0" y="22"/>
                      <a:pt x="0" y="49"/>
                    </a:cubicBezTo>
                    <a:cubicBezTo>
                      <a:pt x="0" y="77"/>
                      <a:pt x="22" y="99"/>
                      <a:pt x="50" y="99"/>
                    </a:cubicBezTo>
                    <a:cubicBezTo>
                      <a:pt x="77" y="99"/>
                      <a:pt x="99" y="77"/>
                      <a:pt x="99" y="49"/>
                    </a:cubicBezTo>
                    <a:close/>
                    <a:moveTo>
                      <a:pt x="50" y="88"/>
                    </a:moveTo>
                    <a:cubicBezTo>
                      <a:pt x="28" y="88"/>
                      <a:pt x="11" y="71"/>
                      <a:pt x="11" y="49"/>
                    </a:cubicBezTo>
                    <a:cubicBezTo>
                      <a:pt x="11" y="28"/>
                      <a:pt x="28" y="11"/>
                      <a:pt x="50" y="11"/>
                    </a:cubicBezTo>
                    <a:cubicBezTo>
                      <a:pt x="71" y="11"/>
                      <a:pt x="88" y="28"/>
                      <a:pt x="88" y="49"/>
                    </a:cubicBezTo>
                    <a:cubicBezTo>
                      <a:pt x="88" y="71"/>
                      <a:pt x="71" y="88"/>
                      <a:pt x="50" y="88"/>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algn="ctr"/>
                <a:endParaRPr lang="en-US"/>
              </a:p>
            </p:txBody>
          </p:sp>
        </p:grpSp>
        <p:sp>
          <p:nvSpPr>
            <p:cNvPr id="71" name="TextBox 70"/>
            <p:cNvSpPr txBox="1"/>
            <p:nvPr/>
          </p:nvSpPr>
          <p:spPr>
            <a:xfrm>
              <a:off x="5138888" y="188042"/>
              <a:ext cx="3567573" cy="358550"/>
            </a:xfrm>
            <a:prstGeom prst="rect">
              <a:avLst/>
            </a:prstGeom>
            <a:noFill/>
          </p:spPr>
          <p:txBody>
            <a:bodyPr wrap="none" lIns="91440" tIns="45720" rIns="91440" rtlCol="0" anchor="t">
              <a:noAutofit/>
            </a:bodyPr>
            <a:lstStyle/>
            <a:p>
              <a:pPr algn="ctr"/>
              <a:r>
                <a:rPr lang="en-US" sz="1400" dirty="0" smtClean="0">
                  <a:solidFill>
                    <a:schemeClr val="accent4">
                      <a:lumMod val="50000"/>
                    </a:schemeClr>
                  </a:solidFill>
                </a:rPr>
                <a:t>Learn more at: </a:t>
              </a:r>
              <a:r>
                <a:rPr lang="en-US" sz="1400" dirty="0" smtClean="0">
                  <a:solidFill>
                    <a:schemeClr val="accent4">
                      <a:lumMod val="50000"/>
                    </a:schemeClr>
                  </a:solidFill>
                  <a:hlinkClick r:id="rId2"/>
                </a:rPr>
                <a:t>www.freescale.com/KSDK</a:t>
              </a:r>
              <a:endParaRPr lang="en-US" sz="1400" dirty="0" smtClean="0">
                <a:solidFill>
                  <a:schemeClr val="accent4">
                    <a:lumMod val="50000"/>
                  </a:schemeClr>
                </a:solidFill>
              </a:endParaRPr>
            </a:p>
          </p:txBody>
        </p:sp>
      </p:grpSp>
      <p:cxnSp>
        <p:nvCxnSpPr>
          <p:cNvPr id="76" name="Straight Connector 75"/>
          <p:cNvCxnSpPr/>
          <p:nvPr/>
        </p:nvCxnSpPr>
        <p:spPr>
          <a:xfrm>
            <a:off x="618023" y="2028370"/>
            <a:ext cx="3627047"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77" name="Picture 2" descr="[OSI logo 300x400 for use on dark background]"/>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93879" y="3247696"/>
            <a:ext cx="1151531" cy="1535374"/>
          </a:xfrm>
          <a:prstGeom prst="rect">
            <a:avLst/>
          </a:prstGeom>
          <a:noFill/>
        </p:spPr>
      </p:pic>
      <p:grpSp>
        <p:nvGrpSpPr>
          <p:cNvPr id="5" name="Group 41"/>
          <p:cNvGrpSpPr/>
          <p:nvPr/>
        </p:nvGrpSpPr>
        <p:grpSpPr>
          <a:xfrm>
            <a:off x="484218" y="1143000"/>
            <a:ext cx="4229277" cy="767073"/>
            <a:chOff x="484218" y="1143000"/>
            <a:chExt cx="4229277" cy="767073"/>
          </a:xfrm>
        </p:grpSpPr>
        <p:sp>
          <p:nvSpPr>
            <p:cNvPr id="30" name="Rectangle 29"/>
            <p:cNvSpPr/>
            <p:nvPr/>
          </p:nvSpPr>
          <p:spPr>
            <a:xfrm>
              <a:off x="1310088" y="1143000"/>
              <a:ext cx="3403407" cy="749821"/>
            </a:xfrm>
            <a:prstGeom prst="rect">
              <a:avLst/>
            </a:prstGeom>
          </p:spPr>
          <p:txBody>
            <a:bodyPr wrap="square" anchor="ctr" anchorCtr="0">
              <a:spAutoFit/>
            </a:bodyPr>
            <a:lstStyle/>
            <a:p>
              <a:pPr>
                <a:lnSpc>
                  <a:spcPct val="89000"/>
                </a:lnSpc>
              </a:pPr>
              <a:r>
                <a:rPr lang="en-US" sz="1600" dirty="0" smtClean="0"/>
                <a:t>A complete software framework for developing applications across all Kinetis MCUs</a:t>
              </a:r>
            </a:p>
          </p:txBody>
        </p:sp>
        <p:grpSp>
          <p:nvGrpSpPr>
            <p:cNvPr id="7" name="Group 34"/>
            <p:cNvGrpSpPr/>
            <p:nvPr/>
          </p:nvGrpSpPr>
          <p:grpSpPr>
            <a:xfrm>
              <a:off x="484218" y="1146495"/>
              <a:ext cx="811621" cy="763578"/>
              <a:chOff x="427574" y="1154587"/>
              <a:chExt cx="811621" cy="763578"/>
            </a:xfrm>
          </p:grpSpPr>
          <p:sp>
            <p:nvSpPr>
              <p:cNvPr id="43" name="Oval 70"/>
              <p:cNvSpPr>
                <a:spLocks noChangeArrowheads="1"/>
              </p:cNvSpPr>
              <p:nvPr/>
            </p:nvSpPr>
            <p:spPr bwMode="auto">
              <a:xfrm>
                <a:off x="449431" y="1154587"/>
                <a:ext cx="789764" cy="763578"/>
              </a:xfrm>
              <a:prstGeom prst="ellipse">
                <a:avLst/>
              </a:prstGeom>
              <a:solidFill>
                <a:schemeClr val="accent4">
                  <a:lumMod val="50000"/>
                </a:schemeClr>
              </a:solidFill>
              <a:ln w="38100">
                <a:solidFill>
                  <a:schemeClr val="accent2"/>
                </a:solidFill>
              </a:ln>
            </p:spPr>
            <p:txBody>
              <a:bodyPr wrap="none" tIns="0" bIns="0" rtlCol="0" anchor="ctr" anchorCtr="0">
                <a:noAutofit/>
              </a:bodyPr>
              <a:lstStyle/>
              <a:p>
                <a:pPr algn="ctr">
                  <a:lnSpc>
                    <a:spcPct val="67000"/>
                  </a:lnSpc>
                </a:pPr>
                <a:endParaRPr lang="en-US" sz="1600" dirty="0">
                  <a:solidFill>
                    <a:schemeClr val="bg1"/>
                  </a:solidFill>
                  <a:latin typeface="Arial"/>
                  <a:cs typeface="Arial"/>
                </a:endParaRPr>
              </a:p>
            </p:txBody>
          </p:sp>
          <p:sp>
            <p:nvSpPr>
              <p:cNvPr id="34" name="TextBox 33"/>
              <p:cNvSpPr txBox="1"/>
              <p:nvPr/>
            </p:nvSpPr>
            <p:spPr>
              <a:xfrm>
                <a:off x="427574" y="1317891"/>
                <a:ext cx="574534" cy="388418"/>
              </a:xfrm>
              <a:prstGeom prst="rect">
                <a:avLst/>
              </a:prstGeom>
              <a:noFill/>
            </p:spPr>
            <p:txBody>
              <a:bodyPr wrap="none" lIns="91440" tIns="45720" rIns="91440" rtlCol="0" anchor="t">
                <a:noAutofit/>
              </a:bodyPr>
              <a:lstStyle/>
              <a:p>
                <a:r>
                  <a:rPr lang="en-US" sz="2200" b="1" dirty="0" smtClean="0">
                    <a:solidFill>
                      <a:schemeClr val="bg1"/>
                    </a:solidFill>
                    <a:latin typeface="Arial"/>
                  </a:rPr>
                  <a:t>SDK</a:t>
                </a:r>
              </a:p>
            </p:txBody>
          </p:sp>
        </p:grpSp>
      </p:grpSp>
      <p:grpSp>
        <p:nvGrpSpPr>
          <p:cNvPr id="8" name="Group 38"/>
          <p:cNvGrpSpPr/>
          <p:nvPr/>
        </p:nvGrpSpPr>
        <p:grpSpPr>
          <a:xfrm>
            <a:off x="530352" y="2130105"/>
            <a:ext cx="4071467" cy="771229"/>
            <a:chOff x="530352" y="2130105"/>
            <a:chExt cx="4071467" cy="771229"/>
          </a:xfrm>
        </p:grpSpPr>
        <p:sp>
          <p:nvSpPr>
            <p:cNvPr id="31" name="Rectangle 30"/>
            <p:cNvSpPr/>
            <p:nvPr/>
          </p:nvSpPr>
          <p:spPr>
            <a:xfrm>
              <a:off x="1310088" y="2151513"/>
              <a:ext cx="3291731" cy="749821"/>
            </a:xfrm>
            <a:prstGeom prst="rect">
              <a:avLst/>
            </a:prstGeom>
          </p:spPr>
          <p:txBody>
            <a:bodyPr wrap="square" anchor="ctr" anchorCtr="0">
              <a:spAutoFit/>
            </a:bodyPr>
            <a:lstStyle/>
            <a:p>
              <a:pPr>
                <a:lnSpc>
                  <a:spcPct val="89000"/>
                </a:lnSpc>
              </a:pPr>
              <a:r>
                <a:rPr lang="en-US" sz="1600" dirty="0" smtClean="0"/>
                <a:t>HAL, peripheral drivers, libraries, middleware, utilities, and usage examples; delivered in C source</a:t>
              </a:r>
              <a:endParaRPr lang="en-US" sz="1600" dirty="0"/>
            </a:p>
          </p:txBody>
        </p:sp>
        <p:grpSp>
          <p:nvGrpSpPr>
            <p:cNvPr id="9" name="Group 37"/>
            <p:cNvGrpSpPr/>
            <p:nvPr/>
          </p:nvGrpSpPr>
          <p:grpSpPr>
            <a:xfrm>
              <a:off x="530352" y="2130105"/>
              <a:ext cx="789764" cy="763578"/>
              <a:chOff x="530352" y="2130105"/>
              <a:chExt cx="789764" cy="763578"/>
            </a:xfrm>
          </p:grpSpPr>
          <p:sp>
            <p:nvSpPr>
              <p:cNvPr id="40" name="Oval 70"/>
              <p:cNvSpPr>
                <a:spLocks noChangeArrowheads="1"/>
              </p:cNvSpPr>
              <p:nvPr/>
            </p:nvSpPr>
            <p:spPr bwMode="auto">
              <a:xfrm>
                <a:off x="530352" y="2130105"/>
                <a:ext cx="789764" cy="763578"/>
              </a:xfrm>
              <a:prstGeom prst="ellipse">
                <a:avLst/>
              </a:prstGeom>
              <a:solidFill>
                <a:schemeClr val="accent4">
                  <a:lumMod val="50000"/>
                </a:schemeClr>
              </a:solidFill>
              <a:ln w="38100">
                <a:solidFill>
                  <a:schemeClr val="accent2"/>
                </a:solidFill>
              </a:ln>
            </p:spPr>
            <p:txBody>
              <a:bodyPr wrap="none" tIns="0" bIns="0" rtlCol="0" anchor="ctr" anchorCtr="0">
                <a:noAutofit/>
              </a:bodyPr>
              <a:lstStyle/>
              <a:p>
                <a:pPr algn="ctr">
                  <a:lnSpc>
                    <a:spcPct val="67000"/>
                  </a:lnSpc>
                </a:pPr>
                <a:endParaRPr lang="en-US" sz="1600">
                  <a:solidFill>
                    <a:schemeClr val="bg1"/>
                  </a:solidFill>
                  <a:latin typeface="Arial"/>
                  <a:cs typeface="Arial"/>
                </a:endParaRPr>
              </a:p>
            </p:txBody>
          </p:sp>
          <p:pic>
            <p:nvPicPr>
              <p:cNvPr id="24578" name="Picture 2"/>
              <p:cNvPicPr>
                <a:picLocks noChangeAspect="1" noChangeArrowheads="1"/>
              </p:cNvPicPr>
              <p:nvPr/>
            </p:nvPicPr>
            <p:blipFill>
              <a:blip r:embed="rId4" cstate="print">
                <a:clrChange>
                  <a:clrFrom>
                    <a:srgbClr val="FFFFFF"/>
                  </a:clrFrom>
                  <a:clrTo>
                    <a:srgbClr val="FFFFFF">
                      <a:alpha val="0"/>
                    </a:srgbClr>
                  </a:clrTo>
                </a:clrChange>
                <a:lum bright="100000" contrast="100000"/>
              </a:blip>
              <a:srcRect/>
              <a:stretch>
                <a:fillRect/>
              </a:stretch>
            </p:blipFill>
            <p:spPr bwMode="auto">
              <a:xfrm>
                <a:off x="659123" y="2222191"/>
                <a:ext cx="542925" cy="552450"/>
              </a:xfrm>
              <a:prstGeom prst="rect">
                <a:avLst/>
              </a:prstGeom>
              <a:noFill/>
              <a:ln w="9525">
                <a:noFill/>
                <a:miter lim="800000"/>
                <a:headEnd/>
                <a:tailEnd/>
              </a:ln>
            </p:spPr>
          </p:pic>
        </p:grpSp>
      </p:grpSp>
      <p:pic>
        <p:nvPicPr>
          <p:cNvPr id="1026" name="Picture 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445932" y="4938124"/>
            <a:ext cx="1247423" cy="49601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506180"/>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OS Abstraction (OSA)</a:t>
            </a:r>
            <a:endParaRPr lang="en-US" dirty="0"/>
          </a:p>
        </p:txBody>
      </p:sp>
    </p:spTree>
    <p:extLst>
      <p:ext uri="{BB962C8B-B14F-4D97-AF65-F5344CB8AC3E}">
        <p14:creationId xmlns:p14="http://schemas.microsoft.com/office/powerpoint/2010/main" val="273344198"/>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OS Abstraction Layer Overview</a:t>
            </a:r>
            <a:endParaRPr lang="en-US"/>
          </a:p>
        </p:txBody>
      </p:sp>
      <p:sp>
        <p:nvSpPr>
          <p:cNvPr id="3" name="Text Placeholder 2"/>
          <p:cNvSpPr>
            <a:spLocks noGrp="1"/>
          </p:cNvSpPr>
          <p:nvPr>
            <p:ph type="body" sz="quarter" idx="10"/>
          </p:nvPr>
        </p:nvSpPr>
        <p:spPr/>
        <p:txBody>
          <a:bodyPr>
            <a:normAutofit fontScale="92500" lnSpcReduction="20000"/>
          </a:bodyPr>
          <a:lstStyle/>
          <a:p>
            <a:r>
              <a:rPr lang="en-US" dirty="0" smtClean="0"/>
              <a:t>Enables Kinetis SDK to work with different </a:t>
            </a:r>
            <a:r>
              <a:rPr lang="en-US" dirty="0" err="1" smtClean="0"/>
              <a:t>RTOSes</a:t>
            </a:r>
            <a:r>
              <a:rPr lang="en-US" dirty="0" smtClean="0"/>
              <a:t> and provides common API for drivers to use</a:t>
            </a:r>
          </a:p>
          <a:p>
            <a:endParaRPr lang="en-US" dirty="0" smtClean="0"/>
          </a:p>
          <a:p>
            <a:r>
              <a:rPr lang="en-US" dirty="0" smtClean="0"/>
              <a:t>Support key RTOS services </a:t>
            </a:r>
          </a:p>
          <a:p>
            <a:pPr lvl="1"/>
            <a:r>
              <a:rPr lang="en-US" dirty="0" smtClean="0"/>
              <a:t>Semaphores, Mutex, Memory Management, Events, more…</a:t>
            </a:r>
          </a:p>
          <a:p>
            <a:endParaRPr lang="en-US" dirty="0" smtClean="0"/>
          </a:p>
          <a:p>
            <a:r>
              <a:rPr lang="en-US" dirty="0" smtClean="0"/>
              <a:t>Implementation for different </a:t>
            </a:r>
            <a:r>
              <a:rPr lang="en-US" dirty="0" err="1" smtClean="0"/>
              <a:t>RTOSes</a:t>
            </a:r>
            <a:r>
              <a:rPr lang="en-US" dirty="0" smtClean="0"/>
              <a:t> </a:t>
            </a:r>
          </a:p>
          <a:p>
            <a:pPr lvl="1"/>
            <a:r>
              <a:rPr lang="en-US" dirty="0" smtClean="0"/>
              <a:t>Bare Metal</a:t>
            </a:r>
          </a:p>
          <a:p>
            <a:pPr lvl="1"/>
            <a:r>
              <a:rPr lang="en-US" dirty="0" smtClean="0"/>
              <a:t>MQX, </a:t>
            </a:r>
            <a:r>
              <a:rPr lang="en-US" dirty="0" err="1" smtClean="0"/>
              <a:t>FreeRTOS</a:t>
            </a:r>
            <a:r>
              <a:rPr lang="en-US" dirty="0" smtClean="0"/>
              <a:t>, </a:t>
            </a:r>
            <a:r>
              <a:rPr lang="en-US" dirty="0" err="1" smtClean="0"/>
              <a:t>uCOS</a:t>
            </a:r>
            <a:r>
              <a:rPr lang="en-US" dirty="0" smtClean="0"/>
              <a:t>-II, and </a:t>
            </a:r>
            <a:r>
              <a:rPr lang="en-US" dirty="0" err="1" smtClean="0"/>
              <a:t>uCOS</a:t>
            </a:r>
            <a:r>
              <a:rPr lang="en-US" dirty="0" smtClean="0"/>
              <a:t>-III</a:t>
            </a:r>
          </a:p>
          <a:p>
            <a:endParaRPr lang="en-US" dirty="0" smtClean="0"/>
          </a:p>
          <a:p>
            <a:r>
              <a:rPr lang="en-US" dirty="0" smtClean="0"/>
              <a:t>Does not abstract ISRs </a:t>
            </a:r>
          </a:p>
          <a:p>
            <a:pPr lvl="1"/>
            <a:r>
              <a:rPr lang="en-US" dirty="0" smtClean="0"/>
              <a:t>ISRs must be set up slightly different depending on the RTOS used </a:t>
            </a:r>
          </a:p>
          <a:p>
            <a:pPr lvl="1"/>
            <a:r>
              <a:rPr lang="en-US" dirty="0" smtClean="0"/>
              <a:t>Some RTOS require prologue and epilogue for ISR enter and exit</a:t>
            </a:r>
          </a:p>
          <a:p>
            <a:pPr lvl="1"/>
            <a:r>
              <a:rPr lang="en-US" dirty="0" smtClean="0"/>
              <a:t>Some RTOS require ISR entries be registered with RTOS-specific ISR registration function</a:t>
            </a:r>
          </a:p>
        </p:txBody>
      </p:sp>
    </p:spTree>
    <p:extLst>
      <p:ext uri="{BB962C8B-B14F-4D97-AF65-F5344CB8AC3E}">
        <p14:creationId xmlns:p14="http://schemas.microsoft.com/office/powerpoint/2010/main" val="1831186190"/>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Abstraction Layer Example: </a:t>
            </a:r>
            <a:r>
              <a:rPr lang="en-US" dirty="0" err="1"/>
              <a:t>OSA_TimeDelay</a:t>
            </a:r>
            <a:r>
              <a:rPr lang="en-US" dirty="0" smtClean="0"/>
              <a:t>()</a:t>
            </a:r>
            <a:endParaRPr lang="en-US" dirty="0"/>
          </a:p>
        </p:txBody>
      </p:sp>
      <p:sp>
        <p:nvSpPr>
          <p:cNvPr id="3" name="Text Placeholder 2"/>
          <p:cNvSpPr>
            <a:spLocks noGrp="1"/>
          </p:cNvSpPr>
          <p:nvPr>
            <p:ph type="body" sz="quarter" idx="10"/>
          </p:nvPr>
        </p:nvSpPr>
        <p:spPr>
          <a:xfrm>
            <a:off x="224642" y="1828800"/>
            <a:ext cx="8747266" cy="3912638"/>
          </a:xfrm>
        </p:spPr>
        <p:txBody>
          <a:bodyPr/>
          <a:lstStyle/>
          <a:p>
            <a:r>
              <a:rPr lang="en-US" dirty="0" smtClean="0"/>
              <a:t>For MQX maps to:</a:t>
            </a:r>
          </a:p>
          <a:p>
            <a:endParaRPr lang="en-US" dirty="0" smtClean="0"/>
          </a:p>
          <a:p>
            <a:endParaRPr lang="en-US" dirty="0"/>
          </a:p>
          <a:p>
            <a:r>
              <a:rPr lang="en-US" dirty="0" smtClean="0"/>
              <a:t>For </a:t>
            </a:r>
            <a:r>
              <a:rPr lang="en-US" dirty="0" err="1" smtClean="0"/>
              <a:t>FreeRTOS</a:t>
            </a:r>
            <a:r>
              <a:rPr lang="en-US" dirty="0" smtClean="0"/>
              <a:t> maps to:</a:t>
            </a:r>
          </a:p>
          <a:p>
            <a:pPr lvl="1"/>
            <a:endParaRPr lang="en-US" dirty="0" smtClean="0"/>
          </a:p>
          <a:p>
            <a:endParaRPr lang="en-US" dirty="0"/>
          </a:p>
          <a:p>
            <a:r>
              <a:rPr lang="en-US" dirty="0" smtClean="0"/>
              <a:t>For </a:t>
            </a:r>
            <a:r>
              <a:rPr lang="en-US" dirty="0" err="1" smtClean="0"/>
              <a:t>Baremetal</a:t>
            </a:r>
            <a:r>
              <a:rPr lang="en-US" dirty="0" smtClean="0"/>
              <a:t> maps to:</a:t>
            </a:r>
          </a:p>
          <a:p>
            <a:endParaRPr lang="en-US" dirty="0" smtClean="0"/>
          </a:p>
        </p:txBody>
      </p:sp>
      <p:pic>
        <p:nvPicPr>
          <p:cNvPr id="5" name="Picture 4"/>
          <p:cNvPicPr>
            <a:picLocks noChangeAspect="1"/>
          </p:cNvPicPr>
          <p:nvPr/>
        </p:nvPicPr>
        <p:blipFill>
          <a:blip r:embed="rId3" cstate="screen"/>
          <a:stretch>
            <a:fillRect/>
          </a:stretch>
        </p:blipFill>
        <p:spPr>
          <a:xfrm>
            <a:off x="4004510" y="3064806"/>
            <a:ext cx="3009900" cy="695325"/>
          </a:xfrm>
          <a:prstGeom prst="rect">
            <a:avLst/>
          </a:prstGeom>
          <a:effectLst>
            <a:outerShdw blurRad="50800" dist="38100" dir="5400000" algn="t" rotWithShape="0">
              <a:prstClr val="black">
                <a:alpha val="40000"/>
              </a:prstClr>
            </a:outerShdw>
          </a:effectLst>
        </p:spPr>
      </p:pic>
      <p:pic>
        <p:nvPicPr>
          <p:cNvPr id="7" name="Picture 6"/>
          <p:cNvPicPr>
            <a:picLocks noChangeAspect="1"/>
          </p:cNvPicPr>
          <p:nvPr/>
        </p:nvPicPr>
        <p:blipFill>
          <a:blip r:embed="rId4" cstate="screen"/>
          <a:stretch>
            <a:fillRect/>
          </a:stretch>
        </p:blipFill>
        <p:spPr>
          <a:xfrm>
            <a:off x="3314699" y="1897521"/>
            <a:ext cx="2714625" cy="676275"/>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224644" y="1191126"/>
            <a:ext cx="6886020" cy="469232"/>
          </a:xfrm>
          <a:prstGeom prst="rect">
            <a:avLst/>
          </a:prstGeom>
          <a:noFill/>
        </p:spPr>
        <p:txBody>
          <a:bodyPr wrap="square" lIns="91440" tIns="45720" rIns="91440" rtlCol="0" anchor="t">
            <a:noAutofit/>
          </a:bodyPr>
          <a:lstStyle/>
          <a:p>
            <a:r>
              <a:rPr lang="en-US" sz="1500" dirty="0" smtClean="0">
                <a:solidFill>
                  <a:schemeClr val="accent4">
                    <a:lumMod val="50000"/>
                  </a:schemeClr>
                </a:solidFill>
              </a:rPr>
              <a:t>Translation code </a:t>
            </a:r>
            <a:r>
              <a:rPr lang="en-US" sz="1500" dirty="0">
                <a:solidFill>
                  <a:schemeClr val="accent4">
                    <a:lumMod val="50000"/>
                  </a:schemeClr>
                </a:solidFill>
              </a:rPr>
              <a:t>found in </a:t>
            </a:r>
            <a:r>
              <a:rPr lang="en-US" sz="1500" dirty="0" smtClean="0">
                <a:solidFill>
                  <a:schemeClr val="accent4">
                    <a:lumMod val="50000"/>
                  </a:schemeClr>
                </a:solidFill>
              </a:rPr>
              <a:t>\platform\</a:t>
            </a:r>
            <a:r>
              <a:rPr lang="en-US" sz="1500" dirty="0" err="1" smtClean="0">
                <a:solidFill>
                  <a:schemeClr val="accent4">
                    <a:lumMod val="50000"/>
                  </a:schemeClr>
                </a:solidFill>
              </a:rPr>
              <a:t>osa</a:t>
            </a:r>
            <a:endParaRPr lang="en-US" sz="1500" dirty="0" smtClean="0">
              <a:solidFill>
                <a:schemeClr val="accent4">
                  <a:lumMod val="50000"/>
                </a:schemeClr>
              </a:solidFill>
            </a:endParaRPr>
          </a:p>
        </p:txBody>
      </p:sp>
      <p:pic>
        <p:nvPicPr>
          <p:cNvPr id="9" name="Picture 8"/>
          <p:cNvPicPr>
            <a:picLocks noChangeAspect="1"/>
          </p:cNvPicPr>
          <p:nvPr/>
        </p:nvPicPr>
        <p:blipFill>
          <a:blip r:embed="rId5" cstate="screen"/>
          <a:stretch>
            <a:fillRect/>
          </a:stretch>
        </p:blipFill>
        <p:spPr>
          <a:xfrm>
            <a:off x="3837821" y="4247290"/>
            <a:ext cx="5076825" cy="170497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93458560"/>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Abstraction Layer</a:t>
            </a:r>
            <a:endParaRPr lang="en-US" dirty="0"/>
          </a:p>
        </p:txBody>
      </p:sp>
      <p:sp>
        <p:nvSpPr>
          <p:cNvPr id="3" name="Text Placeholder 2"/>
          <p:cNvSpPr>
            <a:spLocks noGrp="1"/>
          </p:cNvSpPr>
          <p:nvPr>
            <p:ph type="body" sz="quarter" idx="10"/>
          </p:nvPr>
        </p:nvSpPr>
        <p:spPr/>
        <p:txBody>
          <a:bodyPr/>
          <a:lstStyle/>
          <a:p>
            <a:r>
              <a:rPr lang="en-US" dirty="0" smtClean="0"/>
              <a:t>The OSA layer allows the same user code to be compatible with multiple </a:t>
            </a:r>
            <a:r>
              <a:rPr lang="en-US" dirty="0" err="1" smtClean="0"/>
              <a:t>RTOSes</a:t>
            </a:r>
            <a:endParaRPr lang="en-US" dirty="0" smtClean="0"/>
          </a:p>
          <a:p>
            <a:pPr lvl="1"/>
            <a:r>
              <a:rPr lang="en-US" dirty="0" smtClean="0"/>
              <a:t>See I2C_rtos example in Kinetis SDK</a:t>
            </a:r>
          </a:p>
          <a:p>
            <a:pPr lvl="1"/>
            <a:r>
              <a:rPr lang="en-US" dirty="0" smtClean="0"/>
              <a:t>Same software works with bare-metal, MQX, </a:t>
            </a:r>
            <a:r>
              <a:rPr lang="en-US" dirty="0" err="1" smtClean="0"/>
              <a:t>FreeRTOS</a:t>
            </a:r>
            <a:r>
              <a:rPr lang="en-US" dirty="0" smtClean="0"/>
              <a:t>, </a:t>
            </a:r>
            <a:r>
              <a:rPr lang="en-US" dirty="0" err="1" smtClean="0"/>
              <a:t>uCOS</a:t>
            </a:r>
            <a:endParaRPr lang="en-US" dirty="0" smtClean="0"/>
          </a:p>
          <a:p>
            <a:pPr lvl="1"/>
            <a:endParaRPr lang="en-US" dirty="0"/>
          </a:p>
          <a:p>
            <a:r>
              <a:rPr lang="en-US" dirty="0" smtClean="0"/>
              <a:t>Still have option of using direct RTOS function calls</a:t>
            </a:r>
          </a:p>
          <a:p>
            <a:pPr lvl="1"/>
            <a:r>
              <a:rPr lang="en-US" dirty="0" smtClean="0"/>
              <a:t>Use either </a:t>
            </a:r>
            <a:r>
              <a:rPr lang="en-US" dirty="0" err="1" smtClean="0"/>
              <a:t>OSA_TimeDelay</a:t>
            </a:r>
            <a:r>
              <a:rPr lang="en-US" dirty="0" smtClean="0"/>
              <a:t>(500) or _</a:t>
            </a:r>
            <a:r>
              <a:rPr lang="en-US" dirty="0" err="1" smtClean="0"/>
              <a:t>time_delay</a:t>
            </a:r>
            <a:r>
              <a:rPr lang="en-US" dirty="0" smtClean="0"/>
              <a:t>(500)</a:t>
            </a:r>
          </a:p>
          <a:p>
            <a:pPr lvl="1"/>
            <a:endParaRPr lang="en-US" dirty="0"/>
          </a:p>
          <a:p>
            <a:r>
              <a:rPr lang="en-US" dirty="0" smtClean="0"/>
              <a:t>Most drivers use OSA for timers, and thus must call </a:t>
            </a:r>
            <a:r>
              <a:rPr lang="en-US" dirty="0" err="1" smtClean="0">
                <a:solidFill>
                  <a:srgbClr val="F45914"/>
                </a:solidFill>
              </a:rPr>
              <a:t>OSA_Init</a:t>
            </a:r>
            <a:r>
              <a:rPr lang="en-US" dirty="0" smtClean="0">
                <a:solidFill>
                  <a:srgbClr val="F45914"/>
                </a:solidFill>
              </a:rPr>
              <a:t>()</a:t>
            </a:r>
            <a:endParaRPr lang="en-US" dirty="0">
              <a:solidFill>
                <a:srgbClr val="F45914"/>
              </a:solidFill>
            </a:endParaRPr>
          </a:p>
        </p:txBody>
      </p:sp>
    </p:spTree>
    <p:extLst>
      <p:ext uri="{BB962C8B-B14F-4D97-AF65-F5344CB8AC3E}">
        <p14:creationId xmlns:p14="http://schemas.microsoft.com/office/powerpoint/2010/main" val="993650594"/>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8" name="Text Placeholder 5"/>
          <p:cNvSpPr>
            <a:spLocks noGrp="1"/>
          </p:cNvSpPr>
          <p:nvPr>
            <p:ph type="body" sz="quarter" idx="10"/>
          </p:nvPr>
        </p:nvSpPr>
        <p:spPr/>
        <p:txBody>
          <a:bodyPr/>
          <a:lstStyle/>
          <a:p>
            <a:r>
              <a:rPr lang="en-US" dirty="0" smtClean="0"/>
              <a:t>In-Depth Kinetis SDK</a:t>
            </a:r>
          </a:p>
          <a:p>
            <a:r>
              <a:rPr lang="en-US" dirty="0"/>
              <a:t>Advanced </a:t>
            </a:r>
            <a:r>
              <a:rPr lang="en-US" dirty="0" smtClean="0"/>
              <a:t>Kinetis SDK </a:t>
            </a:r>
            <a:r>
              <a:rPr lang="en-US" dirty="0"/>
              <a:t>Project </a:t>
            </a:r>
            <a:r>
              <a:rPr lang="en-US" dirty="0" smtClean="0"/>
              <a:t>Creation</a:t>
            </a:r>
          </a:p>
          <a:p>
            <a:pPr lvl="1"/>
            <a:r>
              <a:rPr lang="en-US" dirty="0" smtClean="0"/>
              <a:t>Lab</a:t>
            </a:r>
          </a:p>
          <a:p>
            <a:r>
              <a:rPr lang="en-US" dirty="0" smtClean="0">
                <a:solidFill>
                  <a:schemeClr val="tx1"/>
                </a:solidFill>
              </a:rPr>
              <a:t>In-Depth </a:t>
            </a:r>
            <a:r>
              <a:rPr lang="en-US" dirty="0">
                <a:solidFill>
                  <a:schemeClr val="tx1"/>
                </a:solidFill>
              </a:rPr>
              <a:t>on </a:t>
            </a:r>
            <a:r>
              <a:rPr lang="en-US" dirty="0" smtClean="0">
                <a:solidFill>
                  <a:schemeClr val="tx1"/>
                </a:solidFill>
              </a:rPr>
              <a:t>Kinetis SDK </a:t>
            </a:r>
            <a:r>
              <a:rPr lang="en-US" dirty="0">
                <a:solidFill>
                  <a:schemeClr val="tx1"/>
                </a:solidFill>
              </a:rPr>
              <a:t>System </a:t>
            </a:r>
            <a:r>
              <a:rPr lang="en-US" dirty="0" smtClean="0">
                <a:solidFill>
                  <a:schemeClr val="tx1"/>
                </a:solidFill>
              </a:rPr>
              <a:t>Services</a:t>
            </a:r>
          </a:p>
          <a:p>
            <a:pPr lvl="1"/>
            <a:r>
              <a:rPr lang="en-US" dirty="0" smtClean="0"/>
              <a:t>Lab</a:t>
            </a:r>
          </a:p>
          <a:p>
            <a:r>
              <a:rPr lang="en-US" dirty="0">
                <a:solidFill>
                  <a:schemeClr val="tx1"/>
                </a:solidFill>
              </a:rPr>
              <a:t>M</a:t>
            </a:r>
            <a:r>
              <a:rPr lang="en-US" dirty="0" smtClean="0">
                <a:solidFill>
                  <a:schemeClr val="tx1"/>
                </a:solidFill>
              </a:rPr>
              <a:t>iddleware Stacks</a:t>
            </a:r>
          </a:p>
          <a:p>
            <a:r>
              <a:rPr lang="en-US" dirty="0" smtClean="0">
                <a:solidFill>
                  <a:srgbClr val="F45914"/>
                </a:solidFill>
              </a:rPr>
              <a:t>In-Depth </a:t>
            </a:r>
            <a:r>
              <a:rPr lang="en-US" dirty="0">
                <a:solidFill>
                  <a:srgbClr val="F45914"/>
                </a:solidFill>
              </a:rPr>
              <a:t>on Kinetis SDK Startup and Porting</a:t>
            </a:r>
          </a:p>
          <a:p>
            <a:pPr lvl="1"/>
            <a:r>
              <a:rPr lang="en-US" dirty="0" smtClean="0">
                <a:solidFill>
                  <a:schemeClr val="tx1"/>
                </a:solidFill>
              </a:rPr>
              <a:t>Lab</a:t>
            </a:r>
          </a:p>
          <a:p>
            <a:r>
              <a:rPr lang="en-US" dirty="0" smtClean="0">
                <a:solidFill>
                  <a:schemeClr val="tx1"/>
                </a:solidFill>
              </a:rPr>
              <a:t>Tips and Tricks</a:t>
            </a:r>
          </a:p>
          <a:p>
            <a:r>
              <a:rPr lang="en-US" dirty="0" smtClean="0">
                <a:solidFill>
                  <a:schemeClr val="tx1"/>
                </a:solidFill>
              </a:rPr>
              <a:t>Conclusion</a:t>
            </a:r>
          </a:p>
          <a:p>
            <a:endParaRPr lang="en-US" dirty="0"/>
          </a:p>
        </p:txBody>
      </p:sp>
    </p:spTree>
    <p:extLst>
      <p:ext uri="{BB962C8B-B14F-4D97-AF65-F5344CB8AC3E}">
        <p14:creationId xmlns:p14="http://schemas.microsoft.com/office/powerpoint/2010/main" val="51133535"/>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Kinetis SDK Startup</a:t>
            </a:r>
            <a:endParaRPr lang="en-US" dirty="0"/>
          </a:p>
        </p:txBody>
      </p:sp>
    </p:spTree>
    <p:extLst>
      <p:ext uri="{BB962C8B-B14F-4D97-AF65-F5344CB8AC3E}">
        <p14:creationId xmlns:p14="http://schemas.microsoft.com/office/powerpoint/2010/main" val="472215538"/>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t>Kinetis SDK Startup</a:t>
            </a:r>
          </a:p>
        </p:txBody>
      </p:sp>
      <p:sp>
        <p:nvSpPr>
          <p:cNvPr id="58371" name="Content Placeholder 3"/>
          <p:cNvSpPr>
            <a:spLocks noGrp="1"/>
          </p:cNvSpPr>
          <p:nvPr>
            <p:ph type="body" sz="quarter" idx="10"/>
          </p:nvPr>
        </p:nvSpPr>
        <p:spPr/>
        <p:txBody>
          <a:bodyPr>
            <a:normAutofit/>
          </a:bodyPr>
          <a:lstStyle/>
          <a:p>
            <a:r>
              <a:rPr lang="en-US" b="1" dirty="0" smtClean="0"/>
              <a:t>Kinetis SDK has a very short startup</a:t>
            </a:r>
          </a:p>
          <a:p>
            <a:pPr lvl="1"/>
            <a:r>
              <a:rPr lang="en-US" sz="1600" b="1" dirty="0" smtClean="0"/>
              <a:t>Disable Watchdog</a:t>
            </a:r>
          </a:p>
          <a:p>
            <a:pPr lvl="1"/>
            <a:r>
              <a:rPr lang="en-US" sz="1600" b="1" dirty="0" smtClean="0"/>
              <a:t>Initialize RAM</a:t>
            </a:r>
          </a:p>
          <a:p>
            <a:r>
              <a:rPr lang="en-US" sz="1800" b="1" dirty="0" smtClean="0"/>
              <a:t>Most chip/board configuration happens from user application</a:t>
            </a:r>
          </a:p>
          <a:p>
            <a:pPr lvl="1"/>
            <a:r>
              <a:rPr lang="en-US" sz="1400" b="1" dirty="0" smtClean="0"/>
              <a:t>Utilize helper functions to initialize clocks and modules</a:t>
            </a:r>
            <a:endParaRPr lang="en-US" sz="1400" dirty="0" smtClean="0"/>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912879274"/>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KSDK Startup via the Debugger </a:t>
            </a:r>
            <a:endParaRPr lang="en-US" dirty="0"/>
          </a:p>
        </p:txBody>
      </p:sp>
      <p:pic>
        <p:nvPicPr>
          <p:cNvPr id="5" name="Picture 4"/>
          <p:cNvPicPr>
            <a:picLocks noChangeAspect="1"/>
          </p:cNvPicPr>
          <p:nvPr/>
        </p:nvPicPr>
        <p:blipFill>
          <a:blip r:embed="rId2"/>
          <a:stretch>
            <a:fillRect/>
          </a:stretch>
        </p:blipFill>
        <p:spPr>
          <a:xfrm>
            <a:off x="1371600" y="930274"/>
            <a:ext cx="5563125" cy="5470525"/>
          </a:xfrm>
          <a:prstGeom prst="rect">
            <a:avLst/>
          </a:prstGeom>
        </p:spPr>
      </p:pic>
    </p:spTree>
    <p:extLst>
      <p:ext uri="{BB962C8B-B14F-4D97-AF65-F5344CB8AC3E}">
        <p14:creationId xmlns:p14="http://schemas.microsoft.com/office/powerpoint/2010/main" val="1426341716"/>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AutoShape 2"/>
          <p:cNvSpPr>
            <a:spLocks noChangeArrowheads="1"/>
          </p:cNvSpPr>
          <p:nvPr/>
        </p:nvSpPr>
        <p:spPr bwMode="ltGray">
          <a:xfrm>
            <a:off x="417514" y="1187450"/>
            <a:ext cx="1752600" cy="1770063"/>
          </a:xfrm>
          <a:prstGeom prst="roundRect">
            <a:avLst>
              <a:gd name="adj" fmla="val 0"/>
            </a:avLst>
          </a:prstGeom>
          <a:solidFill>
            <a:srgbClr val="00B0F0"/>
          </a:solidFill>
          <a:ln>
            <a:noFill/>
          </a:ln>
          <a:effectLst/>
        </p:spPr>
        <p:txBody>
          <a:bodyPr wrap="none"/>
          <a:lstStyle/>
          <a:p>
            <a:endParaRPr lang="en-US" altLang="en-US" sz="1000" b="1" dirty="0"/>
          </a:p>
          <a:p>
            <a:endParaRPr lang="en-US" altLang="en-US" sz="1000" b="1" dirty="0"/>
          </a:p>
          <a:p>
            <a:r>
              <a:rPr lang="en-US" altLang="en-US" sz="1000" b="1" dirty="0" smtClean="0"/>
              <a:t>__</a:t>
            </a:r>
            <a:r>
              <a:rPr lang="en-US" altLang="en-US" sz="1000" b="1" dirty="0" err="1" smtClean="0"/>
              <a:t>Reset_Handler</a:t>
            </a:r>
            <a:r>
              <a:rPr lang="en-US" altLang="en-US" sz="1000" b="1" dirty="0" smtClean="0"/>
              <a:t>()</a:t>
            </a:r>
            <a:endParaRPr lang="en-US" altLang="en-US" sz="1000" b="1" dirty="0"/>
          </a:p>
          <a:p>
            <a:endParaRPr lang="en-US" altLang="en-US" sz="1000" b="1" dirty="0"/>
          </a:p>
          <a:p>
            <a:r>
              <a:rPr lang="en-US" altLang="en-US" sz="1000" dirty="0" smtClean="0"/>
              <a:t>Calls other </a:t>
            </a:r>
            <a:r>
              <a:rPr lang="en-US" altLang="en-US" sz="1000" dirty="0" err="1" smtClean="0"/>
              <a:t>init</a:t>
            </a:r>
            <a:r>
              <a:rPr lang="en-US" altLang="en-US" sz="1000" dirty="0" smtClean="0"/>
              <a:t> functions</a:t>
            </a:r>
            <a:endParaRPr lang="en-US" altLang="en-US" sz="1000" dirty="0"/>
          </a:p>
        </p:txBody>
      </p:sp>
      <p:sp>
        <p:nvSpPr>
          <p:cNvPr id="1603587" name="AutoShape 3"/>
          <p:cNvSpPr>
            <a:spLocks noChangeArrowheads="1"/>
          </p:cNvSpPr>
          <p:nvPr/>
        </p:nvSpPr>
        <p:spPr bwMode="ltGray">
          <a:xfrm>
            <a:off x="417514" y="3124200"/>
            <a:ext cx="1731962" cy="1260297"/>
          </a:xfrm>
          <a:prstGeom prst="roundRect">
            <a:avLst>
              <a:gd name="adj" fmla="val 0"/>
            </a:avLst>
          </a:prstGeom>
          <a:solidFill>
            <a:srgbClr val="92D050"/>
          </a:solidFill>
          <a:ln>
            <a:noFill/>
          </a:ln>
          <a:effectLst/>
        </p:spPr>
        <p:txBody>
          <a:bodyPr wrap="none"/>
          <a:lstStyle/>
          <a:p>
            <a:endParaRPr lang="en-US" altLang="en-US" sz="1000" b="1" dirty="0"/>
          </a:p>
          <a:p>
            <a:r>
              <a:rPr lang="en-US" altLang="en-US" sz="1000" b="1" dirty="0" smtClean="0"/>
              <a:t>main()</a:t>
            </a:r>
            <a:endParaRPr lang="en-US" altLang="en-US" sz="1000" b="1" dirty="0"/>
          </a:p>
          <a:p>
            <a:endParaRPr lang="en-US" altLang="en-US" sz="1000" b="1" dirty="0"/>
          </a:p>
          <a:p>
            <a:r>
              <a:rPr lang="en-US" altLang="en-US" sz="1000" dirty="0" smtClean="0"/>
              <a:t>Call </a:t>
            </a:r>
            <a:r>
              <a:rPr lang="en-US" altLang="en-US" sz="1000" dirty="0" err="1" smtClean="0"/>
              <a:t>hardware_init</a:t>
            </a:r>
            <a:endParaRPr lang="en-US" altLang="en-US" sz="1000" dirty="0" smtClean="0"/>
          </a:p>
          <a:p>
            <a:r>
              <a:rPr lang="en-US" altLang="en-US" sz="1000" dirty="0" smtClean="0"/>
              <a:t>Start application</a:t>
            </a:r>
            <a:endParaRPr lang="en-US" altLang="en-US" sz="1000" dirty="0"/>
          </a:p>
        </p:txBody>
      </p:sp>
      <p:sp>
        <p:nvSpPr>
          <p:cNvPr id="1603590" name="Rectangle 6"/>
          <p:cNvSpPr>
            <a:spLocks noGrp="1" noChangeArrowheads="1"/>
          </p:cNvSpPr>
          <p:nvPr>
            <p:ph type="title"/>
          </p:nvPr>
        </p:nvSpPr>
        <p:spPr/>
        <p:txBody>
          <a:bodyPr/>
          <a:lstStyle/>
          <a:p>
            <a:r>
              <a:rPr lang="en-US" altLang="en-US" dirty="0" smtClean="0"/>
              <a:t>KSDK Startup</a:t>
            </a:r>
            <a:endParaRPr lang="en-US" altLang="en-US" dirty="0"/>
          </a:p>
        </p:txBody>
      </p:sp>
      <p:sp>
        <p:nvSpPr>
          <p:cNvPr id="1603593" name="Line 9"/>
          <p:cNvSpPr>
            <a:spLocks noChangeShapeType="1"/>
          </p:cNvSpPr>
          <p:nvPr/>
        </p:nvSpPr>
        <p:spPr bwMode="ltGray">
          <a:xfrm>
            <a:off x="1319213" y="2962275"/>
            <a:ext cx="1587" cy="180975"/>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3594" name="Line 10"/>
          <p:cNvSpPr>
            <a:spLocks noChangeShapeType="1"/>
          </p:cNvSpPr>
          <p:nvPr/>
        </p:nvSpPr>
        <p:spPr bwMode="ltGray">
          <a:xfrm flipV="1">
            <a:off x="2185987" y="1744663"/>
            <a:ext cx="460375" cy="0"/>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3595" name="AutoShape 11"/>
          <p:cNvSpPr>
            <a:spLocks noChangeArrowheads="1"/>
          </p:cNvSpPr>
          <p:nvPr/>
        </p:nvSpPr>
        <p:spPr bwMode="ltGray">
          <a:xfrm>
            <a:off x="2652712" y="1196975"/>
            <a:ext cx="2452688" cy="845977"/>
          </a:xfrm>
          <a:prstGeom prst="roundRect">
            <a:avLst>
              <a:gd name="adj" fmla="val 0"/>
            </a:avLst>
          </a:prstGeom>
          <a:solidFill>
            <a:srgbClr val="00B0F0"/>
          </a:solidFill>
          <a:ln>
            <a:noFill/>
          </a:ln>
          <a:effectLst/>
        </p:spPr>
        <p:txBody>
          <a:bodyPr wrap="none"/>
          <a:lstStyle/>
          <a:p>
            <a:endParaRPr lang="en-US" altLang="en-US" sz="1000" b="1" dirty="0"/>
          </a:p>
          <a:p>
            <a:endParaRPr lang="en-US" altLang="en-US" sz="1000" b="1" dirty="0"/>
          </a:p>
          <a:p>
            <a:r>
              <a:rPr lang="en-US" altLang="en-US" sz="1000" b="1" dirty="0" err="1" smtClean="0"/>
              <a:t>SystemInit</a:t>
            </a:r>
            <a:r>
              <a:rPr lang="en-US" altLang="en-US" sz="1000" b="1" dirty="0" smtClean="0"/>
              <a:t>()</a:t>
            </a:r>
            <a:endParaRPr lang="en-US" altLang="en-US" sz="1000" b="1" dirty="0"/>
          </a:p>
          <a:p>
            <a:r>
              <a:rPr lang="en-US" altLang="en-US" sz="1000" dirty="0" smtClean="0"/>
              <a:t>Disable watchdog, </a:t>
            </a:r>
          </a:p>
          <a:p>
            <a:r>
              <a:rPr lang="en-US" altLang="en-US" sz="1000" dirty="0" smtClean="0"/>
              <a:t>Configure cache</a:t>
            </a:r>
            <a:endParaRPr lang="en-US" altLang="en-US" sz="1000" dirty="0"/>
          </a:p>
        </p:txBody>
      </p:sp>
      <p:sp>
        <p:nvSpPr>
          <p:cNvPr id="1603596" name="Line 12"/>
          <p:cNvSpPr>
            <a:spLocks noChangeShapeType="1"/>
          </p:cNvSpPr>
          <p:nvPr/>
        </p:nvSpPr>
        <p:spPr bwMode="ltGray">
          <a:xfrm flipV="1">
            <a:off x="2160587" y="1855788"/>
            <a:ext cx="460375" cy="0"/>
          </a:xfrm>
          <a:prstGeom prst="line">
            <a:avLst/>
          </a:prstGeom>
          <a:noFill/>
          <a:ln w="9525">
            <a:solidFill>
              <a:srgbClr val="2C3B4E"/>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3597" name="Line 13"/>
          <p:cNvSpPr>
            <a:spLocks noChangeShapeType="1"/>
          </p:cNvSpPr>
          <p:nvPr/>
        </p:nvSpPr>
        <p:spPr bwMode="ltGray">
          <a:xfrm>
            <a:off x="1314450" y="1012825"/>
            <a:ext cx="1588" cy="180975"/>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3601" name="Line 17"/>
          <p:cNvSpPr>
            <a:spLocks noChangeShapeType="1"/>
          </p:cNvSpPr>
          <p:nvPr/>
        </p:nvSpPr>
        <p:spPr bwMode="ltGray">
          <a:xfrm>
            <a:off x="1314450" y="4366855"/>
            <a:ext cx="0" cy="329504"/>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3612" name="AutoShape 28"/>
          <p:cNvSpPr>
            <a:spLocks noChangeArrowheads="1"/>
          </p:cNvSpPr>
          <p:nvPr/>
        </p:nvSpPr>
        <p:spPr bwMode="ltGray">
          <a:xfrm>
            <a:off x="6742113" y="2181225"/>
            <a:ext cx="1411288" cy="273050"/>
          </a:xfrm>
          <a:prstGeom prst="roundRect">
            <a:avLst>
              <a:gd name="adj" fmla="val 0"/>
            </a:avLst>
          </a:prstGeom>
          <a:solidFill>
            <a:srgbClr val="F64900"/>
          </a:solidFill>
          <a:ln>
            <a:noFill/>
          </a:ln>
          <a:effectLst/>
        </p:spPr>
        <p:txBody>
          <a:bodyPr wrap="none"/>
          <a:lstStyle/>
          <a:p>
            <a:pPr algn="ctr"/>
            <a:r>
              <a:rPr lang="en-US" altLang="en-US" sz="1000" b="1" dirty="0" smtClean="0"/>
              <a:t>Board Specific</a:t>
            </a:r>
            <a:endParaRPr lang="en-US" altLang="en-US" sz="1000" b="1" dirty="0"/>
          </a:p>
        </p:txBody>
      </p:sp>
      <p:sp>
        <p:nvSpPr>
          <p:cNvPr id="1603613" name="Rectangle 29"/>
          <p:cNvSpPr>
            <a:spLocks noChangeArrowheads="1"/>
          </p:cNvSpPr>
          <p:nvPr/>
        </p:nvSpPr>
        <p:spPr bwMode="ltGray">
          <a:xfrm>
            <a:off x="6748462" y="2647950"/>
            <a:ext cx="1404938" cy="276225"/>
          </a:xfrm>
          <a:prstGeom prst="rect">
            <a:avLst/>
          </a:prstGeom>
          <a:solidFill>
            <a:srgbClr val="92D050"/>
          </a:solidFill>
          <a:ln>
            <a:noFill/>
          </a:ln>
          <a:effectLst/>
        </p:spPr>
        <p:txBody>
          <a:bodyPr wrap="none"/>
          <a:lstStyle/>
          <a:p>
            <a:pPr algn="ctr"/>
            <a:r>
              <a:rPr lang="en-US" altLang="en-US" sz="1000" b="1" dirty="0" smtClean="0"/>
              <a:t>Application Specific</a:t>
            </a:r>
            <a:endParaRPr lang="en-US" altLang="en-US" sz="1000" b="1" dirty="0"/>
          </a:p>
        </p:txBody>
      </p:sp>
      <p:sp>
        <p:nvSpPr>
          <p:cNvPr id="1603614" name="AutoShape 30"/>
          <p:cNvSpPr>
            <a:spLocks noChangeArrowheads="1"/>
          </p:cNvSpPr>
          <p:nvPr/>
        </p:nvSpPr>
        <p:spPr bwMode="ltGray">
          <a:xfrm>
            <a:off x="6742113" y="1703388"/>
            <a:ext cx="1411288" cy="268287"/>
          </a:xfrm>
          <a:prstGeom prst="roundRect">
            <a:avLst>
              <a:gd name="adj" fmla="val 0"/>
            </a:avLst>
          </a:prstGeom>
          <a:solidFill>
            <a:srgbClr val="00B0F0"/>
          </a:solidFill>
          <a:ln>
            <a:noFill/>
          </a:ln>
          <a:effectLst/>
        </p:spPr>
        <p:txBody>
          <a:bodyPr wrap="none"/>
          <a:lstStyle/>
          <a:p>
            <a:pPr algn="ctr"/>
            <a:r>
              <a:rPr lang="en-US" altLang="en-US" sz="1000" b="1" dirty="0" smtClean="0"/>
              <a:t>Chip Specific</a:t>
            </a:r>
            <a:endParaRPr lang="en-US" altLang="en-US" sz="1000" b="1" dirty="0">
              <a:solidFill>
                <a:schemeClr val="bg1"/>
              </a:solidFill>
            </a:endParaRPr>
          </a:p>
        </p:txBody>
      </p:sp>
      <p:sp>
        <p:nvSpPr>
          <p:cNvPr id="1603616" name="AutoShape 32"/>
          <p:cNvSpPr>
            <a:spLocks noChangeArrowheads="1"/>
          </p:cNvSpPr>
          <p:nvPr/>
        </p:nvSpPr>
        <p:spPr bwMode="ltGray">
          <a:xfrm>
            <a:off x="1078473" y="1200230"/>
            <a:ext cx="79692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1000" dirty="0"/>
              <a:t>startup_MK22F51212.s</a:t>
            </a:r>
            <a:endParaRPr lang="en-US" altLang="en-US" sz="1000" dirty="0">
              <a:latin typeface="Courier New" panose="02070309020205020404" pitchFamily="49" charset="0"/>
            </a:endParaRPr>
          </a:p>
        </p:txBody>
      </p:sp>
      <p:sp>
        <p:nvSpPr>
          <p:cNvPr id="1603617" name="AutoShape 33"/>
          <p:cNvSpPr>
            <a:spLocks noChangeArrowheads="1"/>
          </p:cNvSpPr>
          <p:nvPr/>
        </p:nvSpPr>
        <p:spPr bwMode="ltGray">
          <a:xfrm>
            <a:off x="1499329" y="3152972"/>
            <a:ext cx="112712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1000" dirty="0" err="1" smtClean="0">
                <a:latin typeface="Courier New" panose="02070309020205020404" pitchFamily="49" charset="0"/>
              </a:rPr>
              <a:t>main.c</a:t>
            </a:r>
            <a:endParaRPr lang="en-US" altLang="en-US" sz="1000" dirty="0">
              <a:latin typeface="Courier New" panose="02070309020205020404" pitchFamily="49" charset="0"/>
            </a:endParaRPr>
          </a:p>
        </p:txBody>
      </p:sp>
      <p:sp>
        <p:nvSpPr>
          <p:cNvPr id="1603618" name="AutoShape 34"/>
          <p:cNvSpPr>
            <a:spLocks noChangeArrowheads="1"/>
          </p:cNvSpPr>
          <p:nvPr/>
        </p:nvSpPr>
        <p:spPr bwMode="ltGray">
          <a:xfrm>
            <a:off x="3310404" y="1183434"/>
            <a:ext cx="58737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000" dirty="0"/>
              <a:t>system_MK22F51212.c</a:t>
            </a:r>
          </a:p>
        </p:txBody>
      </p:sp>
      <p:sp>
        <p:nvSpPr>
          <p:cNvPr id="45" name="Line 10"/>
          <p:cNvSpPr>
            <a:spLocks noChangeShapeType="1"/>
          </p:cNvSpPr>
          <p:nvPr/>
        </p:nvSpPr>
        <p:spPr bwMode="ltGray">
          <a:xfrm flipV="1">
            <a:off x="2178517" y="2724814"/>
            <a:ext cx="460375" cy="0"/>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AutoShape 11"/>
          <p:cNvSpPr>
            <a:spLocks noChangeArrowheads="1"/>
          </p:cNvSpPr>
          <p:nvPr/>
        </p:nvSpPr>
        <p:spPr bwMode="ltGray">
          <a:xfrm>
            <a:off x="2645242" y="2177126"/>
            <a:ext cx="2460158" cy="845977"/>
          </a:xfrm>
          <a:prstGeom prst="roundRect">
            <a:avLst>
              <a:gd name="adj" fmla="val 0"/>
            </a:avLst>
          </a:prstGeom>
          <a:solidFill>
            <a:srgbClr val="00B0F0"/>
          </a:solidFill>
          <a:ln>
            <a:noFill/>
          </a:ln>
          <a:effectLst/>
        </p:spPr>
        <p:txBody>
          <a:bodyPr wrap="none"/>
          <a:lstStyle/>
          <a:p>
            <a:endParaRPr lang="en-US" altLang="en-US" sz="1000" b="1" dirty="0"/>
          </a:p>
          <a:p>
            <a:endParaRPr lang="en-US" altLang="en-US" sz="1000" b="1" dirty="0"/>
          </a:p>
          <a:p>
            <a:r>
              <a:rPr lang="en-US" altLang="en-US" sz="1000" b="1" dirty="0" err="1"/>
              <a:t>init_data_bss</a:t>
            </a:r>
            <a:r>
              <a:rPr lang="en-US" altLang="en-US" sz="1000" b="1" dirty="0"/>
              <a:t>()</a:t>
            </a:r>
          </a:p>
          <a:p>
            <a:r>
              <a:rPr lang="en-US" altLang="en-US" sz="1000" dirty="0" smtClean="0"/>
              <a:t>Optionally relocate Vector table to RAM, </a:t>
            </a:r>
          </a:p>
          <a:p>
            <a:r>
              <a:rPr lang="en-US" altLang="en-US" sz="1000" dirty="0" smtClean="0"/>
              <a:t>Standard C startup: .</a:t>
            </a:r>
            <a:r>
              <a:rPr lang="en-US" altLang="en-US" sz="1000" dirty="0" err="1" smtClean="0"/>
              <a:t>bss</a:t>
            </a:r>
            <a:r>
              <a:rPr lang="en-US" altLang="en-US" sz="1000" dirty="0" smtClean="0"/>
              <a:t>, variables</a:t>
            </a:r>
            <a:endParaRPr lang="en-US" altLang="en-US" sz="1000" dirty="0"/>
          </a:p>
        </p:txBody>
      </p:sp>
      <p:sp>
        <p:nvSpPr>
          <p:cNvPr id="47" name="Line 12"/>
          <p:cNvSpPr>
            <a:spLocks noChangeShapeType="1"/>
          </p:cNvSpPr>
          <p:nvPr/>
        </p:nvSpPr>
        <p:spPr bwMode="ltGray">
          <a:xfrm flipV="1">
            <a:off x="2153117" y="2835939"/>
            <a:ext cx="460375" cy="0"/>
          </a:xfrm>
          <a:prstGeom prst="line">
            <a:avLst/>
          </a:prstGeom>
          <a:noFill/>
          <a:ln w="9525">
            <a:solidFill>
              <a:srgbClr val="2C3B4E"/>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AutoShape 11"/>
          <p:cNvSpPr>
            <a:spLocks noChangeArrowheads="1"/>
          </p:cNvSpPr>
          <p:nvPr/>
        </p:nvSpPr>
        <p:spPr bwMode="ltGray">
          <a:xfrm>
            <a:off x="2652712" y="3390728"/>
            <a:ext cx="2152669" cy="3010072"/>
          </a:xfrm>
          <a:prstGeom prst="roundRect">
            <a:avLst>
              <a:gd name="adj" fmla="val 0"/>
            </a:avLst>
          </a:prstGeom>
          <a:solidFill>
            <a:srgbClr val="92D050"/>
          </a:solidFill>
          <a:ln>
            <a:noFill/>
          </a:ln>
          <a:effectLst/>
        </p:spPr>
        <p:txBody>
          <a:bodyPr wrap="none"/>
          <a:lstStyle/>
          <a:p>
            <a:endParaRPr lang="en-US" altLang="en-US" sz="1000" b="1" dirty="0"/>
          </a:p>
          <a:p>
            <a:endParaRPr lang="en-US" altLang="en-US" sz="1000" b="1" dirty="0"/>
          </a:p>
          <a:p>
            <a:r>
              <a:rPr lang="en-US" altLang="en-US" sz="1000" b="1" dirty="0" err="1" smtClean="0"/>
              <a:t>hardware_init</a:t>
            </a:r>
            <a:r>
              <a:rPr lang="en-US" altLang="en-US" sz="1000" b="1" dirty="0" smtClean="0"/>
              <a:t>()</a:t>
            </a:r>
            <a:endParaRPr lang="en-US" altLang="en-US" sz="1000" b="1" dirty="0"/>
          </a:p>
          <a:p>
            <a:r>
              <a:rPr lang="en-US" altLang="en-US" sz="1000" dirty="0" smtClean="0"/>
              <a:t>Calls pin mux functions, setup clock,</a:t>
            </a:r>
          </a:p>
          <a:p>
            <a:r>
              <a:rPr lang="en-US" altLang="en-US" sz="1000" dirty="0" smtClean="0"/>
              <a:t>Initialize UART</a:t>
            </a:r>
            <a:endParaRPr lang="en-US" altLang="en-US" sz="1000" dirty="0"/>
          </a:p>
        </p:txBody>
      </p:sp>
      <p:sp>
        <p:nvSpPr>
          <p:cNvPr id="57" name="Line 10"/>
          <p:cNvSpPr>
            <a:spLocks noChangeShapeType="1"/>
          </p:cNvSpPr>
          <p:nvPr/>
        </p:nvSpPr>
        <p:spPr bwMode="ltGray">
          <a:xfrm flipV="1">
            <a:off x="2185986" y="3729247"/>
            <a:ext cx="460375" cy="0"/>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12"/>
          <p:cNvSpPr>
            <a:spLocks noChangeShapeType="1"/>
          </p:cNvSpPr>
          <p:nvPr/>
        </p:nvSpPr>
        <p:spPr bwMode="ltGray">
          <a:xfrm flipV="1">
            <a:off x="2160586" y="3840372"/>
            <a:ext cx="460375" cy="0"/>
          </a:xfrm>
          <a:prstGeom prst="line">
            <a:avLst/>
          </a:prstGeom>
          <a:noFill/>
          <a:ln w="9525">
            <a:solidFill>
              <a:srgbClr val="2C3B4E"/>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AutoShape 34"/>
          <p:cNvSpPr>
            <a:spLocks noChangeArrowheads="1"/>
          </p:cNvSpPr>
          <p:nvPr/>
        </p:nvSpPr>
        <p:spPr bwMode="ltGray">
          <a:xfrm>
            <a:off x="3760525" y="3390728"/>
            <a:ext cx="58737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000" dirty="0" err="1" smtClean="0"/>
              <a:t>hardware_init.c</a:t>
            </a:r>
            <a:endParaRPr lang="en-US" altLang="en-US" sz="1000" dirty="0">
              <a:latin typeface="Courier New" panose="02070309020205020404" pitchFamily="49" charset="0"/>
            </a:endParaRPr>
          </a:p>
        </p:txBody>
      </p:sp>
      <p:sp>
        <p:nvSpPr>
          <p:cNvPr id="60" name="AutoShape 34"/>
          <p:cNvSpPr>
            <a:spLocks noChangeArrowheads="1"/>
          </p:cNvSpPr>
          <p:nvPr/>
        </p:nvSpPr>
        <p:spPr bwMode="ltGray">
          <a:xfrm>
            <a:off x="4125428" y="2188136"/>
            <a:ext cx="58737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000" dirty="0" err="1" smtClean="0"/>
              <a:t>startup.c</a:t>
            </a:r>
            <a:endParaRPr lang="en-US" altLang="en-US" sz="1000" dirty="0">
              <a:latin typeface="Courier New" panose="02070309020205020404" pitchFamily="49" charset="0"/>
            </a:endParaRPr>
          </a:p>
        </p:txBody>
      </p:sp>
      <p:sp>
        <p:nvSpPr>
          <p:cNvPr id="61" name="Line 10"/>
          <p:cNvSpPr>
            <a:spLocks noChangeShapeType="1"/>
          </p:cNvSpPr>
          <p:nvPr/>
        </p:nvSpPr>
        <p:spPr bwMode="ltGray">
          <a:xfrm flipV="1">
            <a:off x="4801551" y="3712181"/>
            <a:ext cx="460375" cy="0"/>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11"/>
          <p:cNvSpPr>
            <a:spLocks noChangeArrowheads="1"/>
          </p:cNvSpPr>
          <p:nvPr/>
        </p:nvSpPr>
        <p:spPr bwMode="ltGray">
          <a:xfrm>
            <a:off x="5268276" y="3164493"/>
            <a:ext cx="2275524" cy="845977"/>
          </a:xfrm>
          <a:prstGeom prst="roundRect">
            <a:avLst>
              <a:gd name="adj" fmla="val 0"/>
            </a:avLst>
          </a:prstGeom>
          <a:solidFill>
            <a:srgbClr val="F45914"/>
          </a:solidFill>
          <a:ln>
            <a:noFill/>
          </a:ln>
          <a:effectLst/>
        </p:spPr>
        <p:txBody>
          <a:bodyPr wrap="none"/>
          <a:lstStyle/>
          <a:p>
            <a:endParaRPr lang="en-US" altLang="en-US" sz="1000" b="1" dirty="0"/>
          </a:p>
          <a:p>
            <a:endParaRPr lang="en-US" altLang="en-US" sz="1000" b="1" dirty="0"/>
          </a:p>
          <a:p>
            <a:r>
              <a:rPr lang="en-US" sz="1000" b="1" dirty="0"/>
              <a:t>configure</a:t>
            </a:r>
            <a:r>
              <a:rPr lang="en-US" sz="1000" b="1" dirty="0" smtClean="0"/>
              <a:t>_&lt;module&gt;_pins</a:t>
            </a:r>
            <a:r>
              <a:rPr lang="en-US" altLang="en-US" sz="1000" b="1" dirty="0" smtClean="0"/>
              <a:t>()</a:t>
            </a:r>
            <a:endParaRPr lang="en-US" altLang="en-US" sz="1000" b="1" dirty="0"/>
          </a:p>
          <a:p>
            <a:r>
              <a:rPr lang="en-US" altLang="en-US" sz="1000" dirty="0" smtClean="0"/>
              <a:t>Initializes pin </a:t>
            </a:r>
            <a:r>
              <a:rPr lang="en-US" altLang="en-US" sz="1000" dirty="0" err="1" smtClean="0"/>
              <a:t>muxing</a:t>
            </a:r>
            <a:r>
              <a:rPr lang="en-US" altLang="en-US" sz="1000" dirty="0" smtClean="0"/>
              <a:t> for a module</a:t>
            </a:r>
          </a:p>
          <a:p>
            <a:r>
              <a:rPr lang="en-US" altLang="en-US" sz="1000" dirty="0" smtClean="0"/>
              <a:t>Pass-in instance of module</a:t>
            </a:r>
            <a:endParaRPr lang="en-US" altLang="en-US" sz="1000" dirty="0"/>
          </a:p>
        </p:txBody>
      </p:sp>
      <p:sp>
        <p:nvSpPr>
          <p:cNvPr id="63" name="Line 12"/>
          <p:cNvSpPr>
            <a:spLocks noChangeShapeType="1"/>
          </p:cNvSpPr>
          <p:nvPr/>
        </p:nvSpPr>
        <p:spPr bwMode="ltGray">
          <a:xfrm flipV="1">
            <a:off x="4776151" y="3823306"/>
            <a:ext cx="460375" cy="0"/>
          </a:xfrm>
          <a:prstGeom prst="line">
            <a:avLst/>
          </a:prstGeom>
          <a:noFill/>
          <a:ln w="9525">
            <a:solidFill>
              <a:srgbClr val="2C3B4E"/>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utoShape 34"/>
          <p:cNvSpPr>
            <a:spLocks noChangeArrowheads="1"/>
          </p:cNvSpPr>
          <p:nvPr/>
        </p:nvSpPr>
        <p:spPr bwMode="ltGray">
          <a:xfrm>
            <a:off x="6667817" y="3150128"/>
            <a:ext cx="58737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000" dirty="0" err="1" smtClean="0"/>
              <a:t>pin_mux.c</a:t>
            </a:r>
            <a:endParaRPr lang="en-US" altLang="en-US" sz="1000" dirty="0">
              <a:latin typeface="Courier New" panose="02070309020205020404" pitchFamily="49" charset="0"/>
            </a:endParaRPr>
          </a:p>
        </p:txBody>
      </p:sp>
      <p:sp>
        <p:nvSpPr>
          <p:cNvPr id="65" name="Line 10"/>
          <p:cNvSpPr>
            <a:spLocks noChangeShapeType="1"/>
          </p:cNvSpPr>
          <p:nvPr/>
        </p:nvSpPr>
        <p:spPr bwMode="ltGray">
          <a:xfrm flipV="1">
            <a:off x="4795201" y="4653760"/>
            <a:ext cx="460375" cy="0"/>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utoShape 11"/>
          <p:cNvSpPr>
            <a:spLocks noChangeArrowheads="1"/>
          </p:cNvSpPr>
          <p:nvPr/>
        </p:nvSpPr>
        <p:spPr bwMode="ltGray">
          <a:xfrm>
            <a:off x="5261926" y="4106072"/>
            <a:ext cx="2281874" cy="845977"/>
          </a:xfrm>
          <a:prstGeom prst="roundRect">
            <a:avLst>
              <a:gd name="adj" fmla="val 0"/>
            </a:avLst>
          </a:prstGeom>
          <a:solidFill>
            <a:srgbClr val="F45914"/>
          </a:solidFill>
          <a:ln>
            <a:noFill/>
          </a:ln>
          <a:effectLst/>
        </p:spPr>
        <p:txBody>
          <a:bodyPr wrap="none"/>
          <a:lstStyle/>
          <a:p>
            <a:endParaRPr lang="en-US" altLang="en-US" sz="1000" b="1" dirty="0"/>
          </a:p>
          <a:p>
            <a:endParaRPr lang="en-US" altLang="en-US" sz="1000" b="1" dirty="0"/>
          </a:p>
          <a:p>
            <a:r>
              <a:rPr lang="en-US" altLang="en-US" sz="1000" b="1" dirty="0" err="1" smtClean="0"/>
              <a:t>Board_ClockInit</a:t>
            </a:r>
            <a:r>
              <a:rPr lang="en-US" altLang="en-US" sz="1000" b="1" dirty="0" smtClean="0"/>
              <a:t>()</a:t>
            </a:r>
            <a:endParaRPr lang="en-US" altLang="en-US" sz="1000" b="1" dirty="0"/>
          </a:p>
          <a:p>
            <a:r>
              <a:rPr lang="en-US" altLang="en-US" sz="1000" dirty="0" smtClean="0"/>
              <a:t>Configure clock using Clock Manager</a:t>
            </a:r>
            <a:endParaRPr lang="en-US" altLang="en-US" sz="1000" dirty="0"/>
          </a:p>
        </p:txBody>
      </p:sp>
      <p:sp>
        <p:nvSpPr>
          <p:cNvPr id="67" name="Line 12"/>
          <p:cNvSpPr>
            <a:spLocks noChangeShapeType="1"/>
          </p:cNvSpPr>
          <p:nvPr/>
        </p:nvSpPr>
        <p:spPr bwMode="ltGray">
          <a:xfrm flipV="1">
            <a:off x="4769801" y="4764885"/>
            <a:ext cx="460375" cy="0"/>
          </a:xfrm>
          <a:prstGeom prst="line">
            <a:avLst/>
          </a:prstGeom>
          <a:noFill/>
          <a:ln w="9525">
            <a:solidFill>
              <a:srgbClr val="2C3B4E"/>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AutoShape 34"/>
          <p:cNvSpPr>
            <a:spLocks noChangeArrowheads="1"/>
          </p:cNvSpPr>
          <p:nvPr/>
        </p:nvSpPr>
        <p:spPr bwMode="ltGray">
          <a:xfrm>
            <a:off x="6742112" y="4117082"/>
            <a:ext cx="58737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000" dirty="0" err="1" smtClean="0"/>
              <a:t>board.c</a:t>
            </a:r>
            <a:endParaRPr lang="en-US" altLang="en-US" sz="1000" dirty="0">
              <a:latin typeface="Courier New" panose="02070309020205020404" pitchFamily="49" charset="0"/>
            </a:endParaRPr>
          </a:p>
        </p:txBody>
      </p:sp>
      <p:sp>
        <p:nvSpPr>
          <p:cNvPr id="69" name="Line 10"/>
          <p:cNvSpPr>
            <a:spLocks noChangeShapeType="1"/>
          </p:cNvSpPr>
          <p:nvPr/>
        </p:nvSpPr>
        <p:spPr bwMode="ltGray">
          <a:xfrm flipV="1">
            <a:off x="4801551" y="5725690"/>
            <a:ext cx="460375" cy="0"/>
          </a:xfrm>
          <a:prstGeom prst="line">
            <a:avLst/>
          </a:prstGeom>
          <a:noFill/>
          <a:ln w="9525">
            <a:solidFill>
              <a:srgbClr val="2C3B4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AutoShape 11"/>
          <p:cNvSpPr>
            <a:spLocks noChangeArrowheads="1"/>
          </p:cNvSpPr>
          <p:nvPr/>
        </p:nvSpPr>
        <p:spPr bwMode="ltGray">
          <a:xfrm>
            <a:off x="5268276" y="5178002"/>
            <a:ext cx="2275524" cy="845977"/>
          </a:xfrm>
          <a:prstGeom prst="roundRect">
            <a:avLst>
              <a:gd name="adj" fmla="val 0"/>
            </a:avLst>
          </a:prstGeom>
          <a:solidFill>
            <a:srgbClr val="F45914"/>
          </a:solidFill>
          <a:ln>
            <a:noFill/>
          </a:ln>
          <a:effectLst/>
        </p:spPr>
        <p:txBody>
          <a:bodyPr wrap="none"/>
          <a:lstStyle/>
          <a:p>
            <a:endParaRPr lang="en-US" altLang="en-US" sz="1000" b="1" dirty="0"/>
          </a:p>
          <a:p>
            <a:endParaRPr lang="en-US" altLang="en-US" sz="1000" b="1" dirty="0"/>
          </a:p>
          <a:p>
            <a:r>
              <a:rPr lang="en-US" altLang="en-US" sz="1000" b="1" dirty="0" err="1" smtClean="0"/>
              <a:t>dbg_uart_init</a:t>
            </a:r>
            <a:r>
              <a:rPr lang="en-US" altLang="en-US" sz="1000" b="1" dirty="0" smtClean="0"/>
              <a:t>()</a:t>
            </a:r>
            <a:endParaRPr lang="en-US" altLang="en-US" sz="1000" b="1" dirty="0"/>
          </a:p>
          <a:p>
            <a:r>
              <a:rPr lang="en-US" altLang="en-US" sz="1000" dirty="0" smtClean="0"/>
              <a:t>Initialize UART pins</a:t>
            </a:r>
          </a:p>
          <a:p>
            <a:r>
              <a:rPr lang="en-US" altLang="en-US" sz="1000" dirty="0" smtClean="0"/>
              <a:t>Initialize debug console</a:t>
            </a:r>
            <a:endParaRPr lang="en-US" altLang="en-US" sz="1000" dirty="0"/>
          </a:p>
        </p:txBody>
      </p:sp>
      <p:sp>
        <p:nvSpPr>
          <p:cNvPr id="71" name="Line 12"/>
          <p:cNvSpPr>
            <a:spLocks noChangeShapeType="1"/>
          </p:cNvSpPr>
          <p:nvPr/>
        </p:nvSpPr>
        <p:spPr bwMode="ltGray">
          <a:xfrm flipV="1">
            <a:off x="4776151" y="5836815"/>
            <a:ext cx="460375" cy="0"/>
          </a:xfrm>
          <a:prstGeom prst="line">
            <a:avLst/>
          </a:prstGeom>
          <a:noFill/>
          <a:ln w="9525">
            <a:solidFill>
              <a:srgbClr val="2C3B4E"/>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AutoShape 34"/>
          <p:cNvSpPr>
            <a:spLocks noChangeArrowheads="1"/>
          </p:cNvSpPr>
          <p:nvPr/>
        </p:nvSpPr>
        <p:spPr bwMode="ltGray">
          <a:xfrm>
            <a:off x="6748462" y="5189012"/>
            <a:ext cx="58737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sz="1000" dirty="0" err="1"/>
              <a:t>b</a:t>
            </a:r>
            <a:r>
              <a:rPr lang="en-US" sz="1000" dirty="0" err="1" smtClean="0"/>
              <a:t>oard.c</a:t>
            </a:r>
            <a:endParaRPr lang="en-US" altLang="en-US" sz="1000" dirty="0">
              <a:latin typeface="Courier New" panose="02070309020205020404" pitchFamily="49" charset="0"/>
            </a:endParaRPr>
          </a:p>
        </p:txBody>
      </p:sp>
      <p:sp>
        <p:nvSpPr>
          <p:cNvPr id="73" name="AutoShape 3"/>
          <p:cNvSpPr>
            <a:spLocks noChangeArrowheads="1"/>
          </p:cNvSpPr>
          <p:nvPr/>
        </p:nvSpPr>
        <p:spPr bwMode="ltGray">
          <a:xfrm>
            <a:off x="419698" y="4679187"/>
            <a:ext cx="1731962" cy="1260297"/>
          </a:xfrm>
          <a:prstGeom prst="roundRect">
            <a:avLst>
              <a:gd name="adj" fmla="val 0"/>
            </a:avLst>
          </a:prstGeom>
          <a:noFill/>
          <a:ln>
            <a:solidFill>
              <a:srgbClr val="2C3B4E"/>
            </a:solidFill>
          </a:ln>
          <a:effectLst/>
        </p:spPr>
        <p:txBody>
          <a:bodyPr wrap="none"/>
          <a:lstStyle/>
          <a:p>
            <a:endParaRPr lang="en-US" altLang="en-US" sz="1000" b="1" dirty="0"/>
          </a:p>
          <a:p>
            <a:r>
              <a:rPr lang="en-US" altLang="en-US" sz="1000" b="1" dirty="0" smtClean="0"/>
              <a:t>main()</a:t>
            </a:r>
            <a:endParaRPr lang="en-US" altLang="en-US" sz="1000" b="1" dirty="0"/>
          </a:p>
          <a:p>
            <a:endParaRPr lang="en-US" altLang="en-US" sz="1000" b="1" dirty="0"/>
          </a:p>
          <a:p>
            <a:r>
              <a:rPr lang="en-US" altLang="en-US" sz="1000" dirty="0" smtClean="0"/>
              <a:t>Continue Application</a:t>
            </a:r>
            <a:endParaRPr lang="en-US" altLang="en-US" sz="1000" dirty="0"/>
          </a:p>
        </p:txBody>
      </p:sp>
      <p:sp>
        <p:nvSpPr>
          <p:cNvPr id="75" name="AutoShape 33"/>
          <p:cNvSpPr>
            <a:spLocks noChangeArrowheads="1"/>
          </p:cNvSpPr>
          <p:nvPr/>
        </p:nvSpPr>
        <p:spPr bwMode="ltGray">
          <a:xfrm>
            <a:off x="1480865" y="4709398"/>
            <a:ext cx="1127125" cy="273050"/>
          </a:xfrm>
          <a:prstGeom prst="roundRect">
            <a:avLst>
              <a:gd name="adj" fmla="val 0"/>
            </a:avLst>
          </a:prstGeom>
          <a:noFill/>
          <a:ln>
            <a:noFill/>
          </a:ln>
          <a:effectLst/>
          <a:extLst>
            <a:ext uri="{909E8E84-426E-40DD-AFC4-6F175D3DCCD1}">
              <a14:hiddenFill xmlns:a14="http://schemas.microsoft.com/office/drawing/2010/main">
                <a:solidFill>
                  <a:srgbClr val="E96259"/>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sz="1000" dirty="0" err="1" smtClean="0">
                <a:latin typeface="Courier New" panose="02070309020205020404" pitchFamily="49" charset="0"/>
              </a:rPr>
              <a:t>main.c</a:t>
            </a:r>
            <a:endParaRPr lang="en-US" altLang="en-US" sz="1000" dirty="0">
              <a:latin typeface="Courier New" panose="02070309020205020404" pitchFamily="49" charset="0"/>
            </a:endParaRPr>
          </a:p>
        </p:txBody>
      </p:sp>
    </p:spTree>
    <p:extLst>
      <p:ext uri="{BB962C8B-B14F-4D97-AF65-F5344CB8AC3E}">
        <p14:creationId xmlns:p14="http://schemas.microsoft.com/office/powerpoint/2010/main" val="1723857813"/>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t>Kinetis SDK Startup</a:t>
            </a:r>
          </a:p>
        </p:txBody>
      </p:sp>
      <p:sp>
        <p:nvSpPr>
          <p:cNvPr id="58371" name="Content Placeholder 3"/>
          <p:cNvSpPr>
            <a:spLocks noGrp="1"/>
          </p:cNvSpPr>
          <p:nvPr>
            <p:ph type="body" sz="quarter" idx="10"/>
          </p:nvPr>
        </p:nvSpPr>
        <p:spPr/>
        <p:txBody>
          <a:bodyPr>
            <a:normAutofit lnSpcReduction="10000"/>
          </a:bodyPr>
          <a:lstStyle/>
          <a:p>
            <a:r>
              <a:rPr lang="en-US" b="1" dirty="0" err="1" smtClean="0"/>
              <a:t>Reset_Handler</a:t>
            </a:r>
            <a:r>
              <a:rPr lang="en-US" b="1" dirty="0" smtClean="0"/>
              <a:t> </a:t>
            </a:r>
          </a:p>
          <a:p>
            <a:pPr lvl="1"/>
            <a:r>
              <a:rPr lang="en-US" sz="1800" dirty="0" smtClean="0"/>
              <a:t>\platform\devices\MK22F51212\startup</a:t>
            </a:r>
            <a:r>
              <a:rPr lang="en-US" sz="1800" dirty="0"/>
              <a:t>\&lt;compiler&gt;\startup_MK22F51212.s</a:t>
            </a:r>
            <a:endParaRPr lang="en-US" sz="1800" dirty="0" smtClean="0"/>
          </a:p>
          <a:p>
            <a:pPr lvl="1"/>
            <a:r>
              <a:rPr lang="en-US" sz="1800" dirty="0" smtClean="0"/>
              <a:t>Calls basic </a:t>
            </a:r>
            <a:r>
              <a:rPr lang="en-US" sz="1800" dirty="0" err="1" smtClean="0"/>
              <a:t>init</a:t>
            </a:r>
            <a:r>
              <a:rPr lang="en-US" sz="1800" dirty="0" smtClean="0"/>
              <a:t> functions before going to main</a:t>
            </a:r>
          </a:p>
          <a:p>
            <a:r>
              <a:rPr lang="en-US" b="1" dirty="0" err="1" smtClean="0"/>
              <a:t>systemInit</a:t>
            </a:r>
            <a:r>
              <a:rPr lang="en-US" b="1" dirty="0" smtClean="0"/>
              <a:t> </a:t>
            </a:r>
            <a:endParaRPr lang="en-US" b="1" dirty="0"/>
          </a:p>
          <a:p>
            <a:pPr lvl="1"/>
            <a:r>
              <a:rPr lang="en-US" sz="1800" dirty="0"/>
              <a:t>\</a:t>
            </a:r>
            <a:r>
              <a:rPr lang="en-US" sz="1800" dirty="0" smtClean="0"/>
              <a:t>platform\devices\MK22F51212\startup\system_MK22F51212.c</a:t>
            </a:r>
          </a:p>
          <a:p>
            <a:pPr lvl="1"/>
            <a:r>
              <a:rPr lang="en-US" sz="1800" dirty="0" smtClean="0"/>
              <a:t>Generated by Processor Expert.</a:t>
            </a:r>
          </a:p>
          <a:p>
            <a:pPr lvl="1"/>
            <a:r>
              <a:rPr lang="en-US" sz="1800" dirty="0" smtClean="0"/>
              <a:t>Enable cache, disable watchdog</a:t>
            </a:r>
          </a:p>
          <a:p>
            <a:pPr lvl="1"/>
            <a:r>
              <a:rPr lang="en-US" sz="1800" dirty="0" smtClean="0"/>
              <a:t>Option to setup clocks</a:t>
            </a:r>
          </a:p>
          <a:p>
            <a:pPr lvl="2"/>
            <a:r>
              <a:rPr lang="en-US" sz="1600" dirty="0" smtClean="0"/>
              <a:t>CLOCK_SETUP #define is depreciated with KSDK 1.2 </a:t>
            </a:r>
          </a:p>
          <a:p>
            <a:r>
              <a:rPr lang="en-US" b="1" dirty="0" err="1" smtClean="0"/>
              <a:t>init_data_bss</a:t>
            </a:r>
            <a:r>
              <a:rPr lang="en-US" b="1" dirty="0" smtClean="0"/>
              <a:t> </a:t>
            </a:r>
          </a:p>
          <a:p>
            <a:pPr lvl="1"/>
            <a:r>
              <a:rPr lang="en-US" sz="1800" dirty="0"/>
              <a:t>\</a:t>
            </a:r>
            <a:r>
              <a:rPr lang="en-US" sz="1800" dirty="0" smtClean="0"/>
              <a:t>platform\devices\</a:t>
            </a:r>
            <a:r>
              <a:rPr lang="en-US" sz="1800" dirty="0" err="1" smtClean="0"/>
              <a:t>startup.c</a:t>
            </a:r>
            <a:endParaRPr lang="en-US" sz="1800" dirty="0" smtClean="0"/>
          </a:p>
          <a:p>
            <a:pPr lvl="1"/>
            <a:r>
              <a:rPr lang="en-US" sz="1800" dirty="0" smtClean="0"/>
              <a:t>Initializes RAM</a:t>
            </a:r>
          </a:p>
          <a:p>
            <a:r>
              <a:rPr lang="en-US" b="1" dirty="0"/>
              <a:t>m</a:t>
            </a:r>
            <a:r>
              <a:rPr lang="en-US" b="1" dirty="0" smtClean="0"/>
              <a:t>ain </a:t>
            </a:r>
          </a:p>
          <a:p>
            <a:pPr lvl="1"/>
            <a:r>
              <a:rPr lang="en-US" sz="1800" dirty="0" err="1" smtClean="0"/>
              <a:t>main.c</a:t>
            </a:r>
            <a:r>
              <a:rPr lang="en-US" sz="1800" dirty="0" smtClean="0"/>
              <a:t> (app specific) </a:t>
            </a:r>
          </a:p>
          <a:p>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216875339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Kinetis SDK Key Components</a:t>
            </a:r>
            <a:endParaRPr lang="en-US" dirty="0"/>
          </a:p>
        </p:txBody>
      </p:sp>
      <p:sp>
        <p:nvSpPr>
          <p:cNvPr id="3" name="Text Placeholder 2"/>
          <p:cNvSpPr>
            <a:spLocks noGrp="1"/>
          </p:cNvSpPr>
          <p:nvPr>
            <p:ph type="body" sz="quarter" idx="10"/>
          </p:nvPr>
        </p:nvSpPr>
        <p:spPr/>
        <p:txBody>
          <a:bodyPr/>
          <a:lstStyle/>
          <a:p>
            <a:r>
              <a:rPr lang="en-US" dirty="0" smtClean="0"/>
              <a:t>Two major components of the Kinetis SDK</a:t>
            </a:r>
          </a:p>
          <a:p>
            <a:pPr lvl="1"/>
            <a:r>
              <a:rPr lang="en-US" dirty="0" smtClean="0"/>
              <a:t>Hardware Abstraction layer (HAL)</a:t>
            </a:r>
          </a:p>
          <a:p>
            <a:pPr lvl="1"/>
            <a:r>
              <a:rPr lang="en-US" dirty="0" smtClean="0"/>
              <a:t>Peripheral Drivers</a:t>
            </a:r>
          </a:p>
          <a:p>
            <a:r>
              <a:rPr lang="en-US" dirty="0" smtClean="0"/>
              <a:t>Supporting Components</a:t>
            </a:r>
          </a:p>
          <a:p>
            <a:pPr lvl="1"/>
            <a:r>
              <a:rPr lang="en-US" dirty="0" smtClean="0"/>
              <a:t>CMSIS-compliant header files</a:t>
            </a:r>
          </a:p>
          <a:p>
            <a:pPr lvl="1"/>
            <a:r>
              <a:rPr lang="en-US" dirty="0" smtClean="0"/>
              <a:t>System services (clock manager, interrupt manager, low power manager)</a:t>
            </a:r>
          </a:p>
          <a:p>
            <a:pPr lvl="1"/>
            <a:r>
              <a:rPr lang="en-US" dirty="0" smtClean="0"/>
              <a:t>Operating System Abstraction (OSA) layer</a:t>
            </a:r>
          </a:p>
          <a:p>
            <a:pPr lvl="1"/>
            <a:r>
              <a:rPr lang="en-US" dirty="0" smtClean="0"/>
              <a:t>Board Support Packages (BSP)</a:t>
            </a:r>
          </a:p>
          <a:p>
            <a:pPr lvl="1"/>
            <a:r>
              <a:rPr lang="en-US" dirty="0" smtClean="0"/>
              <a:t>Stacks and Middleware</a:t>
            </a:r>
          </a:p>
          <a:p>
            <a:pPr lvl="1"/>
            <a:endParaRPr lang="en-US" dirty="0"/>
          </a:p>
        </p:txBody>
      </p:sp>
    </p:spTree>
    <p:extLst>
      <p:ext uri="{BB962C8B-B14F-4D97-AF65-F5344CB8AC3E}">
        <p14:creationId xmlns:p14="http://schemas.microsoft.com/office/powerpoint/2010/main" val="1644909144"/>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Kinetis SDK Startup – </a:t>
            </a:r>
            <a:r>
              <a:rPr lang="en-US" dirty="0" err="1" smtClean="0"/>
              <a:t>Hardware_Init</a:t>
            </a:r>
            <a:endParaRPr lang="en-US" dirty="0"/>
          </a:p>
        </p:txBody>
      </p:sp>
      <p:sp>
        <p:nvSpPr>
          <p:cNvPr id="3" name="Text Placeholder 2"/>
          <p:cNvSpPr>
            <a:spLocks noGrp="1"/>
          </p:cNvSpPr>
          <p:nvPr>
            <p:ph type="body" sz="quarter" idx="10"/>
          </p:nvPr>
        </p:nvSpPr>
        <p:spPr/>
        <p:txBody>
          <a:bodyPr>
            <a:normAutofit fontScale="92500" lnSpcReduction="10000"/>
          </a:bodyPr>
          <a:lstStyle/>
          <a:p>
            <a:r>
              <a:rPr lang="en-US" dirty="0" smtClean="0"/>
              <a:t>All clock and pin </a:t>
            </a:r>
            <a:r>
              <a:rPr lang="en-US" dirty="0" err="1" smtClean="0"/>
              <a:t>muxing</a:t>
            </a:r>
            <a:r>
              <a:rPr lang="en-US" dirty="0" smtClean="0"/>
              <a:t> are called from user application via </a:t>
            </a:r>
            <a:r>
              <a:rPr lang="en-US" dirty="0" err="1" smtClean="0"/>
              <a:t>hardware_init</a:t>
            </a:r>
            <a:r>
              <a:rPr lang="en-US" dirty="0" smtClean="0"/>
              <a:t>()</a:t>
            </a:r>
          </a:p>
          <a:p>
            <a:r>
              <a:rPr lang="en-US" dirty="0" err="1" smtClean="0"/>
              <a:t>Hardware_init</a:t>
            </a:r>
            <a:r>
              <a:rPr lang="en-US" dirty="0" smtClean="0"/>
              <a:t> is application specific and found in application directory</a:t>
            </a:r>
          </a:p>
          <a:p>
            <a:r>
              <a:rPr lang="en-US" dirty="0" smtClean="0"/>
              <a:t>Calls:</a:t>
            </a:r>
          </a:p>
          <a:p>
            <a:pPr lvl="1"/>
            <a:r>
              <a:rPr lang="en-US" b="1" dirty="0" smtClean="0"/>
              <a:t>configure_&lt;module&gt;_pins</a:t>
            </a:r>
          </a:p>
          <a:p>
            <a:pPr lvl="2"/>
            <a:r>
              <a:rPr lang="en-US" dirty="0"/>
              <a:t>\</a:t>
            </a:r>
            <a:r>
              <a:rPr lang="en-US" dirty="0" smtClean="0"/>
              <a:t>examples\&lt;board&gt;\</a:t>
            </a:r>
            <a:r>
              <a:rPr lang="en-US" dirty="0" err="1" smtClean="0"/>
              <a:t>pin_mux.c</a:t>
            </a:r>
            <a:endParaRPr lang="en-US" dirty="0" smtClean="0"/>
          </a:p>
          <a:p>
            <a:pPr lvl="2"/>
            <a:r>
              <a:rPr lang="en-US" dirty="0" smtClean="0"/>
              <a:t>Configures pin </a:t>
            </a:r>
            <a:r>
              <a:rPr lang="en-US" dirty="0" err="1" smtClean="0"/>
              <a:t>muxing</a:t>
            </a:r>
            <a:r>
              <a:rPr lang="en-US" dirty="0" smtClean="0"/>
              <a:t> for a module</a:t>
            </a:r>
          </a:p>
          <a:p>
            <a:pPr lvl="2"/>
            <a:r>
              <a:rPr lang="en-US" dirty="0" smtClean="0"/>
              <a:t>Uses macro that maps to </a:t>
            </a:r>
            <a:r>
              <a:rPr lang="en-US" dirty="0" err="1" smtClean="0"/>
              <a:t>pin_mux</a:t>
            </a:r>
            <a:r>
              <a:rPr lang="en-US" dirty="0" smtClean="0"/>
              <a:t>_&lt;module&gt;</a:t>
            </a:r>
          </a:p>
          <a:p>
            <a:pPr lvl="1"/>
            <a:r>
              <a:rPr lang="en-US" b="1" dirty="0" err="1" smtClean="0"/>
              <a:t>BOARD_ClockInit</a:t>
            </a:r>
            <a:r>
              <a:rPr lang="en-US" b="1" dirty="0" smtClean="0"/>
              <a:t>() </a:t>
            </a:r>
          </a:p>
          <a:p>
            <a:pPr lvl="2"/>
            <a:r>
              <a:rPr lang="en-US" dirty="0"/>
              <a:t>\examples</a:t>
            </a:r>
            <a:r>
              <a:rPr lang="en-US" dirty="0" smtClean="0"/>
              <a:t>\&lt;board&gt;\</a:t>
            </a:r>
            <a:r>
              <a:rPr lang="en-US" dirty="0" err="1" smtClean="0"/>
              <a:t>board.c</a:t>
            </a:r>
            <a:endParaRPr lang="en-US" dirty="0" smtClean="0"/>
          </a:p>
          <a:p>
            <a:pPr lvl="2"/>
            <a:r>
              <a:rPr lang="en-US" dirty="0" smtClean="0"/>
              <a:t>Initialize particular clocking scheme</a:t>
            </a:r>
          </a:p>
          <a:p>
            <a:pPr lvl="1"/>
            <a:r>
              <a:rPr lang="en-US" b="1" dirty="0" err="1" smtClean="0"/>
              <a:t>dbg_uart_init</a:t>
            </a:r>
            <a:r>
              <a:rPr lang="en-US" b="1" dirty="0" smtClean="0"/>
              <a:t>  </a:t>
            </a:r>
          </a:p>
          <a:p>
            <a:pPr lvl="2"/>
            <a:r>
              <a:rPr lang="en-US" dirty="0"/>
              <a:t>\examples\&lt;board&gt;\</a:t>
            </a:r>
            <a:r>
              <a:rPr lang="en-US" dirty="0" err="1" smtClean="0"/>
              <a:t>board.c</a:t>
            </a:r>
            <a:endParaRPr lang="en-US" dirty="0" smtClean="0"/>
          </a:p>
          <a:p>
            <a:pPr lvl="2"/>
            <a:r>
              <a:rPr lang="en-US" dirty="0" smtClean="0"/>
              <a:t>Initialize UART pins and module</a:t>
            </a:r>
          </a:p>
          <a:p>
            <a:endParaRPr lang="en-US" dirty="0"/>
          </a:p>
        </p:txBody>
      </p:sp>
    </p:spTree>
    <p:extLst>
      <p:ext uri="{BB962C8B-B14F-4D97-AF65-F5344CB8AC3E}">
        <p14:creationId xmlns:p14="http://schemas.microsoft.com/office/powerpoint/2010/main" val="1531067073"/>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Porting Kinetis SDK to custom hardware</a:t>
            </a:r>
            <a:endParaRPr lang="en-US" dirty="0"/>
          </a:p>
        </p:txBody>
      </p:sp>
    </p:spTree>
    <p:extLst>
      <p:ext uri="{BB962C8B-B14F-4D97-AF65-F5344CB8AC3E}">
        <p14:creationId xmlns:p14="http://schemas.microsoft.com/office/powerpoint/2010/main" val="2325453844"/>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smtClean="0"/>
              <a:t>Porting KSDK to Custom Hardware</a:t>
            </a:r>
          </a:p>
        </p:txBody>
      </p:sp>
      <p:sp>
        <p:nvSpPr>
          <p:cNvPr id="58371" name="Content Placeholder 3"/>
          <p:cNvSpPr>
            <a:spLocks noGrp="1"/>
          </p:cNvSpPr>
          <p:nvPr>
            <p:ph type="body" sz="quarter" idx="10"/>
          </p:nvPr>
        </p:nvSpPr>
        <p:spPr/>
        <p:txBody>
          <a:bodyPr>
            <a:normAutofit fontScale="85000" lnSpcReduction="20000"/>
          </a:bodyPr>
          <a:lstStyle/>
          <a:p>
            <a:r>
              <a:rPr lang="en-US" dirty="0" smtClean="0"/>
              <a:t>Two Main Porting Concerns:</a:t>
            </a:r>
          </a:p>
          <a:p>
            <a:pPr lvl="1"/>
            <a:r>
              <a:rPr lang="en-US" dirty="0" smtClean="0"/>
              <a:t>Changing to new subset device</a:t>
            </a:r>
          </a:p>
          <a:p>
            <a:pPr lvl="1"/>
            <a:r>
              <a:rPr lang="en-US" dirty="0" smtClean="0"/>
              <a:t>Changing to new board layout</a:t>
            </a:r>
          </a:p>
          <a:p>
            <a:endParaRPr lang="en-US" dirty="0" smtClean="0"/>
          </a:p>
          <a:p>
            <a:r>
              <a:rPr lang="en-US" dirty="0" smtClean="0"/>
              <a:t>Porting to New Subset Device:</a:t>
            </a:r>
          </a:p>
          <a:p>
            <a:pPr lvl="1"/>
            <a:r>
              <a:rPr lang="en-US" dirty="0" smtClean="0"/>
              <a:t>Freescale development boards use superset derivatives</a:t>
            </a:r>
          </a:p>
          <a:p>
            <a:pPr lvl="1"/>
            <a:r>
              <a:rPr lang="en-US" dirty="0" smtClean="0"/>
              <a:t>Custom hardware can use derivative with differences in memory, peripherals, and pins</a:t>
            </a:r>
          </a:p>
          <a:p>
            <a:pPr lvl="1"/>
            <a:r>
              <a:rPr lang="en-US" dirty="0" smtClean="0"/>
              <a:t>Port Example: from MK64FN1M0VMD12 to MK24FN1M0VLQ12</a:t>
            </a:r>
            <a:br>
              <a:rPr lang="en-US" dirty="0" smtClean="0"/>
            </a:br>
            <a:endParaRPr lang="en-US" dirty="0" smtClean="0"/>
          </a:p>
          <a:p>
            <a:r>
              <a:rPr lang="en-US" dirty="0" smtClean="0"/>
              <a:t>Porting to New Board Layout:</a:t>
            </a:r>
          </a:p>
          <a:p>
            <a:pPr lvl="1"/>
            <a:r>
              <a:rPr lang="en-US" dirty="0" smtClean="0"/>
              <a:t>Different pins used</a:t>
            </a:r>
          </a:p>
          <a:p>
            <a:pPr lvl="1"/>
            <a:r>
              <a:rPr lang="en-US" dirty="0" smtClean="0"/>
              <a:t>Different peripherals connected </a:t>
            </a:r>
          </a:p>
          <a:p>
            <a:pPr lvl="1"/>
            <a:endParaRPr lang="en-US" dirty="0" smtClean="0"/>
          </a:p>
          <a:p>
            <a:r>
              <a:rPr lang="en-US" dirty="0" smtClean="0"/>
              <a:t>Also might be interested in changing clock configurations</a:t>
            </a:r>
          </a:p>
          <a:p>
            <a:pPr lvl="1"/>
            <a:r>
              <a:rPr lang="en-US" dirty="0" smtClean="0"/>
              <a:t>Internal or external clock sources</a:t>
            </a:r>
          </a:p>
          <a:p>
            <a:pPr lvl="1"/>
            <a:r>
              <a:rPr lang="en-US" dirty="0" smtClean="0"/>
              <a:t>Different frequencies for core, peripheral bus, and others</a:t>
            </a:r>
          </a:p>
          <a:p>
            <a:pPr lvl="1"/>
            <a:endParaRPr lang="en-US" dirty="0" smtClean="0"/>
          </a:p>
          <a:p>
            <a:endParaRPr lang="en-US" dirty="0" smtClean="0"/>
          </a:p>
        </p:txBody>
      </p:sp>
    </p:spTree>
    <p:extLst>
      <p:ext uri="{BB962C8B-B14F-4D97-AF65-F5344CB8AC3E}">
        <p14:creationId xmlns:p14="http://schemas.microsoft.com/office/powerpoint/2010/main" val="3463475917"/>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Porting Changes</a:t>
            </a:r>
            <a:endParaRPr lang="en-US" dirty="0"/>
          </a:p>
        </p:txBody>
      </p:sp>
      <p:sp>
        <p:nvSpPr>
          <p:cNvPr id="5" name="Text Placeholder 2"/>
          <p:cNvSpPr>
            <a:spLocks noGrp="1"/>
          </p:cNvSpPr>
          <p:nvPr>
            <p:ph type="body" sz="quarter" idx="10"/>
          </p:nvPr>
        </p:nvSpPr>
        <p:spPr>
          <a:xfrm>
            <a:off x="5251174" y="1074189"/>
            <a:ext cx="3720734" cy="4667249"/>
          </a:xfrm>
        </p:spPr>
        <p:txBody>
          <a:bodyPr>
            <a:noAutofit/>
          </a:bodyPr>
          <a:lstStyle/>
          <a:p>
            <a:pPr>
              <a:buNone/>
            </a:pPr>
            <a:r>
              <a:rPr lang="en-US" sz="1400" b="1" dirty="0" smtClean="0">
                <a:solidFill>
                  <a:schemeClr val="tx1"/>
                </a:solidFill>
              </a:rPr>
              <a:t>Minimal Changes Required</a:t>
            </a:r>
          </a:p>
          <a:p>
            <a:r>
              <a:rPr lang="en-US" sz="1400" dirty="0" smtClean="0"/>
              <a:t>OS, Application, Middleware do not need to change — they reside on top of HAL and peripheral drivers</a:t>
            </a:r>
          </a:p>
          <a:p>
            <a:r>
              <a:rPr lang="en-US" sz="1400" dirty="0" smtClean="0"/>
              <a:t>HAL and Peripheral drivers do not need to change — they already support different Kinetis derivatives</a:t>
            </a:r>
            <a:endParaRPr lang="en-US" sz="300" dirty="0" smtClean="0"/>
          </a:p>
          <a:p>
            <a:pPr>
              <a:buNone/>
            </a:pPr>
            <a:r>
              <a:rPr lang="en-US" sz="1400" b="1" dirty="0" smtClean="0">
                <a:solidFill>
                  <a:srgbClr val="6AA020"/>
                </a:solidFill>
              </a:rPr>
              <a:t>Kinetis Derivative Differences</a:t>
            </a:r>
          </a:p>
          <a:p>
            <a:r>
              <a:rPr lang="en-US" sz="1400" dirty="0" smtClean="0"/>
              <a:t>Kinetis SDK has derivative information</a:t>
            </a:r>
          </a:p>
          <a:p>
            <a:r>
              <a:rPr lang="en-US" sz="1400" dirty="0" smtClean="0"/>
              <a:t>Specify derivative when compiling</a:t>
            </a:r>
          </a:p>
          <a:p>
            <a:r>
              <a:rPr lang="en-US" sz="1400" dirty="0" smtClean="0"/>
              <a:t>Kinetis SDK pulls in correct header files</a:t>
            </a:r>
            <a:endParaRPr lang="en-US" sz="500" dirty="0" smtClean="0"/>
          </a:p>
          <a:p>
            <a:pPr>
              <a:buNone/>
            </a:pPr>
            <a:r>
              <a:rPr lang="en-US" sz="1400" b="1" dirty="0" smtClean="0">
                <a:solidFill>
                  <a:schemeClr val="accent1">
                    <a:lumMod val="75000"/>
                  </a:schemeClr>
                </a:solidFill>
              </a:rPr>
              <a:t>Board Configuration</a:t>
            </a:r>
          </a:p>
          <a:p>
            <a:r>
              <a:rPr lang="en-US" sz="1400" dirty="0" smtClean="0"/>
              <a:t>Specific to hardware, needs customized</a:t>
            </a:r>
          </a:p>
          <a:p>
            <a:r>
              <a:rPr lang="en-US" sz="1400" dirty="0" smtClean="0"/>
              <a:t>Pin Muxing</a:t>
            </a:r>
          </a:p>
          <a:p>
            <a:r>
              <a:rPr lang="en-US" sz="1400" dirty="0" smtClean="0"/>
              <a:t>GPIO Configuration</a:t>
            </a:r>
          </a:p>
          <a:p>
            <a:r>
              <a:rPr lang="en-US" sz="1400" dirty="0" smtClean="0"/>
              <a:t>Clock startup configuration</a:t>
            </a:r>
          </a:p>
        </p:txBody>
      </p:sp>
      <p:pic>
        <p:nvPicPr>
          <p:cNvPr id="1026" name="Picture 2"/>
          <p:cNvPicPr>
            <a:picLocks noChangeAspect="1" noChangeArrowheads="1"/>
          </p:cNvPicPr>
          <p:nvPr/>
        </p:nvPicPr>
        <p:blipFill>
          <a:blip r:embed="rId2" cstate="screen"/>
          <a:srcRect/>
          <a:stretch>
            <a:fillRect/>
          </a:stretch>
        </p:blipFill>
        <p:spPr bwMode="auto">
          <a:xfrm>
            <a:off x="442913" y="1370253"/>
            <a:ext cx="4600575" cy="4600575"/>
          </a:xfrm>
          <a:prstGeom prst="rect">
            <a:avLst/>
          </a:prstGeom>
          <a:noFill/>
          <a:ln w="9525">
            <a:noFill/>
            <a:miter lim="800000"/>
            <a:headEnd/>
            <a:tailEnd/>
          </a:ln>
        </p:spPr>
      </p:pic>
      <p:grpSp>
        <p:nvGrpSpPr>
          <p:cNvPr id="3" name="Group 10"/>
          <p:cNvGrpSpPr/>
          <p:nvPr/>
        </p:nvGrpSpPr>
        <p:grpSpPr>
          <a:xfrm>
            <a:off x="457201" y="1381539"/>
            <a:ext cx="4600574" cy="3906078"/>
            <a:chOff x="457201" y="1381539"/>
            <a:chExt cx="4600574" cy="3906078"/>
          </a:xfrm>
        </p:grpSpPr>
        <p:sp>
          <p:nvSpPr>
            <p:cNvPr id="6" name="Rectangle 5"/>
            <p:cNvSpPr/>
            <p:nvPr/>
          </p:nvSpPr>
          <p:spPr>
            <a:xfrm>
              <a:off x="457201" y="1381539"/>
              <a:ext cx="1480929" cy="3906078"/>
            </a:xfrm>
            <a:prstGeom prst="rect">
              <a:avLst/>
            </a:prstGeom>
            <a:solidFill>
              <a:schemeClr val="tx2">
                <a:lumMod val="40000"/>
                <a:lumOff val="6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36504" y="3707296"/>
              <a:ext cx="1221271" cy="1570382"/>
            </a:xfrm>
            <a:prstGeom prst="rect">
              <a:avLst/>
            </a:prstGeom>
            <a:solidFill>
              <a:schemeClr val="tx2">
                <a:lumMod val="40000"/>
                <a:lumOff val="6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33576" y="1384852"/>
              <a:ext cx="1419224" cy="3207025"/>
            </a:xfrm>
            <a:prstGeom prst="rect">
              <a:avLst/>
            </a:prstGeom>
            <a:solidFill>
              <a:schemeClr val="tx2">
                <a:lumMod val="40000"/>
                <a:lumOff val="6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52800" y="3700670"/>
              <a:ext cx="483704" cy="881269"/>
            </a:xfrm>
            <a:prstGeom prst="rect">
              <a:avLst/>
            </a:prstGeom>
            <a:solidFill>
              <a:schemeClr val="tx2">
                <a:lumMod val="40000"/>
                <a:lumOff val="6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352800" y="1381540"/>
              <a:ext cx="1695450" cy="596347"/>
            </a:xfrm>
            <a:prstGeom prst="rect">
              <a:avLst/>
            </a:prstGeom>
            <a:solidFill>
              <a:schemeClr val="tx2">
                <a:lumMod val="40000"/>
                <a:lumOff val="60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53113947"/>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Porting to subset device</a:t>
            </a:r>
            <a:endParaRPr lang="en-US" dirty="0"/>
          </a:p>
        </p:txBody>
      </p:sp>
    </p:spTree>
    <p:extLst>
      <p:ext uri="{BB962C8B-B14F-4D97-AF65-F5344CB8AC3E}">
        <p14:creationId xmlns:p14="http://schemas.microsoft.com/office/powerpoint/2010/main" val="2026653325"/>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to Kinetis Subset Derivative</a:t>
            </a:r>
            <a:endParaRPr lang="en-US" dirty="0"/>
          </a:p>
        </p:txBody>
      </p:sp>
      <p:sp>
        <p:nvSpPr>
          <p:cNvPr id="3" name="Text Placeholder 2"/>
          <p:cNvSpPr>
            <a:spLocks noGrp="1"/>
          </p:cNvSpPr>
          <p:nvPr>
            <p:ph type="body" sz="quarter" idx="10"/>
          </p:nvPr>
        </p:nvSpPr>
        <p:spPr/>
        <p:txBody>
          <a:bodyPr/>
          <a:lstStyle/>
          <a:p>
            <a:r>
              <a:rPr lang="en-US" dirty="0" smtClean="0"/>
              <a:t>Kinetis SDK makes changing to a subset derivative easy</a:t>
            </a:r>
          </a:p>
          <a:p>
            <a:r>
              <a:rPr lang="en-US" dirty="0" smtClean="0"/>
              <a:t>Kinetis SDK already has derivative information in source code</a:t>
            </a:r>
          </a:p>
          <a:p>
            <a:pPr lvl="1"/>
            <a:r>
              <a:rPr lang="en-US" dirty="0" smtClean="0"/>
              <a:t>Macros used at compile time</a:t>
            </a:r>
          </a:p>
          <a:p>
            <a:pPr lvl="1"/>
            <a:r>
              <a:rPr lang="en-US" dirty="0" smtClean="0"/>
              <a:t>Specify peripheral differences between Kinetis derivatives</a:t>
            </a:r>
            <a:br>
              <a:rPr lang="en-US" dirty="0" smtClean="0"/>
            </a:br>
            <a:r>
              <a:rPr lang="en-US" dirty="0" smtClean="0"/>
              <a:t>like &lt;KSDK_PATH&gt;\platform\</a:t>
            </a:r>
            <a:r>
              <a:rPr lang="en-US" dirty="0" err="1" smtClean="0"/>
              <a:t>hal</a:t>
            </a:r>
            <a:r>
              <a:rPr lang="en-US" dirty="0" smtClean="0"/>
              <a:t>\</a:t>
            </a:r>
            <a:r>
              <a:rPr lang="en-US" dirty="0" err="1" smtClean="0"/>
              <a:t>adc</a:t>
            </a:r>
            <a:r>
              <a:rPr lang="en-US" dirty="0" smtClean="0"/>
              <a:t>\fsl_adc16_features.h</a:t>
            </a:r>
          </a:p>
          <a:p>
            <a:pPr lvl="1"/>
            <a:r>
              <a:rPr lang="en-US" dirty="0" smtClean="0"/>
              <a:t>Specify which KSDK header files to include in build</a:t>
            </a:r>
            <a:br>
              <a:rPr lang="en-US" dirty="0" smtClean="0"/>
            </a:br>
            <a:r>
              <a:rPr lang="en-US" dirty="0" smtClean="0"/>
              <a:t>like &lt;KSDK_PATH&gt; \platform\CMSIS\Include\device\</a:t>
            </a:r>
            <a:r>
              <a:rPr lang="en-US" dirty="0" err="1" smtClean="0"/>
              <a:t>fsl_device_registers.h</a:t>
            </a:r>
            <a:endParaRPr lang="en-US" dirty="0" smtClean="0"/>
          </a:p>
          <a:p>
            <a:r>
              <a:rPr lang="en-US" dirty="0" smtClean="0"/>
              <a:t>Kinetis SDK uses compiler preprocessor definition to specify derivative. </a:t>
            </a:r>
          </a:p>
          <a:p>
            <a:pPr lvl="1"/>
            <a:r>
              <a:rPr lang="en-US" dirty="0" smtClean="0"/>
              <a:t>Change in </a:t>
            </a:r>
            <a:r>
              <a:rPr lang="en-US" dirty="0" err="1" smtClean="0"/>
              <a:t>ksdk_platform_lib</a:t>
            </a:r>
            <a:r>
              <a:rPr lang="en-US" dirty="0" smtClean="0"/>
              <a:t> project and rebuild</a:t>
            </a:r>
          </a:p>
          <a:p>
            <a:pPr lvl="1"/>
            <a:endParaRPr lang="en-US" dirty="0"/>
          </a:p>
        </p:txBody>
      </p:sp>
    </p:spTree>
    <p:extLst>
      <p:ext uri="{BB962C8B-B14F-4D97-AF65-F5344CB8AC3E}">
        <p14:creationId xmlns:p14="http://schemas.microsoft.com/office/powerpoint/2010/main" val="438492339"/>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KDS Example: Derivative Defined in project</a:t>
            </a:r>
            <a:endParaRPr lang="en-US" dirty="0"/>
          </a:p>
        </p:txBody>
      </p:sp>
      <p:pic>
        <p:nvPicPr>
          <p:cNvPr id="1026" name="Picture 2" descr="C:\Users\b16659\AppData\Local\Temp\SNAGHTMLf7c0416.PNG"/>
          <p:cNvPicPr>
            <a:picLocks noChangeAspect="1" noChangeArrowheads="1"/>
          </p:cNvPicPr>
          <p:nvPr/>
        </p:nvPicPr>
        <p:blipFill>
          <a:blip r:embed="rId2" cstate="screen"/>
          <a:srcRect/>
          <a:stretch>
            <a:fillRect/>
          </a:stretch>
        </p:blipFill>
        <p:spPr bwMode="auto">
          <a:xfrm>
            <a:off x="1093306" y="947269"/>
            <a:ext cx="7333774" cy="5383957"/>
          </a:xfrm>
          <a:prstGeom prst="rect">
            <a:avLst/>
          </a:prstGeom>
          <a:noFill/>
        </p:spPr>
      </p:pic>
    </p:spTree>
    <p:extLst>
      <p:ext uri="{BB962C8B-B14F-4D97-AF65-F5344CB8AC3E}">
        <p14:creationId xmlns:p14="http://schemas.microsoft.com/office/powerpoint/2010/main" val="1775430386"/>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Derivative Details</a:t>
            </a:r>
            <a:endParaRPr lang="en-US" dirty="0"/>
          </a:p>
        </p:txBody>
      </p:sp>
      <p:sp>
        <p:nvSpPr>
          <p:cNvPr id="3" name="Text Placeholder 2"/>
          <p:cNvSpPr>
            <a:spLocks noGrp="1"/>
          </p:cNvSpPr>
          <p:nvPr>
            <p:ph type="body" sz="quarter" idx="10"/>
          </p:nvPr>
        </p:nvSpPr>
        <p:spPr/>
        <p:txBody>
          <a:bodyPr/>
          <a:lstStyle/>
          <a:p>
            <a:r>
              <a:rPr lang="en-US" dirty="0" smtClean="0"/>
              <a:t>The symbol to use for derivative based on Kinetis part number, like CPU_MK22FN512VLH12</a:t>
            </a:r>
            <a:br>
              <a:rPr lang="en-US" dirty="0" smtClean="0"/>
            </a:br>
            <a:endParaRPr lang="en-US" dirty="0" smtClean="0"/>
          </a:p>
          <a:p>
            <a:r>
              <a:rPr lang="en-US" dirty="0" smtClean="0"/>
              <a:t>Change in the toolchain compiler preprocessor settings for the library project </a:t>
            </a:r>
            <a:r>
              <a:rPr lang="en-US" dirty="0" err="1" smtClean="0"/>
              <a:t>ksdk_platform_lib</a:t>
            </a:r>
            <a:r>
              <a:rPr lang="en-US" dirty="0" smtClean="0"/>
              <a:t/>
            </a:r>
            <a:br>
              <a:rPr lang="en-US" dirty="0" smtClean="0"/>
            </a:br>
            <a:endParaRPr lang="en-US" dirty="0" smtClean="0"/>
          </a:p>
          <a:p>
            <a:r>
              <a:rPr lang="en-US" dirty="0" smtClean="0"/>
              <a:t>Kinetis SDK already includes supported derivatives</a:t>
            </a:r>
          </a:p>
          <a:p>
            <a:pPr lvl="1"/>
            <a:r>
              <a:rPr lang="en-US" dirty="0" smtClean="0"/>
              <a:t>Can find all derivative options in </a:t>
            </a:r>
            <a:br>
              <a:rPr lang="en-US" dirty="0" smtClean="0"/>
            </a:br>
            <a:r>
              <a:rPr lang="en-US" dirty="0" smtClean="0"/>
              <a:t>&lt;KSDK_PATH&gt; \platform\CMSIS\Include\device\</a:t>
            </a:r>
            <a:r>
              <a:rPr lang="en-US" dirty="0" err="1" smtClean="0"/>
              <a:t>fsl_device_registers.h</a:t>
            </a:r>
            <a:r>
              <a:rPr lang="en-US" dirty="0" smtClean="0"/>
              <a:t> </a:t>
            </a:r>
          </a:p>
          <a:p>
            <a:pPr lvl="1"/>
            <a:endParaRPr lang="en-US" dirty="0" smtClean="0"/>
          </a:p>
          <a:p>
            <a:r>
              <a:rPr lang="en-US" dirty="0" smtClean="0"/>
              <a:t>Porting to a new family is not supported. Only derivatives. </a:t>
            </a:r>
          </a:p>
          <a:p>
            <a:pPr lvl="1"/>
            <a:r>
              <a:rPr lang="en-US" dirty="0" smtClean="0"/>
              <a:t>Full list of supported derivatives can be found in the Release Notes</a:t>
            </a:r>
            <a:endParaRPr lang="en-US" dirty="0"/>
          </a:p>
        </p:txBody>
      </p:sp>
    </p:spTree>
    <p:extLst>
      <p:ext uri="{BB962C8B-B14F-4D97-AF65-F5344CB8AC3E}">
        <p14:creationId xmlns:p14="http://schemas.microsoft.com/office/powerpoint/2010/main" val="1723406834"/>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Porting to new board layout</a:t>
            </a:r>
            <a:endParaRPr lang="en-US" dirty="0"/>
          </a:p>
        </p:txBody>
      </p:sp>
    </p:spTree>
    <p:extLst>
      <p:ext uri="{BB962C8B-B14F-4D97-AF65-F5344CB8AC3E}">
        <p14:creationId xmlns:p14="http://schemas.microsoft.com/office/powerpoint/2010/main" val="415076599"/>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Board Configuration</a:t>
            </a:r>
            <a:endParaRPr lang="en-US" dirty="0"/>
          </a:p>
        </p:txBody>
      </p:sp>
      <p:sp>
        <p:nvSpPr>
          <p:cNvPr id="3" name="Text Placeholder 2"/>
          <p:cNvSpPr>
            <a:spLocks noGrp="1"/>
          </p:cNvSpPr>
          <p:nvPr>
            <p:ph type="body" sz="quarter" idx="10"/>
          </p:nvPr>
        </p:nvSpPr>
        <p:spPr/>
        <p:txBody>
          <a:bodyPr/>
          <a:lstStyle/>
          <a:p>
            <a:r>
              <a:rPr lang="en-US" dirty="0" smtClean="0"/>
              <a:t>Each development board supported by Kinetis SDK has board configuration files</a:t>
            </a:r>
          </a:p>
          <a:p>
            <a:r>
              <a:rPr lang="en-US" dirty="0" smtClean="0"/>
              <a:t>Found in &lt;KSDK_PATH&gt;/examples/&lt;</a:t>
            </a:r>
            <a:r>
              <a:rPr lang="en-US" dirty="0" err="1" smtClean="0"/>
              <a:t>board_name</a:t>
            </a:r>
            <a:r>
              <a:rPr lang="en-US" dirty="0" smtClean="0"/>
              <a:t>&gt;</a:t>
            </a:r>
          </a:p>
          <a:p>
            <a:r>
              <a:rPr lang="en-US" dirty="0" smtClean="0"/>
              <a:t>Contains board-specific details for Kinetis SDK</a:t>
            </a:r>
          </a:p>
          <a:p>
            <a:pPr lvl="1"/>
            <a:r>
              <a:rPr lang="en-US" dirty="0" smtClean="0"/>
              <a:t>Applications easily portable across different boards and devices</a:t>
            </a:r>
          </a:p>
          <a:p>
            <a:r>
              <a:rPr lang="en-US" dirty="0" smtClean="0"/>
              <a:t>These files should be reviewed and modified for custom hardware:</a:t>
            </a:r>
          </a:p>
          <a:p>
            <a:pPr lvl="1"/>
            <a:r>
              <a:rPr lang="en-US" dirty="0" err="1" smtClean="0"/>
              <a:t>board.c</a:t>
            </a:r>
            <a:r>
              <a:rPr lang="en-US" dirty="0" smtClean="0"/>
              <a:t> and </a:t>
            </a:r>
            <a:r>
              <a:rPr lang="en-US" dirty="0" err="1" smtClean="0"/>
              <a:t>board.h</a:t>
            </a:r>
            <a:endParaRPr lang="en-US" dirty="0" smtClean="0"/>
          </a:p>
          <a:p>
            <a:pPr lvl="1"/>
            <a:r>
              <a:rPr lang="en-US" dirty="0" err="1" smtClean="0"/>
              <a:t>pin_mux.c</a:t>
            </a:r>
            <a:r>
              <a:rPr lang="en-US" dirty="0" smtClean="0"/>
              <a:t> and </a:t>
            </a:r>
            <a:r>
              <a:rPr lang="en-US" dirty="0" err="1" smtClean="0"/>
              <a:t>pin_mux.h</a:t>
            </a:r>
            <a:endParaRPr lang="en-US" dirty="0" smtClean="0"/>
          </a:p>
          <a:p>
            <a:pPr lvl="1"/>
            <a:r>
              <a:rPr lang="en-US" dirty="0" err="1" smtClean="0"/>
              <a:t>gpio_pins.c</a:t>
            </a:r>
            <a:r>
              <a:rPr lang="en-US" dirty="0" smtClean="0"/>
              <a:t> and </a:t>
            </a:r>
            <a:r>
              <a:rPr lang="en-US" dirty="0" err="1" smtClean="0"/>
              <a:t>gpio_pins.h</a:t>
            </a:r>
            <a:endParaRPr lang="en-US" dirty="0" smtClean="0"/>
          </a:p>
          <a:p>
            <a:pPr lvl="1"/>
            <a:r>
              <a:rPr lang="en-US" dirty="0" err="1"/>
              <a:t>h</a:t>
            </a:r>
            <a:r>
              <a:rPr lang="en-US" dirty="0" err="1" smtClean="0"/>
              <a:t>ardware_init.c</a:t>
            </a:r>
            <a:endParaRPr lang="en-US" dirty="0"/>
          </a:p>
        </p:txBody>
      </p:sp>
      <p:pic>
        <p:nvPicPr>
          <p:cNvPr id="4" name="Picture 3"/>
          <p:cNvPicPr>
            <a:picLocks noChangeAspect="1"/>
          </p:cNvPicPr>
          <p:nvPr/>
        </p:nvPicPr>
        <p:blipFill>
          <a:blip r:embed="rId2"/>
          <a:stretch>
            <a:fillRect/>
          </a:stretch>
        </p:blipFill>
        <p:spPr>
          <a:xfrm>
            <a:off x="4953000" y="3733800"/>
            <a:ext cx="1304925" cy="2257425"/>
          </a:xfrm>
          <a:prstGeom prst="rect">
            <a:avLst/>
          </a:prstGeom>
        </p:spPr>
      </p:pic>
    </p:spTree>
    <p:extLst>
      <p:ext uri="{BB962C8B-B14F-4D97-AF65-F5344CB8AC3E}">
        <p14:creationId xmlns:p14="http://schemas.microsoft.com/office/powerpoint/2010/main" val="60934659"/>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Kinetis</a:t>
            </a:r>
            <a:r>
              <a:rPr lang="en-US" dirty="0"/>
              <a:t> SDK Overview</a:t>
            </a:r>
          </a:p>
        </p:txBody>
      </p:sp>
      <p:sp>
        <p:nvSpPr>
          <p:cNvPr id="6" name="Text Placeholder 2"/>
          <p:cNvSpPr>
            <a:spLocks noGrp="1"/>
          </p:cNvSpPr>
          <p:nvPr>
            <p:ph type="body" sz="quarter" idx="4294967295"/>
          </p:nvPr>
        </p:nvSpPr>
        <p:spPr>
          <a:xfrm>
            <a:off x="5165725" y="998538"/>
            <a:ext cx="3978275" cy="5097462"/>
          </a:xfrm>
        </p:spPr>
        <p:txBody>
          <a:bodyPr>
            <a:noAutofit/>
          </a:bodyPr>
          <a:lstStyle/>
          <a:p>
            <a:pPr>
              <a:buNone/>
            </a:pPr>
            <a:r>
              <a:rPr lang="en-US" sz="1200" b="1" dirty="0" smtClean="0">
                <a:solidFill>
                  <a:srgbClr val="FFC000"/>
                </a:solidFill>
                <a:effectLst>
                  <a:outerShdw blurRad="63500" sx="102000" sy="102000" algn="ctr" rotWithShape="0">
                    <a:prstClr val="black">
                      <a:alpha val="40000"/>
                    </a:prstClr>
                  </a:outerShdw>
                </a:effectLst>
              </a:rPr>
              <a:t>HAL</a:t>
            </a:r>
          </a:p>
          <a:p>
            <a:r>
              <a:rPr lang="en-US" sz="1200" dirty="0" smtClean="0"/>
              <a:t>Abstracted IP level Basic operations.</a:t>
            </a:r>
          </a:p>
          <a:p>
            <a:r>
              <a:rPr lang="en-US" sz="1200" dirty="0" smtClean="0"/>
              <a:t>Useable low level drivers. </a:t>
            </a:r>
          </a:p>
          <a:p>
            <a:pPr>
              <a:buNone/>
            </a:pPr>
            <a:endParaRPr lang="en-US" sz="200" dirty="0" smtClean="0"/>
          </a:p>
          <a:p>
            <a:pPr>
              <a:buNone/>
            </a:pPr>
            <a:r>
              <a:rPr lang="en-US" sz="1200" b="1" dirty="0" smtClean="0">
                <a:solidFill>
                  <a:srgbClr val="7030A0"/>
                </a:solidFill>
                <a:effectLst>
                  <a:outerShdw blurRad="63500" sx="102000" sy="102000" algn="ctr" rotWithShape="0">
                    <a:prstClr val="black">
                      <a:alpha val="40000"/>
                    </a:prstClr>
                  </a:outerShdw>
                </a:effectLst>
              </a:rPr>
              <a:t>System Services</a:t>
            </a:r>
          </a:p>
          <a:p>
            <a:r>
              <a:rPr lang="en-US" sz="1200" dirty="0" smtClean="0"/>
              <a:t>Clock Manager, Interrupt manager, Low power manager, HW timer…</a:t>
            </a:r>
          </a:p>
          <a:p>
            <a:r>
              <a:rPr lang="en-US" sz="1200" dirty="0" smtClean="0"/>
              <a:t>Can be used with HAL, PD and Application</a:t>
            </a:r>
          </a:p>
          <a:p>
            <a:pPr>
              <a:buNone/>
            </a:pPr>
            <a:endParaRPr lang="en-US" sz="200" dirty="0" smtClean="0"/>
          </a:p>
          <a:p>
            <a:pPr>
              <a:buNone/>
            </a:pPr>
            <a:r>
              <a:rPr lang="en-US" sz="1200" b="1" dirty="0" smtClean="0">
                <a:solidFill>
                  <a:srgbClr val="C00000"/>
                </a:solidFill>
                <a:effectLst>
                  <a:outerShdw blurRad="63500" sx="102000" sy="102000" algn="ctr" rotWithShape="0">
                    <a:prstClr val="black">
                      <a:alpha val="40000"/>
                    </a:prstClr>
                  </a:outerShdw>
                </a:effectLst>
              </a:rPr>
              <a:t>FSL Peripheral Drivers</a:t>
            </a:r>
          </a:p>
          <a:p>
            <a:r>
              <a:rPr lang="en-US" sz="1200" dirty="0" smtClean="0"/>
              <a:t>Use case driven high level drivers.</a:t>
            </a:r>
          </a:p>
          <a:p>
            <a:pPr>
              <a:buNone/>
            </a:pPr>
            <a:endParaRPr lang="en-US" sz="200" dirty="0" smtClean="0"/>
          </a:p>
          <a:p>
            <a:pPr>
              <a:buNone/>
            </a:pPr>
            <a:r>
              <a:rPr lang="en-US" sz="1200" b="1" dirty="0" smtClean="0">
                <a:solidFill>
                  <a:schemeClr val="accent6"/>
                </a:solidFill>
                <a:effectLst>
                  <a:outerShdw blurRad="63500" sx="102000" sy="102000" algn="ctr" rotWithShape="0">
                    <a:prstClr val="black">
                      <a:alpha val="40000"/>
                    </a:prstClr>
                  </a:outerShdw>
                </a:effectLst>
              </a:rPr>
              <a:t>OS Abstraction Layer (OSA)</a:t>
            </a:r>
            <a:endParaRPr lang="en-US" sz="1200" dirty="0" smtClean="0">
              <a:effectLst>
                <a:outerShdw blurRad="63500" sx="102000" sy="102000" algn="ctr" rotWithShape="0">
                  <a:prstClr val="black">
                    <a:alpha val="40000"/>
                  </a:prstClr>
                </a:outerShdw>
              </a:effectLst>
            </a:endParaRPr>
          </a:p>
          <a:p>
            <a:r>
              <a:rPr lang="en-US" sz="1200" dirty="0" smtClean="0"/>
              <a:t>Adapt to different OS (MQX, FreeRTOS and uCos) through corresponding OSA</a:t>
            </a:r>
          </a:p>
          <a:p>
            <a:pPr>
              <a:buNone/>
            </a:pPr>
            <a:endParaRPr lang="en-US" sz="200" dirty="0" smtClean="0"/>
          </a:p>
          <a:p>
            <a:pPr>
              <a:buNone/>
            </a:pPr>
            <a:r>
              <a:rPr lang="en-US" sz="1200" b="1" dirty="0" smtClean="0">
                <a:solidFill>
                  <a:srgbClr val="00B0F0"/>
                </a:solidFill>
                <a:effectLst>
                  <a:outerShdw blurRad="63500" sx="102000" sy="102000" algn="ctr" rotWithShape="0">
                    <a:prstClr val="black">
                      <a:alpha val="40000"/>
                    </a:prstClr>
                  </a:outerShdw>
                </a:effectLst>
              </a:rPr>
              <a:t>BSP &amp; Configuration</a:t>
            </a:r>
          </a:p>
          <a:p>
            <a:r>
              <a:rPr lang="en-US" sz="1200" dirty="0" smtClean="0"/>
              <a:t>Board Configuration, Pin Muxing, GPIO Configuration</a:t>
            </a:r>
          </a:p>
          <a:p>
            <a:pPr>
              <a:buNone/>
            </a:pPr>
            <a:endParaRPr lang="en-US" sz="200" dirty="0" smtClean="0"/>
          </a:p>
          <a:p>
            <a:pPr>
              <a:buNone/>
            </a:pPr>
            <a:r>
              <a:rPr lang="en-US" sz="1200" b="1" dirty="0" smtClean="0">
                <a:solidFill>
                  <a:schemeClr val="bg2">
                    <a:lumMod val="50000"/>
                  </a:schemeClr>
                </a:solidFill>
                <a:effectLst>
                  <a:outerShdw blurRad="63500" sx="102000" sy="102000" algn="ctr" rotWithShape="0">
                    <a:prstClr val="black">
                      <a:alpha val="40000"/>
                    </a:prstClr>
                  </a:outerShdw>
                </a:effectLst>
              </a:rPr>
              <a:t>Stacks &amp; Middle Wares</a:t>
            </a:r>
          </a:p>
          <a:p>
            <a:r>
              <a:rPr lang="en-US" sz="1200" dirty="0" smtClean="0"/>
              <a:t>USB stack, TCP/IP stack, BTLE…</a:t>
            </a:r>
          </a:p>
          <a:p>
            <a:r>
              <a:rPr lang="en-US" sz="1200" dirty="0" smtClean="0"/>
              <a:t>Audio, Graphics, Boot Loader…</a:t>
            </a:r>
          </a:p>
          <a:p>
            <a:pPr>
              <a:buNone/>
            </a:pPr>
            <a:endParaRPr lang="en-US" sz="400" dirty="0" smtClean="0"/>
          </a:p>
          <a:p>
            <a:pPr>
              <a:buNone/>
            </a:pPr>
            <a:r>
              <a:rPr lang="en-US" sz="1200" dirty="0" smtClean="0">
                <a:solidFill>
                  <a:schemeClr val="bg1">
                    <a:lumMod val="65000"/>
                  </a:schemeClr>
                </a:solidFill>
              </a:rPr>
              <a:t>Note: The IP extension header files could be merged with the SoC header in later on KSDK releases… </a:t>
            </a:r>
          </a:p>
        </p:txBody>
      </p:sp>
      <p:pic>
        <p:nvPicPr>
          <p:cNvPr id="4" name="Picture 2"/>
          <p:cNvPicPr>
            <a:picLocks noChangeAspect="1" noChangeArrowheads="1"/>
          </p:cNvPicPr>
          <p:nvPr/>
        </p:nvPicPr>
        <p:blipFill>
          <a:blip r:embed="rId3" cstate="print"/>
          <a:srcRect/>
          <a:stretch>
            <a:fillRect/>
          </a:stretch>
        </p:blipFill>
        <p:spPr bwMode="auto">
          <a:xfrm>
            <a:off x="381000" y="1116702"/>
            <a:ext cx="4522773" cy="4608836"/>
          </a:xfrm>
          <a:prstGeom prst="rect">
            <a:avLst/>
          </a:prstGeom>
          <a:noFill/>
          <a:ln w="9525">
            <a:noFill/>
            <a:miter lim="800000"/>
            <a:headEnd/>
            <a:tailEnd/>
          </a:ln>
        </p:spPr>
      </p:pic>
    </p:spTree>
    <p:extLst>
      <p:ext uri="{BB962C8B-B14F-4D97-AF65-F5344CB8AC3E}">
        <p14:creationId xmlns:p14="http://schemas.microsoft.com/office/powerpoint/2010/main" val="548208275"/>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Board Support</a:t>
            </a:r>
            <a:endParaRPr lang="en-US" dirty="0"/>
          </a:p>
        </p:txBody>
      </p:sp>
      <p:sp>
        <p:nvSpPr>
          <p:cNvPr id="3" name="Text Placeholder 2"/>
          <p:cNvSpPr>
            <a:spLocks noGrp="1"/>
          </p:cNvSpPr>
          <p:nvPr>
            <p:ph type="body" sz="quarter" idx="10"/>
          </p:nvPr>
        </p:nvSpPr>
        <p:spPr/>
        <p:txBody>
          <a:bodyPr/>
          <a:lstStyle/>
          <a:p>
            <a:r>
              <a:rPr lang="en-US" dirty="0" smtClean="0"/>
              <a:t>Copy and rename closest board folder in the examples directory</a:t>
            </a:r>
            <a:endParaRPr lang="en-US" dirty="0"/>
          </a:p>
        </p:txBody>
      </p:sp>
      <p:pic>
        <p:nvPicPr>
          <p:cNvPr id="5" name="Picture 4"/>
          <p:cNvPicPr>
            <a:picLocks noChangeAspect="1"/>
          </p:cNvPicPr>
          <p:nvPr/>
        </p:nvPicPr>
        <p:blipFill>
          <a:blip r:embed="rId2"/>
          <a:stretch>
            <a:fillRect/>
          </a:stretch>
        </p:blipFill>
        <p:spPr>
          <a:xfrm>
            <a:off x="1559800" y="2133600"/>
            <a:ext cx="6076950" cy="4210050"/>
          </a:xfrm>
          <a:prstGeom prst="rect">
            <a:avLst/>
          </a:prstGeom>
        </p:spPr>
      </p:pic>
    </p:spTree>
    <p:extLst>
      <p:ext uri="{BB962C8B-B14F-4D97-AF65-F5344CB8AC3E}">
        <p14:creationId xmlns:p14="http://schemas.microsoft.com/office/powerpoint/2010/main" val="847041982"/>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board.h</a:t>
            </a:r>
            <a:r>
              <a:rPr lang="en-US" dirty="0" smtClean="0"/>
              <a:t> file</a:t>
            </a:r>
            <a:endParaRPr lang="en-US" dirty="0"/>
          </a:p>
        </p:txBody>
      </p:sp>
      <p:sp>
        <p:nvSpPr>
          <p:cNvPr id="3" name="Text Placeholder 2"/>
          <p:cNvSpPr>
            <a:spLocks noGrp="1"/>
          </p:cNvSpPr>
          <p:nvPr>
            <p:ph type="body" sz="quarter" idx="10"/>
          </p:nvPr>
        </p:nvSpPr>
        <p:spPr/>
        <p:txBody>
          <a:bodyPr/>
          <a:lstStyle/>
          <a:p>
            <a:r>
              <a:rPr lang="en-US" dirty="0" smtClean="0"/>
              <a:t>Defines debug UART peripheral and pins</a:t>
            </a:r>
          </a:p>
          <a:p>
            <a:pPr lvl="1"/>
            <a:r>
              <a:rPr lang="en-US" dirty="0" smtClean="0"/>
              <a:t>For </a:t>
            </a:r>
            <a:r>
              <a:rPr lang="en-US" dirty="0" err="1" smtClean="0"/>
              <a:t>stdin</a:t>
            </a:r>
            <a:r>
              <a:rPr lang="en-US" dirty="0" smtClean="0"/>
              <a:t>/</a:t>
            </a:r>
            <a:r>
              <a:rPr lang="en-US" dirty="0" err="1" smtClean="0"/>
              <a:t>stdout</a:t>
            </a:r>
            <a:r>
              <a:rPr lang="en-US" dirty="0" smtClean="0"/>
              <a:t> functions, like printf()</a:t>
            </a:r>
          </a:p>
          <a:p>
            <a:r>
              <a:rPr lang="en-US" dirty="0" smtClean="0"/>
              <a:t>Mainly used for Kinetis SDK examples, specifying:</a:t>
            </a:r>
          </a:p>
          <a:p>
            <a:pPr lvl="1"/>
            <a:r>
              <a:rPr lang="en-US" dirty="0" smtClean="0"/>
              <a:t>Features available on board, like sensor for demos</a:t>
            </a:r>
          </a:p>
          <a:p>
            <a:pPr lvl="1"/>
            <a:r>
              <a:rPr lang="en-US" dirty="0" smtClean="0"/>
              <a:t>Peripheral instances for examples, like I2C0</a:t>
            </a:r>
          </a:p>
          <a:p>
            <a:pPr lvl="1"/>
            <a:r>
              <a:rPr lang="en-US" dirty="0" smtClean="0"/>
              <a:t>Pins for LEDs and buttons</a:t>
            </a:r>
          </a:p>
        </p:txBody>
      </p:sp>
    </p:spTree>
    <p:extLst>
      <p:ext uri="{BB962C8B-B14F-4D97-AF65-F5344CB8AC3E}">
        <p14:creationId xmlns:p14="http://schemas.microsoft.com/office/powerpoint/2010/main" val="3035312645"/>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board.c</a:t>
            </a:r>
            <a:r>
              <a:rPr lang="en-US" dirty="0" smtClean="0"/>
              <a:t> file</a:t>
            </a:r>
            <a:endParaRPr lang="en-US" dirty="0"/>
          </a:p>
        </p:txBody>
      </p:sp>
      <p:sp>
        <p:nvSpPr>
          <p:cNvPr id="3" name="Text Placeholder 2"/>
          <p:cNvSpPr>
            <a:spLocks noGrp="1"/>
          </p:cNvSpPr>
          <p:nvPr>
            <p:ph type="body" sz="quarter" idx="10"/>
          </p:nvPr>
        </p:nvSpPr>
        <p:spPr/>
        <p:txBody>
          <a:bodyPr/>
          <a:lstStyle/>
          <a:p>
            <a:r>
              <a:rPr lang="en-US" dirty="0" smtClean="0"/>
              <a:t>Defines clock structures</a:t>
            </a:r>
          </a:p>
          <a:p>
            <a:r>
              <a:rPr lang="en-US" dirty="0" err="1" smtClean="0"/>
              <a:t>BOARD_ClockInit</a:t>
            </a:r>
            <a:r>
              <a:rPr lang="en-US" dirty="0" smtClean="0"/>
              <a:t>()</a:t>
            </a:r>
          </a:p>
          <a:p>
            <a:pPr lvl="1"/>
            <a:r>
              <a:rPr lang="en-US" dirty="0" smtClean="0"/>
              <a:t>Uses clock manager to configure the system clocks</a:t>
            </a:r>
            <a:endParaRPr lang="en-US" dirty="0"/>
          </a:p>
        </p:txBody>
      </p:sp>
    </p:spTree>
    <p:extLst>
      <p:ext uri="{BB962C8B-B14F-4D97-AF65-F5344CB8AC3E}">
        <p14:creationId xmlns:p14="http://schemas.microsoft.com/office/powerpoint/2010/main" val="3797533216"/>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Kinetis SDK </a:t>
            </a:r>
            <a:r>
              <a:rPr lang="en-US" dirty="0" smtClean="0"/>
              <a:t>Porting — Change Default UART</a:t>
            </a:r>
            <a:endParaRPr lang="en-US" dirty="0"/>
          </a:p>
        </p:txBody>
      </p:sp>
      <p:sp>
        <p:nvSpPr>
          <p:cNvPr id="3" name="Text Placeholder 2"/>
          <p:cNvSpPr>
            <a:spLocks noGrp="1"/>
          </p:cNvSpPr>
          <p:nvPr>
            <p:ph type="body" sz="quarter" idx="10"/>
          </p:nvPr>
        </p:nvSpPr>
        <p:spPr/>
        <p:txBody>
          <a:bodyPr/>
          <a:lstStyle/>
          <a:p>
            <a:r>
              <a:rPr lang="en-US" dirty="0" smtClean="0"/>
              <a:t>Modify </a:t>
            </a:r>
            <a:r>
              <a:rPr lang="en-US" dirty="0" err="1" smtClean="0"/>
              <a:t>board.h</a:t>
            </a:r>
            <a:r>
              <a:rPr lang="en-US" dirty="0" smtClean="0"/>
              <a:t> to select the UART and baud rate to use</a:t>
            </a:r>
          </a:p>
          <a:p>
            <a:endParaRPr lang="en-US" dirty="0" smtClean="0"/>
          </a:p>
          <a:p>
            <a:endParaRPr lang="en-US" dirty="0"/>
          </a:p>
          <a:p>
            <a:endParaRPr lang="en-US" dirty="0" smtClean="0"/>
          </a:p>
          <a:p>
            <a:endParaRPr lang="en-US" dirty="0" smtClean="0"/>
          </a:p>
          <a:p>
            <a:r>
              <a:rPr lang="en-US" dirty="0" smtClean="0"/>
              <a:t>Modify </a:t>
            </a:r>
            <a:r>
              <a:rPr lang="en-US" dirty="0" err="1" smtClean="0"/>
              <a:t>pin_mux.c</a:t>
            </a:r>
            <a:r>
              <a:rPr lang="en-US" dirty="0" smtClean="0"/>
              <a:t> to select the pins to use</a:t>
            </a:r>
          </a:p>
          <a:p>
            <a:endParaRPr lang="en-US" dirty="0" smtClean="0"/>
          </a:p>
        </p:txBody>
      </p:sp>
      <p:pic>
        <p:nvPicPr>
          <p:cNvPr id="4" name="Picture 3"/>
          <p:cNvPicPr>
            <a:picLocks noChangeAspect="1"/>
          </p:cNvPicPr>
          <p:nvPr/>
        </p:nvPicPr>
        <p:blipFill>
          <a:blip r:embed="rId2" cstate="print"/>
          <a:stretch>
            <a:fillRect/>
          </a:stretch>
        </p:blipFill>
        <p:spPr>
          <a:xfrm>
            <a:off x="927044" y="1576514"/>
            <a:ext cx="4457700" cy="139065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cstate="print"/>
          <a:stretch>
            <a:fillRect/>
          </a:stretch>
        </p:blipFill>
        <p:spPr>
          <a:xfrm>
            <a:off x="927044" y="3599562"/>
            <a:ext cx="5514975" cy="23526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1839704"/>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pin_mux.c</a:t>
            </a:r>
            <a:r>
              <a:rPr lang="en-US" dirty="0" smtClean="0"/>
              <a:t> and </a:t>
            </a:r>
            <a:r>
              <a:rPr lang="en-US" dirty="0" err="1" smtClean="0"/>
              <a:t>pin_mux.h</a:t>
            </a:r>
            <a:endParaRPr lang="en-US" dirty="0"/>
          </a:p>
        </p:txBody>
      </p:sp>
      <p:sp>
        <p:nvSpPr>
          <p:cNvPr id="3" name="Text Placeholder 2"/>
          <p:cNvSpPr>
            <a:spLocks noGrp="1"/>
          </p:cNvSpPr>
          <p:nvPr>
            <p:ph type="body" sz="quarter" idx="10"/>
          </p:nvPr>
        </p:nvSpPr>
        <p:spPr/>
        <p:txBody>
          <a:bodyPr/>
          <a:lstStyle/>
          <a:p>
            <a:r>
              <a:rPr lang="en-US" dirty="0" smtClean="0"/>
              <a:t>Kinetis devices provide great flexibility in muxing signals</a:t>
            </a:r>
          </a:p>
          <a:p>
            <a:pPr lvl="1"/>
            <a:r>
              <a:rPr lang="en-US" dirty="0" smtClean="0"/>
              <a:t>Each digital port pin has up to 8 signals muxed on pin</a:t>
            </a:r>
          </a:p>
          <a:p>
            <a:pPr lvl="1"/>
            <a:r>
              <a:rPr lang="en-US" dirty="0" smtClean="0"/>
              <a:t>Some peripherals route same signals to multiple pins</a:t>
            </a:r>
          </a:p>
          <a:p>
            <a:r>
              <a:rPr lang="en-US" dirty="0" err="1" smtClean="0"/>
              <a:t>pin_mux.c</a:t>
            </a:r>
            <a:r>
              <a:rPr lang="en-US" dirty="0" smtClean="0"/>
              <a:t>: </a:t>
            </a:r>
          </a:p>
          <a:p>
            <a:pPr lvl="1"/>
            <a:r>
              <a:rPr lang="en-US" dirty="0" smtClean="0"/>
              <a:t>Functions to set pin mux options for all pins used on board</a:t>
            </a:r>
          </a:p>
          <a:p>
            <a:pPr lvl="1"/>
            <a:r>
              <a:rPr lang="en-US" dirty="0" smtClean="0"/>
              <a:t>Function for each peripheral type, like </a:t>
            </a:r>
            <a:r>
              <a:rPr lang="en-US" dirty="0" err="1" smtClean="0"/>
              <a:t>configure_can_pins</a:t>
            </a:r>
            <a:r>
              <a:rPr lang="en-US" dirty="0" smtClean="0"/>
              <a:t>()</a:t>
            </a:r>
          </a:p>
          <a:p>
            <a:r>
              <a:rPr lang="en-US" dirty="0" err="1" smtClean="0"/>
              <a:t>Hardware_init.c</a:t>
            </a:r>
            <a:r>
              <a:rPr lang="en-US" dirty="0" smtClean="0"/>
              <a:t> calls these functions in </a:t>
            </a:r>
            <a:r>
              <a:rPr lang="en-US" dirty="0" err="1" smtClean="0"/>
              <a:t>pin_mux.c</a:t>
            </a:r>
            <a:r>
              <a:rPr lang="en-US" dirty="0" smtClean="0"/>
              <a:t> during startup</a:t>
            </a:r>
            <a:endParaRPr lang="en-US" dirty="0"/>
          </a:p>
        </p:txBody>
      </p:sp>
      <p:pic>
        <p:nvPicPr>
          <p:cNvPr id="83970" name="Picture 2" descr="C:\Users\b16659\AppData\Local\Temp\SNAGHTMLf986fd4.PNG"/>
          <p:cNvPicPr>
            <a:picLocks noChangeAspect="1" noChangeArrowheads="1"/>
          </p:cNvPicPr>
          <p:nvPr/>
        </p:nvPicPr>
        <p:blipFill>
          <a:blip r:embed="rId2" cstate="screen"/>
          <a:srcRect/>
          <a:stretch>
            <a:fillRect/>
          </a:stretch>
        </p:blipFill>
        <p:spPr bwMode="auto">
          <a:xfrm>
            <a:off x="1757363" y="3886200"/>
            <a:ext cx="5629275" cy="2105026"/>
          </a:xfrm>
          <a:prstGeom prst="rect">
            <a:avLst/>
          </a:prstGeom>
          <a:noFill/>
        </p:spPr>
      </p:pic>
    </p:spTree>
    <p:extLst>
      <p:ext uri="{BB962C8B-B14F-4D97-AF65-F5344CB8AC3E}">
        <p14:creationId xmlns:p14="http://schemas.microsoft.com/office/powerpoint/2010/main" val="620677985"/>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pin_mux.c</a:t>
            </a:r>
            <a:r>
              <a:rPr lang="en-US" dirty="0" smtClean="0"/>
              <a:t> and </a:t>
            </a:r>
            <a:r>
              <a:rPr lang="en-US" dirty="0" err="1" smtClean="0"/>
              <a:t>pin_mux.h</a:t>
            </a:r>
            <a:endParaRPr lang="en-US" dirty="0"/>
          </a:p>
        </p:txBody>
      </p:sp>
      <p:sp>
        <p:nvSpPr>
          <p:cNvPr id="3" name="Text Placeholder 2"/>
          <p:cNvSpPr>
            <a:spLocks noGrp="1"/>
          </p:cNvSpPr>
          <p:nvPr>
            <p:ph type="body" sz="quarter" idx="10"/>
          </p:nvPr>
        </p:nvSpPr>
        <p:spPr/>
        <p:txBody>
          <a:bodyPr/>
          <a:lstStyle/>
          <a:p>
            <a:r>
              <a:rPr lang="en-US" dirty="0" smtClean="0"/>
              <a:t>Not all instances will be populated so may need to add</a:t>
            </a:r>
          </a:p>
          <a:p>
            <a:r>
              <a:rPr lang="en-US" dirty="0" smtClean="0"/>
              <a:t>Also some modules come out from more than one place, so check that desired pins are being used</a:t>
            </a:r>
          </a:p>
        </p:txBody>
      </p:sp>
      <p:pic>
        <p:nvPicPr>
          <p:cNvPr id="4" name="Picture 3"/>
          <p:cNvPicPr>
            <a:picLocks noChangeAspect="1"/>
          </p:cNvPicPr>
          <p:nvPr/>
        </p:nvPicPr>
        <p:blipFill>
          <a:blip r:embed="rId2"/>
          <a:stretch>
            <a:fillRect/>
          </a:stretch>
        </p:blipFill>
        <p:spPr>
          <a:xfrm>
            <a:off x="2517062" y="2312438"/>
            <a:ext cx="4162425" cy="3429000"/>
          </a:xfrm>
          <a:prstGeom prst="rect">
            <a:avLst/>
          </a:prstGeom>
        </p:spPr>
      </p:pic>
    </p:spTree>
    <p:extLst>
      <p:ext uri="{BB962C8B-B14F-4D97-AF65-F5344CB8AC3E}">
        <p14:creationId xmlns:p14="http://schemas.microsoft.com/office/powerpoint/2010/main" val="2841567568"/>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gpio_pins.c</a:t>
            </a:r>
            <a:r>
              <a:rPr lang="en-US" dirty="0" smtClean="0"/>
              <a:t> and </a:t>
            </a:r>
            <a:r>
              <a:rPr lang="en-US" dirty="0" err="1" smtClean="0"/>
              <a:t>gpio_pins.h</a:t>
            </a:r>
            <a:endParaRPr lang="en-US" dirty="0"/>
          </a:p>
        </p:txBody>
      </p:sp>
      <p:sp>
        <p:nvSpPr>
          <p:cNvPr id="3" name="Text Placeholder 2"/>
          <p:cNvSpPr>
            <a:spLocks noGrp="1"/>
          </p:cNvSpPr>
          <p:nvPr>
            <p:ph type="body" sz="quarter" idx="10"/>
          </p:nvPr>
        </p:nvSpPr>
        <p:spPr/>
        <p:txBody>
          <a:bodyPr/>
          <a:lstStyle/>
          <a:p>
            <a:r>
              <a:rPr lang="en-US" dirty="0" smtClean="0"/>
              <a:t>Kinetis SDK uses pin configuration structures for each pin</a:t>
            </a:r>
          </a:p>
          <a:p>
            <a:pPr lvl="1"/>
            <a:r>
              <a:rPr lang="en-US" dirty="0" smtClean="0"/>
              <a:t>Pin configuration structures in </a:t>
            </a:r>
            <a:r>
              <a:rPr lang="en-US" dirty="0" err="1" smtClean="0"/>
              <a:t>gpio_pin.c</a:t>
            </a:r>
            <a:r>
              <a:rPr lang="en-US" dirty="0" smtClean="0"/>
              <a:t>, configures</a:t>
            </a:r>
          </a:p>
          <a:p>
            <a:pPr lvl="2"/>
            <a:r>
              <a:rPr lang="en-US" dirty="0" smtClean="0"/>
              <a:t>Input/output</a:t>
            </a:r>
          </a:p>
          <a:p>
            <a:pPr lvl="2"/>
            <a:r>
              <a:rPr lang="en-US" dirty="0" smtClean="0"/>
              <a:t>Pull-up/pull-down enabled</a:t>
            </a:r>
          </a:p>
          <a:p>
            <a:pPr lvl="2"/>
            <a:r>
              <a:rPr lang="en-US" dirty="0" smtClean="0"/>
              <a:t>Pin filtering</a:t>
            </a:r>
          </a:p>
          <a:p>
            <a:pPr lvl="2"/>
            <a:r>
              <a:rPr lang="en-US" dirty="0" smtClean="0"/>
              <a:t>Interrupt enabled/disabled</a:t>
            </a:r>
          </a:p>
          <a:p>
            <a:pPr lvl="2"/>
            <a:r>
              <a:rPr lang="en-US" dirty="0" smtClean="0"/>
              <a:t>Initial output polarity</a:t>
            </a:r>
          </a:p>
          <a:p>
            <a:pPr lvl="2"/>
            <a:r>
              <a:rPr lang="en-US" dirty="0" smtClean="0"/>
              <a:t>Slew rate and drive strength setting</a:t>
            </a:r>
          </a:p>
          <a:p>
            <a:pPr lvl="2"/>
            <a:endParaRPr lang="en-US" dirty="0" smtClean="0"/>
          </a:p>
          <a:p>
            <a:r>
              <a:rPr lang="en-US" dirty="0" err="1" smtClean="0"/>
              <a:t>gpio_pins.h</a:t>
            </a:r>
            <a:r>
              <a:rPr lang="en-US" dirty="0" smtClean="0"/>
              <a:t> declares </a:t>
            </a:r>
          </a:p>
          <a:p>
            <a:pPr lvl="1"/>
            <a:r>
              <a:rPr lang="en-US" dirty="0"/>
              <a:t>P</a:t>
            </a:r>
            <a:r>
              <a:rPr lang="en-US" dirty="0" smtClean="0"/>
              <a:t>in names used by board</a:t>
            </a:r>
          </a:p>
          <a:p>
            <a:pPr lvl="1"/>
            <a:r>
              <a:rPr lang="en-US" dirty="0" smtClean="0"/>
              <a:t>PORT pin to use (</a:t>
            </a:r>
            <a:r>
              <a:rPr lang="en-US" dirty="0" err="1" smtClean="0"/>
              <a:t>ie</a:t>
            </a:r>
            <a:r>
              <a:rPr lang="en-US" dirty="0" smtClean="0"/>
              <a:t>: PTE3)</a:t>
            </a:r>
            <a:endParaRPr lang="en-US" dirty="0"/>
          </a:p>
        </p:txBody>
      </p:sp>
    </p:spTree>
    <p:extLst>
      <p:ext uri="{BB962C8B-B14F-4D97-AF65-F5344CB8AC3E}">
        <p14:creationId xmlns:p14="http://schemas.microsoft.com/office/powerpoint/2010/main" val="2659301804"/>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gpio_pins.h</a:t>
            </a:r>
            <a:endParaRPr lang="en-US" dirty="0"/>
          </a:p>
        </p:txBody>
      </p:sp>
      <p:pic>
        <p:nvPicPr>
          <p:cNvPr id="4" name="Picture 3"/>
          <p:cNvPicPr>
            <a:picLocks noChangeAspect="1"/>
          </p:cNvPicPr>
          <p:nvPr/>
        </p:nvPicPr>
        <p:blipFill>
          <a:blip r:embed="rId2"/>
          <a:stretch>
            <a:fillRect/>
          </a:stretch>
        </p:blipFill>
        <p:spPr>
          <a:xfrm>
            <a:off x="609600" y="2074313"/>
            <a:ext cx="6391275" cy="1333500"/>
          </a:xfrm>
          <a:prstGeom prst="rect">
            <a:avLst/>
          </a:prstGeom>
        </p:spPr>
      </p:pic>
      <p:sp>
        <p:nvSpPr>
          <p:cNvPr id="3" name="Text Placeholder 2"/>
          <p:cNvSpPr>
            <a:spLocks noGrp="1"/>
          </p:cNvSpPr>
          <p:nvPr>
            <p:ph type="body" sz="quarter" idx="10"/>
          </p:nvPr>
        </p:nvSpPr>
        <p:spPr/>
        <p:txBody>
          <a:bodyPr/>
          <a:lstStyle/>
          <a:p>
            <a:r>
              <a:rPr lang="en-US" dirty="0" smtClean="0"/>
              <a:t>Contains definitions for LED, Switch, and SD Card chip select</a:t>
            </a:r>
            <a:endParaRPr lang="en-US" dirty="0"/>
          </a:p>
        </p:txBody>
      </p:sp>
    </p:spTree>
    <p:extLst>
      <p:ext uri="{BB962C8B-B14F-4D97-AF65-F5344CB8AC3E}">
        <p14:creationId xmlns:p14="http://schemas.microsoft.com/office/powerpoint/2010/main" val="4015549333"/>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gpio_pins.c</a:t>
            </a:r>
            <a:endParaRPr lang="en-US" dirty="0"/>
          </a:p>
        </p:txBody>
      </p:sp>
      <p:sp>
        <p:nvSpPr>
          <p:cNvPr id="3" name="Text Placeholder 2"/>
          <p:cNvSpPr>
            <a:spLocks noGrp="1"/>
          </p:cNvSpPr>
          <p:nvPr>
            <p:ph type="body" sz="quarter" idx="10"/>
          </p:nvPr>
        </p:nvSpPr>
        <p:spPr/>
        <p:txBody>
          <a:bodyPr/>
          <a:lstStyle/>
          <a:p>
            <a:r>
              <a:rPr lang="en-US" dirty="0" smtClean="0"/>
              <a:t>Contains GPIO options </a:t>
            </a:r>
          </a:p>
          <a:p>
            <a:pPr marL="174625" lvl="1" indent="0">
              <a:buNone/>
            </a:pPr>
            <a:r>
              <a:rPr lang="en-US" dirty="0" smtClean="0"/>
              <a:t>for each pin</a:t>
            </a:r>
            <a:endParaRPr lang="en-US" dirty="0"/>
          </a:p>
        </p:txBody>
      </p:sp>
      <p:pic>
        <p:nvPicPr>
          <p:cNvPr id="4" name="Picture 3"/>
          <p:cNvPicPr>
            <a:picLocks noChangeAspect="1"/>
          </p:cNvPicPr>
          <p:nvPr/>
        </p:nvPicPr>
        <p:blipFill>
          <a:blip r:embed="rId2"/>
          <a:stretch>
            <a:fillRect/>
          </a:stretch>
        </p:blipFill>
        <p:spPr>
          <a:xfrm>
            <a:off x="4038600" y="255767"/>
            <a:ext cx="3895725" cy="6429375"/>
          </a:xfrm>
          <a:prstGeom prst="rect">
            <a:avLst/>
          </a:prstGeom>
        </p:spPr>
      </p:pic>
    </p:spTree>
    <p:extLst>
      <p:ext uri="{BB962C8B-B14F-4D97-AF65-F5344CB8AC3E}">
        <p14:creationId xmlns:p14="http://schemas.microsoft.com/office/powerpoint/2010/main" val="4249655303"/>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GPIO Driver Uses Those Defines</a:t>
            </a:r>
            <a:endParaRPr lang="en-US" dirty="0"/>
          </a:p>
        </p:txBody>
      </p:sp>
      <p:sp>
        <p:nvSpPr>
          <p:cNvPr id="3" name="Text Placeholder 2"/>
          <p:cNvSpPr>
            <a:spLocks noGrp="1"/>
          </p:cNvSpPr>
          <p:nvPr>
            <p:ph type="body" sz="quarter" idx="10"/>
          </p:nvPr>
        </p:nvSpPr>
        <p:spPr/>
        <p:txBody>
          <a:bodyPr/>
          <a:lstStyle/>
          <a:p>
            <a:r>
              <a:rPr lang="en-US" dirty="0" err="1"/>
              <a:t>GPIO_DRV_OutputPinInit</a:t>
            </a:r>
            <a:r>
              <a:rPr lang="en-US" dirty="0"/>
              <a:t>(&amp;</a:t>
            </a:r>
            <a:r>
              <a:rPr lang="en-US" dirty="0" err="1"/>
              <a:t>ledPins</a:t>
            </a:r>
            <a:r>
              <a:rPr lang="en-US" dirty="0"/>
              <a:t>[0</a:t>
            </a:r>
            <a:r>
              <a:rPr lang="en-US" dirty="0" smtClean="0"/>
              <a:t>]);  //</a:t>
            </a:r>
            <a:r>
              <a:rPr lang="en-US" dirty="0" err="1" smtClean="0"/>
              <a:t>Init</a:t>
            </a:r>
            <a:endParaRPr lang="en-US" dirty="0" smtClean="0"/>
          </a:p>
          <a:p>
            <a:r>
              <a:rPr lang="en-US" dirty="0" err="1" smtClean="0"/>
              <a:t>GPIO_DRV_WritePinOutput</a:t>
            </a:r>
            <a:r>
              <a:rPr lang="en-US" dirty="0" smtClean="0"/>
              <a:t>(kGpioLED1, </a:t>
            </a:r>
            <a:r>
              <a:rPr lang="en-US" dirty="0"/>
              <a:t>1</a:t>
            </a:r>
            <a:r>
              <a:rPr lang="en-US" dirty="0" smtClean="0"/>
              <a:t>);  //Turn On</a:t>
            </a:r>
          </a:p>
          <a:p>
            <a:r>
              <a:rPr lang="en-US" dirty="0" err="1"/>
              <a:t>GPIO_DRV_WritePinOutput</a:t>
            </a:r>
            <a:r>
              <a:rPr lang="en-US" dirty="0"/>
              <a:t>(kGpioLED1, </a:t>
            </a:r>
            <a:r>
              <a:rPr lang="en-US" dirty="0" smtClean="0"/>
              <a:t>0);  //Turn Off</a:t>
            </a:r>
            <a:endParaRPr lang="en-US" dirty="0"/>
          </a:p>
        </p:txBody>
      </p:sp>
    </p:spTree>
    <p:extLst>
      <p:ext uri="{BB962C8B-B14F-4D97-AF65-F5344CB8AC3E}">
        <p14:creationId xmlns:p14="http://schemas.microsoft.com/office/powerpoint/2010/main" val="3562054576"/>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Freescale PowerPoint Template&amp;quot;&quot;/&gt;&lt;property id=&quot;20307&quot; value=&quot;257&quot;/&gt;&lt;/object&gt;&lt;object type=&quot;3&quot; unique_id=&quot;10005&quot;&gt;&lt;property id=&quot;20148&quot; value=&quot;5&quot;/&gt;&lt;property id=&quot;20300&quot; value=&quot;Slide 2 - &amp;quot;Sample Slide: Text Only&amp;quot;&quot;/&gt;&lt;property id=&quot;20307&quot; value=&quot;260&quot;/&gt;&lt;/object&gt;&lt;object type=&quot;3&quot; unique_id=&quot;10006&quot;&gt;&lt;property id=&quot;20148&quot; value=&quot;5&quot;/&gt;&lt;property id=&quot;20300&quot; value=&quot;Slide 3 - &amp;quot;Sample Slide: Text + 1 Graphic&amp;quot;&quot;/&gt;&lt;property id=&quot;20307&quot; value=&quot;264&quot;/&gt;&lt;/object&gt;&lt;object type=&quot;3&quot; unique_id=&quot;10007&quot;&gt;&lt;property id=&quot;20148&quot; value=&quot;5&quot;/&gt;&lt;property id=&quot;20300&quot; value=&quot;Slide 4 - &amp;quot;Sample Slide: Text + 1 Graphic&amp;quot;&quot;/&gt;&lt;property id=&quot;20307&quot; value=&quot;265&quot;/&gt;&lt;/object&gt;&lt;object type=&quot;3&quot; unique_id=&quot;10008&quot;&gt;&lt;property id=&quot;20148&quot; value=&quot;5&quot;/&gt;&lt;property id=&quot;20300&quot; value=&quot;Slide 5 - &amp;quot;Sample Slide: Text + 2 Graphics&amp;quot;&quot;/&gt;&lt;property id=&quot;20307&quot; value=&quot;266&quot;/&gt;&lt;/object&gt;&lt;object type=&quot;3&quot; unique_id=&quot;10009&quot;&gt;&lt;property id=&quot;20148&quot; value=&quot;5&quot;/&gt;&lt;property id=&quot;20300&quot; value=&quot;Slide 6 - &amp;quot;Sample Slide: Text + 2 Graphics&amp;quot;&quot;/&gt;&lt;property id=&quot;20307&quot; value=&quot;267&quot;/&gt;&lt;/object&gt;&lt;object type=&quot;3&quot; unique_id=&quot;10010&quot;&gt;&lt;property id=&quot;20148&quot; value=&quot;5&quot;/&gt;&lt;property id=&quot;20300&quot; value=&quot;Slide 7 - &amp;quot;Sample Slide: Text + 3 Graphics&amp;quot;&quot;/&gt;&lt;property id=&quot;20307&quot; value=&quot;268&quot;/&gt;&lt;/object&gt;&lt;object type=&quot;3&quot; unique_id=&quot;10011&quot;&gt;&lt;property id=&quot;20148&quot; value=&quot;5&quot;/&gt;&lt;property id=&quot;20300&quot; value=&quot;Slide 8 - &amp;quot;Sample Slide: Text + 3 Graphics&amp;quot;&quot;/&gt;&lt;property id=&quot;20307&quot; value=&quot;269&quot;/&gt;&lt;/object&gt;&lt;object type=&quot;3&quot; unique_id=&quot;10012&quot;&gt;&lt;property id=&quot;20148&quot; value=&quot;5&quot;/&gt;&lt;property id=&quot;20300&quot; value=&quot;Slide 9 - &amp;quot;Sample Slide: Text and Logos&amp;quot;&quot;/&gt;&lt;property id=&quot;20307&quot; value=&quot;270&quot;/&gt;&lt;/object&gt;&lt;object type=&quot;3&quot; unique_id=&quot;10013&quot;&gt;&lt;property id=&quot;20148&quot; value=&quot;5&quot;/&gt;&lt;property id=&quot;20300&quot; value=&quot;Slide 10 - &amp;quot;Sample Slide: Text and Logos&amp;quot;&quot;/&gt;&lt;property id=&quot;20307&quot; value=&quot;271&quot;/&gt;&lt;/object&gt;&lt;object type=&quot;3&quot; unique_id=&quot;10014&quot;&gt;&lt;property id=&quot;20148&quot; value=&quot;5&quot;/&gt;&lt;property id=&quot;20300&quot; value=&quot;Slide 11 - &amp;quot;Sample Slide: Bar Graph&amp;quot;&quot;/&gt;&lt;property id=&quot;20307&quot; value=&quot;276&quot;/&gt;&lt;/object&gt;&lt;object type=&quot;3&quot; unique_id=&quot;10015&quot;&gt;&lt;property id=&quot;20148&quot; value=&quot;5&quot;/&gt;&lt;property id=&quot;20300&quot; value=&quot;Slide 12 - &amp;quot;Sample Slide: Bar Graph Quadrant&amp;quot;&quot;/&gt;&lt;property id=&quot;20307&quot; value=&quot;296&quot;/&gt;&lt;/object&gt;&lt;object type=&quot;3&quot; unique_id=&quot;10016&quot;&gt;&lt;property id=&quot;20148&quot; value=&quot;5&quot;/&gt;&lt;property id=&quot;20300&quot; value=&quot;Slide 13 - &amp;quot;Sample Slide: Pie Graph&amp;quot;&quot;/&gt;&lt;property id=&quot;20307&quot; value=&quot;277&quot;/&gt;&lt;/object&gt;&lt;object type=&quot;3&quot; unique_id=&quot;10017&quot;&gt;&lt;property id=&quot;20148&quot; value=&quot;5&quot;/&gt;&lt;property id=&quot;20300&quot; value=&quot;Slide 14 - &amp;quot;Sample Slide: Line Graph Quadrant&amp;quot;&quot;/&gt;&lt;property id=&quot;20307&quot; value=&quot;278&quot;/&gt;&lt;/object&gt;&lt;object type=&quot;3&quot; unique_id=&quot;10018&quot;&gt;&lt;property id=&quot;20148&quot; value=&quot;5&quot;/&gt;&lt;property id=&quot;20300&quot; value=&quot;Slide 15 - &amp;quot;Sample Slide: Line Graph&amp;quot;&quot;/&gt;&lt;property id=&quot;20307&quot; value=&quot;297&quot;/&gt;&lt;/object&gt;&lt;object type=&quot;3&quot; unique_id=&quot;10019&quot;&gt;&lt;property id=&quot;20148&quot; value=&quot;5&quot;/&gt;&lt;property id=&quot;20300&quot; value=&quot;Slide 16 - &amp;quot;Sample Slide: Diagram Slide&amp;quot;&quot;/&gt;&lt;property id=&quot;20307&quot; value=&quot;283&quot;/&gt;&lt;/object&gt;&lt;object type=&quot;3&quot; unique_id=&quot;10020&quot;&gt;&lt;property id=&quot;20148&quot; value=&quot;5&quot;/&gt;&lt;property id=&quot;20300&quot; value=&quot;Slide 17&quot;/&gt;&lt;property id=&quot;20307&quot; value=&quot;287&quot;/&gt;&lt;/object&gt;&lt;object type=&quot;3&quot; unique_id=&quot;10021&quot;&gt;&lt;property id=&quot;20148&quot; value=&quot;5&quot;/&gt;&lt;property id=&quot;20300&quot; value=&quot;Slide 18 - &amp;quot;Sample Slide: Text Treatments&amp;quot;&quot;/&gt;&lt;property id=&quot;20307&quot; value=&quot;289&quot;/&gt;&lt;/object&gt;&lt;object type=&quot;3&quot; unique_id=&quot;10022&quot;&gt;&lt;property id=&quot;20148&quot; value=&quot;5&quot;/&gt;&lt;property id=&quot;20300&quot; value=&quot;Slide 19 - &amp;quot;Sample Slide: Timeline&amp;quot;&quot;/&gt;&lt;property id=&quot;20307&quot; value=&quot;290&quot;/&gt;&lt;/object&gt;&lt;object type=&quot;3&quot; unique_id=&quot;10023&quot;&gt;&lt;property id=&quot;20148&quot; value=&quot;5&quot;/&gt;&lt;property id=&quot;20300&quot; value=&quot;Slide 20 - &amp;quot;Sample Slide: Timeline 2&amp;quot;&quot;/&gt;&lt;property id=&quot;20307&quot; value=&quot;294&quot;/&gt;&lt;/object&gt;&lt;object type=&quot;3&quot; unique_id=&quot;10024&quot;&gt;&lt;property id=&quot;20148&quot; value=&quot;5&quot;/&gt;&lt;property id=&quot;20300&quot; value=&quot;Slide 21 - &amp;quot;Sample Slide: Charts&amp;quot;&quot;/&gt;&lt;property id=&quot;20307&quot; value=&quot;295&quot;/&gt;&lt;/object&gt;&lt;object type=&quot;3&quot; unique_id=&quot;10025&quot;&gt;&lt;property id=&quot;20148&quot; value=&quot;5&quot;/&gt;&lt;property id=&quot;20300&quot; value=&quot;Slide 22 - &amp;quot;New Freescale Colors&amp;quot;&quot;/&gt;&lt;property id=&quot;20307&quot; value=&quot;293&quot;/&gt;&lt;/object&gt;&lt;object type=&quot;3&quot; unique_id=&quot;10026&quot;&gt;&lt;property id=&quot;20148&quot; value=&quot;5&quot;/&gt;&lt;property id=&quot;20300&quot; value=&quot;Slide 23 - &amp;quot;Sample Slide: Blank White Page&amp;quot;&quot;/&gt;&lt;property id=&quot;20307&quot; value=&quot;288&quot;/&gt;&lt;/object&gt;&lt;object type=&quot;3&quot; unique_id=&quot;10027&quot;&gt;&lt;property id=&quot;20148&quot; value=&quot;5&quot;/&gt;&lt;property id=&quot;20300&quot; value=&quot;Slide 24&quot;/&gt;&lt;property id=&quot;20307&quot; value=&quot;291&quot;/&gt;&lt;/object&gt;&lt;/object&gt;&lt;/object&gt;&lt;/database&gt;"/>
  <p:tag name="SECTOMILLISECCONVERTED" val="1"/>
</p:tagLst>
</file>

<file path=ppt/theme/theme1.xml><?xml version="1.0" encoding="utf-8"?>
<a:theme xmlns:a="http://schemas.openxmlformats.org/drawingml/2006/main" name="FTF_Americas_PPT_Template">
  <a:themeElements>
    <a:clrScheme name="Freescale 2011 Color">
      <a:dk1>
        <a:sysClr val="windowText" lastClr="000000"/>
      </a:dk1>
      <a:lt1>
        <a:sysClr val="window" lastClr="FFFFFF"/>
      </a:lt1>
      <a:dk2>
        <a:srgbClr val="685C53"/>
      </a:dk2>
      <a:lt2>
        <a:srgbClr val="EEECE1"/>
      </a:lt2>
      <a:accent1>
        <a:srgbClr val="3597B8"/>
      </a:accent1>
      <a:accent2>
        <a:srgbClr val="E64F0C"/>
      </a:accent2>
      <a:accent3>
        <a:srgbClr val="69A020"/>
      </a:accent3>
      <a:accent4>
        <a:srgbClr val="6A747D"/>
      </a:accent4>
      <a:accent5>
        <a:srgbClr val="B6111A"/>
      </a:accent5>
      <a:accent6>
        <a:srgbClr val="2B285E"/>
      </a:accent6>
      <a:hlink>
        <a:srgbClr val="E64F0C"/>
      </a:hlink>
      <a:folHlink>
        <a:srgbClr val="3597B8"/>
      </a:folHlink>
    </a:clrScheme>
    <a:fontScheme name="Master_PPT_Confident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100000">
              <a:srgbClr val="EA4300"/>
            </a:gs>
            <a:gs pos="9000">
              <a:srgbClr val="FC9300"/>
            </a:gs>
            <a:gs pos="0">
              <a:srgbClr val="FFC000"/>
            </a:gs>
            <a:gs pos="49000">
              <a:schemeClr val="accent2">
                <a:shade val="100000"/>
                <a:satMod val="115000"/>
              </a:schemeClr>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1440" tIns="45720" rIns="91440" rtlCol="0" anchor="t">
        <a:noAutofit/>
      </a:bodyPr>
      <a:lstStyle>
        <a:defPPr>
          <a:defRPr sz="1500" dirty="0" err="1" smtClean="0">
            <a:solidFill>
              <a:schemeClr val="accent4">
                <a:lumMod val="50000"/>
              </a:schemeClr>
            </a:solidFill>
          </a:defRPr>
        </a:defPPr>
      </a:lstStyle>
    </a:txDef>
  </a:objectDefaults>
  <a:extraClrSchemeLst>
    <a:extraClrScheme>
      <a:clrScheme name="Master_PPT_Confidential 1">
        <a:dk1>
          <a:srgbClr val="000000"/>
        </a:dk1>
        <a:lt1>
          <a:srgbClr val="FFFFFF"/>
        </a:lt1>
        <a:dk2>
          <a:srgbClr val="000000"/>
        </a:dk2>
        <a:lt2>
          <a:srgbClr val="DAD1C6"/>
        </a:lt2>
        <a:accent1>
          <a:srgbClr val="00608B"/>
        </a:accent1>
        <a:accent2>
          <a:srgbClr val="73BFD7"/>
        </a:accent2>
        <a:accent3>
          <a:srgbClr val="FFFFFF"/>
        </a:accent3>
        <a:accent4>
          <a:srgbClr val="000000"/>
        </a:accent4>
        <a:accent5>
          <a:srgbClr val="AAB6C4"/>
        </a:accent5>
        <a:accent6>
          <a:srgbClr val="68ADC3"/>
        </a:accent6>
        <a:hlink>
          <a:srgbClr val="998875"/>
        </a:hlink>
        <a:folHlink>
          <a:srgbClr val="C3CC5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FTF_Americas_PPT_Template.potx</Template>
  <TotalTime>11980</TotalTime>
  <Pages>0</Pages>
  <Words>5673</Words>
  <Characters>0</Characters>
  <Application>Microsoft Office PowerPoint</Application>
  <DocSecurity>0</DocSecurity>
  <PresentationFormat>On-screen Show (4:3)</PresentationFormat>
  <Lines>0</Lines>
  <Paragraphs>1285</Paragraphs>
  <Slides>114</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114</vt:i4>
      </vt:variant>
    </vt:vector>
  </HeadingPairs>
  <TitlesOfParts>
    <vt:vector size="120" baseType="lpstr">
      <vt:lpstr>Arial</vt:lpstr>
      <vt:lpstr>Arial Narrow</vt:lpstr>
      <vt:lpstr>Courier</vt:lpstr>
      <vt:lpstr>Courier New</vt:lpstr>
      <vt:lpstr>Wingdings</vt:lpstr>
      <vt:lpstr>FTF_Americas_PPT_Template</vt:lpstr>
      <vt:lpstr>Hands-On Workshop: Mastering Kinetis SDK — Advanced </vt:lpstr>
      <vt:lpstr>Agenda</vt:lpstr>
      <vt:lpstr>Class Notes</vt:lpstr>
      <vt:lpstr>Kinetis SDK Classes</vt:lpstr>
      <vt:lpstr>Kinetis Software Development Kit (KSDK)</vt:lpstr>
      <vt:lpstr>What is an SDK for and why it’s needed ?</vt:lpstr>
      <vt:lpstr>Kinetis Software Development Kit (SDK)</vt:lpstr>
      <vt:lpstr>Kinetis SDK Key Components</vt:lpstr>
      <vt:lpstr>Kinetis SDK Overview</vt:lpstr>
      <vt:lpstr>HAL and Drivers</vt:lpstr>
      <vt:lpstr>HAL Overview</vt:lpstr>
      <vt:lpstr>HAL Overview Continued</vt:lpstr>
      <vt:lpstr>Example of HAL for SPI</vt:lpstr>
      <vt:lpstr>Peripheral Drivers Overview</vt:lpstr>
      <vt:lpstr>Example of Peripheral Driver for SPI (MASTER)</vt:lpstr>
      <vt:lpstr>CMSIS, SoC and IP extensions headers</vt:lpstr>
      <vt:lpstr>Stacks and Other Middleware</vt:lpstr>
      <vt:lpstr>Board Configuration and Support</vt:lpstr>
      <vt:lpstr>Kinetis SDK Layout</vt:lpstr>
      <vt:lpstr>Directory Structure</vt:lpstr>
      <vt:lpstr>Directory Structure (Platform)</vt:lpstr>
      <vt:lpstr>Kinetis SDK Project Information</vt:lpstr>
      <vt:lpstr>Kinetis SDK Project Information Continued</vt:lpstr>
      <vt:lpstr>Kinetis SDK Project Information Continued</vt:lpstr>
      <vt:lpstr>Kinetis SDK Project Information Continued</vt:lpstr>
      <vt:lpstr>Agenda</vt:lpstr>
      <vt:lpstr>SDK Project Generator Overview</vt:lpstr>
      <vt:lpstr>SDK Project Generator – Quick Generate</vt:lpstr>
      <vt:lpstr>SDK Project Generator – Advanced Options</vt:lpstr>
      <vt:lpstr>SDK Project Generator – Advanced, New-Device</vt:lpstr>
      <vt:lpstr>SDK Project Generator – Advanced, New-Board</vt:lpstr>
      <vt:lpstr>SDK Project Generator – Advanced, Clone</vt:lpstr>
      <vt:lpstr>Agenda</vt:lpstr>
      <vt:lpstr>Advanced Project Creation Lab</vt:lpstr>
      <vt:lpstr>Agenda</vt:lpstr>
      <vt:lpstr>System Services</vt:lpstr>
      <vt:lpstr>Clock Manager </vt:lpstr>
      <vt:lpstr>Clock Manager Overview</vt:lpstr>
      <vt:lpstr>Where Can You Find The Clock Manager?</vt:lpstr>
      <vt:lpstr>Clock Manager Source Hierarchy</vt:lpstr>
      <vt:lpstr>Clock Manager Application Usage</vt:lpstr>
      <vt:lpstr>Clock Manager “Simplified” Usage Example</vt:lpstr>
      <vt:lpstr>Clock Manager “Managed” Usage Example</vt:lpstr>
      <vt:lpstr>Callback Implementation Example</vt:lpstr>
      <vt:lpstr>Clock Manager Additional Functionality</vt:lpstr>
      <vt:lpstr>Power Manager </vt:lpstr>
      <vt:lpstr>Power Manager Overview</vt:lpstr>
      <vt:lpstr>Where Can You Find The Power Manager?</vt:lpstr>
      <vt:lpstr>Power Manager Overview — Initialization</vt:lpstr>
      <vt:lpstr>Power Manager Interaction</vt:lpstr>
      <vt:lpstr>Power Manager Initialization</vt:lpstr>
      <vt:lpstr>Changing Power Modes</vt:lpstr>
      <vt:lpstr>Interrupt Manager </vt:lpstr>
      <vt:lpstr>Interrupt Manager Overview</vt:lpstr>
      <vt:lpstr>Agenda</vt:lpstr>
      <vt:lpstr>System Services Lab</vt:lpstr>
      <vt:lpstr>Agenda</vt:lpstr>
      <vt:lpstr>Kinetis MCU Unified USB Stack</vt:lpstr>
      <vt:lpstr>Freescale USB Stack</vt:lpstr>
      <vt:lpstr>Architecture</vt:lpstr>
      <vt:lpstr>Kinetis SDK USB Folder Structure</vt:lpstr>
      <vt:lpstr>Kinetis SDK USB Examples and Documentation</vt:lpstr>
      <vt:lpstr>USB Examples</vt:lpstr>
      <vt:lpstr>TCP/IP</vt:lpstr>
      <vt:lpstr>Lightweight IP (lwIP)</vt:lpstr>
      <vt:lpstr>RTCS</vt:lpstr>
      <vt:lpstr>TCP/IP Comparison (as delivered in KSDK)</vt:lpstr>
      <vt:lpstr>File Systems</vt:lpstr>
      <vt:lpstr>File System Comparison (as delivered in KSDK)</vt:lpstr>
      <vt:lpstr>OS Abstraction (OSA)</vt:lpstr>
      <vt:lpstr>OS Abstraction Layer Overview</vt:lpstr>
      <vt:lpstr>OS Abstraction Layer Example: OSA_TimeDelay()</vt:lpstr>
      <vt:lpstr>OS Abstraction Layer</vt:lpstr>
      <vt:lpstr>Agenda</vt:lpstr>
      <vt:lpstr>Kinetis SDK Startup</vt:lpstr>
      <vt:lpstr>Kinetis SDK Startup</vt:lpstr>
      <vt:lpstr>Explore KSDK Startup via the Debugger </vt:lpstr>
      <vt:lpstr>KSDK Startup</vt:lpstr>
      <vt:lpstr>Kinetis SDK Startup</vt:lpstr>
      <vt:lpstr>Kinetis SDK Startup – Hardware_Init</vt:lpstr>
      <vt:lpstr>Porting Kinetis SDK to custom hardware</vt:lpstr>
      <vt:lpstr>Porting KSDK to Custom Hardware</vt:lpstr>
      <vt:lpstr>Hardware Porting Changes</vt:lpstr>
      <vt:lpstr>Porting to subset device</vt:lpstr>
      <vt:lpstr>Changing to Kinetis Subset Derivative</vt:lpstr>
      <vt:lpstr>KDS Example: Derivative Defined in project</vt:lpstr>
      <vt:lpstr>Derivative Details</vt:lpstr>
      <vt:lpstr>Porting to new board layout</vt:lpstr>
      <vt:lpstr>Custom Board Configuration</vt:lpstr>
      <vt:lpstr>New Board Support</vt:lpstr>
      <vt:lpstr>board.h file</vt:lpstr>
      <vt:lpstr>board.c file</vt:lpstr>
      <vt:lpstr>Kinetis SDK Porting — Change Default UART</vt:lpstr>
      <vt:lpstr>pin_mux.c and pin_mux.h</vt:lpstr>
      <vt:lpstr>pin_mux.c and pin_mux.h</vt:lpstr>
      <vt:lpstr>gpio_pins.c and gpio_pins.h</vt:lpstr>
      <vt:lpstr>gpio_pins.h</vt:lpstr>
      <vt:lpstr>gpio_pins.c</vt:lpstr>
      <vt:lpstr>GPIO Driver Uses Those Defines</vt:lpstr>
      <vt:lpstr>USB Hardware Porting</vt:lpstr>
      <vt:lpstr>PEB</vt:lpstr>
      <vt:lpstr>Agenda</vt:lpstr>
      <vt:lpstr>USB and Driver Lab</vt:lpstr>
      <vt:lpstr>Agenda</vt:lpstr>
      <vt:lpstr>FYI: KDS Project Compilation</vt:lpstr>
      <vt:lpstr>KDS Project Compilation – Add Correct Project</vt:lpstr>
      <vt:lpstr>KDS Project Compilation – Remove Phantom Project</vt:lpstr>
      <vt:lpstr>Tips for using Peripheral Drivers</vt:lpstr>
      <vt:lpstr>KSDK Tips</vt:lpstr>
      <vt:lpstr>Agenda</vt:lpstr>
      <vt:lpstr>Summary</vt:lpstr>
      <vt:lpstr>Session Summary</vt:lpstr>
      <vt:lpstr>Additional Resources</vt:lpstr>
      <vt:lpstr>PowerPoint Presentation</vt:lpstr>
    </vt:vector>
  </TitlesOfParts>
  <Company>Free Scale</Company>
  <LinksUpToDate>false</LinksUpToDate>
  <CharactersWithSpaces>0</CharactersWithSpaces>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Freescale PowerPoint Template</dc:title>
  <dc:creator>rls02c</dc:creator>
  <cp:lastModifiedBy>Mossberg Renee-R2388C</cp:lastModifiedBy>
  <cp:revision>473</cp:revision>
  <dcterms:created xsi:type="dcterms:W3CDTF">2012-11-14T23:25:03Z</dcterms:created>
  <dcterms:modified xsi:type="dcterms:W3CDTF">2015-06-19T03:10:18Z</dcterms:modified>
  <cp:category>4:3 Confidential and Proprietary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name="Jive_LatestUserAccountName" pid="2">
    <vt:lpwstr>amh</vt:lpwstr>
  </property>
  <property fmtid="{D5CDD505-2E9C-101B-9397-08002B2CF9AE}" name="Offisync_UniqueId" pid="3">
    <vt:lpwstr>105104</vt:lpwstr>
  </property>
  <property fmtid="{D5CDD505-2E9C-101B-9397-08002B2CF9AE}" name="Jive_VersionGuid" pid="4">
    <vt:lpwstr>70e8b36c-d8cd-4727-8bc8-81a4b59c40a4</vt:lpwstr>
  </property>
  <property fmtid="{D5CDD505-2E9C-101B-9397-08002B2CF9AE}" name="Offisync_ServerID" pid="5">
    <vt:lpwstr>52391d11-e1e0-4c7e-aeb6-a255e3c17340</vt:lpwstr>
  </property>
  <property fmtid="{D5CDD505-2E9C-101B-9397-08002B2CF9AE}" name="Offisync_UpdateToken" pid="6">
    <vt:lpwstr>5</vt:lpwstr>
  </property>
  <property fmtid="{D5CDD505-2E9C-101B-9397-08002B2CF9AE}" name="Offisync_ProviderInitializationData" pid="7">
    <vt:lpwstr>https://community.freescale.com</vt:lpwstr>
  </property>
</Properties>
</file>