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74" r:id="rId2"/>
  </p:sldMasterIdLst>
  <p:notesMasterIdLst>
    <p:notesMasterId r:id="rId11"/>
  </p:notesMasterIdLst>
  <p:handoutMasterIdLst>
    <p:handoutMasterId r:id="rId12"/>
  </p:handoutMasterIdLst>
  <p:sldIdLst>
    <p:sldId id="258" r:id="rId3"/>
    <p:sldId id="772" r:id="rId4"/>
    <p:sldId id="764" r:id="rId5"/>
    <p:sldId id="765" r:id="rId6"/>
    <p:sldId id="770" r:id="rId7"/>
    <p:sldId id="771" r:id="rId8"/>
    <p:sldId id="773" r:id="rId9"/>
    <p:sldId id="639" r:id="rId10"/>
  </p:sldIdLst>
  <p:sldSz cx="10691813" cy="7559675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0">
          <p15:clr>
            <a:srgbClr val="A4A3A4"/>
          </p15:clr>
        </p15:guide>
        <p15:guide id="2" orient="horz" pos="3028">
          <p15:clr>
            <a:srgbClr val="A4A3A4"/>
          </p15:clr>
        </p15:guide>
        <p15:guide id="3" pos="3367">
          <p15:clr>
            <a:srgbClr val="A4A3A4"/>
          </p15:clr>
        </p15:guide>
        <p15:guide id="4" pos="286">
          <p15:clr>
            <a:srgbClr val="A4A3A4"/>
          </p15:clr>
        </p15:guide>
        <p15:guide id="5" pos="6519">
          <p15:clr>
            <a:srgbClr val="A4A3A4"/>
          </p15:clr>
        </p15:guide>
        <p15:guide id="6" pos="4571">
          <p15:clr>
            <a:srgbClr val="A4A3A4"/>
          </p15:clr>
        </p15:guide>
        <p15:guide id="7" pos="4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효창" initials="김효" lastIdx="4" clrIdx="0">
    <p:extLst>
      <p:ext uri="{19B8F6BF-5375-455C-9EA6-DF929625EA0E}">
        <p15:presenceInfo xmlns:p15="http://schemas.microsoft.com/office/powerpoint/2012/main" userId="2d35c353e6b59d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7DFD"/>
    <a:srgbClr val="FF6699"/>
    <a:srgbClr val="FF33CC"/>
    <a:srgbClr val="FF99CC"/>
    <a:srgbClr val="FEAA02"/>
    <a:srgbClr val="9C9D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14" autoAdjust="0"/>
    <p:restoredTop sz="91518" autoAdjust="0"/>
  </p:normalViewPr>
  <p:slideViewPr>
    <p:cSldViewPr snapToGrid="0" snapToObjects="1">
      <p:cViewPr varScale="1">
        <p:scale>
          <a:sx n="85" d="100"/>
          <a:sy n="85" d="100"/>
        </p:scale>
        <p:origin x="1392" y="102"/>
      </p:cViewPr>
      <p:guideLst>
        <p:guide orient="horz" pos="2250"/>
        <p:guide orient="horz" pos="3028"/>
        <p:guide pos="3367"/>
        <p:guide pos="286"/>
        <p:guide pos="6519"/>
        <p:guide pos="4571"/>
        <p:guide pos="43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399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8354E-929F-48FF-9C9B-9EB6DFAC9EE4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0DC9B-F019-4F31-A93C-447763E83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090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F5E42-81F1-F540-9B2F-54BA090D7002}" type="datetimeFigureOut">
              <a:rPr kumimoji="1" lang="ko-KR" altLang="en-US" smtClean="0"/>
              <a:t>2021-08-27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30288" y="1241425"/>
            <a:ext cx="47371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F1DCE-0FFB-6541-87FB-811C79D7A5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4862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2906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  <a:prstGeom prst="rect">
            <a:avLst/>
          </a:prstGeo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BF56E722-2EAF-1942-8105-B75FA12B9372}" type="datetimeFigureOut">
              <a:rPr kumimoji="1" lang="ko-KR" altLang="en-US" smtClean="0"/>
              <a:t>2021-08-27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D91EB0BC-ACB8-2446-BE27-2BE24A0AC5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3591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7471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11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 bwMode="auto">
          <a:xfrm>
            <a:off x="166688" y="612961"/>
            <a:ext cx="10355262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/>
          <p:nvPr userDrawn="1"/>
        </p:nvCxnSpPr>
        <p:spPr bwMode="auto">
          <a:xfrm>
            <a:off x="166688" y="7012372"/>
            <a:ext cx="10355262" cy="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62" b="35569"/>
          <a:stretch/>
        </p:blipFill>
        <p:spPr>
          <a:xfrm>
            <a:off x="166688" y="7096489"/>
            <a:ext cx="974838" cy="404354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8085064" y="7160166"/>
            <a:ext cx="2436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HY신명조" panose="02030600000101010101" pitchFamily="18" charset="-127"/>
                <a:ea typeface="HY신명조" panose="02030600000101010101" pitchFamily="18" charset="-127"/>
              </a:rPr>
              <a:t>포기하면 얻는 건 아무것도 없다</a:t>
            </a:r>
            <a:r>
              <a:rPr lang="en-US" altLang="ko-KR" sz="120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8173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9293646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일  반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7698704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비  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6103762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극  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9293646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Unclassified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7724588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Secret</a:t>
            </a:r>
            <a:endParaRPr kumimoji="1" lang="ko-KR" altLang="en-US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6129646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Top Secret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4533110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대 외 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4558994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Confidential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91" b="33987"/>
          <a:stretch/>
        </p:blipFill>
        <p:spPr>
          <a:xfrm>
            <a:off x="1797282" y="1799711"/>
            <a:ext cx="6928271" cy="27797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66260" y="4579484"/>
            <a:ext cx="6628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발표</a:t>
            </a:r>
            <a:endParaRPr lang="en-US" altLang="ko-KR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7752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052412-B301-4537-A380-E4ECABBB6727}"/>
              </a:ext>
            </a:extLst>
          </p:cNvPr>
          <p:cNvSpPr txBox="1"/>
          <p:nvPr/>
        </p:nvSpPr>
        <p:spPr>
          <a:xfrm>
            <a:off x="327549" y="44934"/>
            <a:ext cx="95629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 pitchFamily="18" charset="-127"/>
              </a:rPr>
              <a:t>LM3914</a:t>
            </a:r>
            <a:endParaRPr kumimoji="1" lang="ko-KR" altLang="en-US" sz="3000" dirty="0">
              <a:latin typeface="현대하모니 L" pitchFamily="18" charset="-127"/>
              <a:ea typeface="현대하모니 L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55183D7-D027-4B66-BE0B-FDC31524B8C7}"/>
                  </a:ext>
                </a:extLst>
              </p:cNvPr>
              <p:cNvSpPr txBox="1"/>
              <p:nvPr/>
            </p:nvSpPr>
            <p:spPr>
              <a:xfrm>
                <a:off x="492367" y="772427"/>
                <a:ext cx="9865438" cy="34133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ko-KR" altLang="en-US" sz="14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설명 </a:t>
                </a:r>
                <a:r>
                  <a:rPr lang="en-US" altLang="ko-KR" sz="14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: MCU </a:t>
                </a:r>
                <a:r>
                  <a:rPr lang="ko-KR" altLang="en-US" sz="14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와 연결하지 않은 상태로 회로 실험 </a:t>
                </a:r>
                <a:endParaRPr lang="en-US" altLang="ko-KR" sz="1400" spc="60" dirty="0">
                  <a:solidFill>
                    <a:srgbClr val="555555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endParaRPr>
              </a:p>
              <a:p>
                <a:pPr algn="l"/>
                <a:r>
                  <a:rPr lang="en-US" altLang="ko-KR" sz="14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         </a:t>
                </a:r>
                <a:r>
                  <a:rPr lang="ko-KR" altLang="en-US" sz="14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가변 저항을 오른쪽으로 회전하면 차례대로 </a:t>
                </a:r>
                <a:r>
                  <a:rPr lang="en-US" altLang="ko-KR" sz="14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LED </a:t>
                </a:r>
                <a:r>
                  <a:rPr lang="ko-KR" altLang="en-US" sz="14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점등 </a:t>
                </a:r>
                <a:endParaRPr lang="en-US" altLang="ko-KR" sz="1400" spc="60" dirty="0">
                  <a:solidFill>
                    <a:srgbClr val="555555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endParaRPr>
              </a:p>
              <a:p>
                <a:pPr algn="l"/>
                <a:r>
                  <a:rPr lang="en-US" altLang="ko-KR" sz="14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         </a:t>
                </a:r>
                <a:r>
                  <a:rPr lang="ko-KR" altLang="en-US" sz="14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왼쪽으로 회전하면 차례대로 </a:t>
                </a:r>
                <a:r>
                  <a:rPr lang="en-US" altLang="ko-KR" sz="14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LED </a:t>
                </a:r>
                <a:r>
                  <a:rPr lang="ko-KR" altLang="en-US" sz="14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소등 </a:t>
                </a:r>
                <a:endParaRPr lang="en-US" altLang="ko-KR" sz="1400" spc="60" dirty="0">
                  <a:solidFill>
                    <a:srgbClr val="555555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endParaRPr>
              </a:p>
              <a:p>
                <a:pPr algn="l"/>
                <a:endParaRPr lang="en-US" altLang="ko-KR" sz="1400" spc="60" dirty="0">
                  <a:solidFill>
                    <a:srgbClr val="555555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endParaRPr>
              </a:p>
              <a:p>
                <a:pPr algn="l"/>
                <a:r>
                  <a:rPr lang="ko-KR" altLang="en-US" sz="14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결과 </a:t>
                </a:r>
                <a:r>
                  <a:rPr lang="en-US" altLang="ko-KR" sz="14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: </a:t>
                </a:r>
                <a:r>
                  <a:rPr lang="ko-KR" altLang="en-US" sz="14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오른쪽으로 돌리면 차례대로 점등하지만</a:t>
                </a:r>
                <a:r>
                  <a:rPr lang="en-US" altLang="ko-KR" sz="14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, </a:t>
                </a:r>
              </a:p>
              <a:p>
                <a:pPr algn="l"/>
                <a:r>
                  <a:rPr lang="en-US" altLang="ko-KR" sz="14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         </a:t>
                </a:r>
                <a:r>
                  <a:rPr lang="ko-KR" altLang="en-US" sz="14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가변 저항을 왼쪽으로 돌리면 </a:t>
                </a:r>
                <a:r>
                  <a:rPr lang="en-US" altLang="ko-KR" sz="14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LED </a:t>
                </a:r>
                <a:r>
                  <a:rPr lang="ko-KR" altLang="en-US" sz="14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비정상 </a:t>
                </a:r>
                <a:r>
                  <a:rPr lang="en-US" altLang="ko-KR" sz="14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( 7 ~ 10</a:t>
                </a:r>
                <a:r>
                  <a:rPr lang="ko-KR" altLang="en-US" sz="14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번의</a:t>
                </a:r>
                <a:r>
                  <a:rPr lang="en-US" altLang="ko-KR" sz="14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 LED </a:t>
                </a:r>
                <a:r>
                  <a:rPr lang="ko-KR" altLang="en-US" sz="14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점등하고 나머지는 </a:t>
                </a:r>
                <a:r>
                  <a:rPr lang="en-US" altLang="ko-KR" sz="14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OFF ) </a:t>
                </a:r>
              </a:p>
              <a:p>
                <a:pPr algn="l"/>
                <a:endParaRPr lang="en-US" altLang="ko-KR" sz="1400" spc="60" dirty="0">
                  <a:solidFill>
                    <a:srgbClr val="555555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endParaRPr>
              </a:p>
              <a:p>
                <a:pPr algn="l"/>
                <a:r>
                  <a:rPr lang="ko-KR" altLang="en-US" sz="14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해결 </a:t>
                </a:r>
                <a:r>
                  <a:rPr lang="en-US" altLang="ko-KR" sz="14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: Arduino Uno R3 </a:t>
                </a:r>
                <a:r>
                  <a:rPr lang="ko-KR" altLang="en-US" sz="14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의 </a:t>
                </a:r>
                <a:r>
                  <a:rPr lang="en-US" altLang="ko-KR" sz="14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VCC GND </a:t>
                </a:r>
                <a:r>
                  <a:rPr lang="ko-KR" altLang="en-US" sz="14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를 </a:t>
                </a:r>
                <a:r>
                  <a:rPr lang="en-US" altLang="ko-KR" sz="14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LM3914 </a:t>
                </a:r>
                <a:r>
                  <a:rPr lang="ko-KR" altLang="en-US" sz="14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에 전원 인가</a:t>
                </a:r>
                <a:endParaRPr lang="en-US" altLang="ko-KR" sz="1400" spc="60" dirty="0">
                  <a:solidFill>
                    <a:srgbClr val="555555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endParaRPr>
              </a:p>
              <a:p>
                <a:pPr algn="l"/>
                <a:r>
                  <a:rPr lang="en-US" altLang="ko-KR" sz="14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          </a:t>
                </a:r>
                <a:r>
                  <a:rPr lang="ko-KR" altLang="en-US" sz="14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→ 가변 저항을 왼쪽으로 회전할 때 발생하는 </a:t>
                </a:r>
                <a:r>
                  <a:rPr lang="en-US" altLang="ko-KR" sz="14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LED </a:t>
                </a:r>
                <a:r>
                  <a:rPr lang="ko-KR" altLang="en-US" sz="14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문제를 해결</a:t>
                </a:r>
                <a:r>
                  <a:rPr lang="en-US" altLang="ko-KR" sz="14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.</a:t>
                </a:r>
              </a:p>
              <a:p>
                <a:pPr algn="l"/>
                <a:r>
                  <a:rPr lang="en-US" altLang="ko-KR" sz="14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         </a:t>
                </a:r>
              </a:p>
              <a:p>
                <a:pPr algn="l"/>
                <a:r>
                  <a:rPr lang="en-US" altLang="ko-KR" sz="14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         </a:t>
                </a:r>
                <a:r>
                  <a:rPr lang="ko-KR" altLang="en-US" sz="14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전원을 </a:t>
                </a:r>
                <a:r>
                  <a:rPr lang="en-US" altLang="ko-KR" sz="14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5V , 9V </a:t>
                </a:r>
                <a:r>
                  <a:rPr lang="ko-KR" altLang="en-US" sz="14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로 분리하여 회로 설계 진행 </a:t>
                </a:r>
                <a:r>
                  <a:rPr lang="en-US" altLang="ko-KR" sz="14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( </a:t>
                </a:r>
                <a:r>
                  <a:rPr lang="ko-KR" altLang="en-US" sz="14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매핑 전압이 넓어져서 문제 해결 </a:t>
                </a:r>
                <a:r>
                  <a:rPr lang="en-US" altLang="ko-KR" sz="14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, </a:t>
                </a:r>
                <a:r>
                  <a:rPr lang="ko-KR" altLang="en-US" sz="14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최소 </a:t>
                </a:r>
                <a:r>
                  <a:rPr lang="en-US" altLang="ko-KR" sz="14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0 ~ </a:t>
                </a:r>
                <a:r>
                  <a:rPr lang="ko-KR" altLang="en-US" sz="14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최대 </a:t>
                </a:r>
                <a:r>
                  <a:rPr lang="en-US" altLang="ko-KR" sz="14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5.25</a:t>
                </a:r>
                <a:r>
                  <a:rPr lang="ko-KR" altLang="en-US" sz="14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 </a:t>
                </a:r>
                <a:r>
                  <a:rPr lang="en-US" altLang="ko-KR" sz="14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)</a:t>
                </a:r>
              </a:p>
              <a:p>
                <a:pPr algn="l"/>
                <a:r>
                  <a:rPr lang="en-US" altLang="ko-KR" sz="14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          </a:t>
                </a:r>
                <a:r>
                  <a:rPr lang="ko-KR" altLang="en-US" sz="14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→ </a:t>
                </a:r>
                <a:r>
                  <a:rPr lang="en-US" altLang="ko-KR" sz="14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5V </a:t>
                </a:r>
                <a:r>
                  <a:rPr lang="ko-KR" altLang="en-US" sz="14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는 신호 </a:t>
                </a:r>
                <a:r>
                  <a:rPr lang="en-US" altLang="ko-KR" sz="14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Pin</a:t>
                </a:r>
                <a:r>
                  <a:rPr lang="ko-KR" altLang="en-US" sz="14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에</a:t>
                </a:r>
                <a:r>
                  <a:rPr lang="en-US" altLang="ko-KR" sz="14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 </a:t>
                </a:r>
                <a:r>
                  <a:rPr lang="ko-KR" altLang="en-US" sz="14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연결 </a:t>
                </a:r>
                <a:endParaRPr lang="en-US" altLang="ko-KR" sz="1400" spc="60" dirty="0">
                  <a:solidFill>
                    <a:srgbClr val="555555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endParaRPr>
              </a:p>
              <a:p>
                <a:pPr algn="l"/>
                <a:r>
                  <a:rPr lang="en-US" altLang="ko-KR" sz="1400" b="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altLang="ko-KR" sz="1400" b="0" i="1" spc="60" smtClean="0">
                        <a:solidFill>
                          <a:srgbClr val="555555"/>
                        </a:solidFill>
                        <a:latin typeface="Cambria Math" panose="02040503050406030204" pitchFamily="18" charset="0"/>
                        <a:ea typeface="나눔명조" panose="02020603020101020101" pitchFamily="18" charset="-127"/>
                      </a:rPr>
                      <m:t>𝑅𝑒𝑓</m:t>
                    </m:r>
                    <m:r>
                      <a:rPr lang="en-US" altLang="ko-KR" sz="1400" b="0" i="1" spc="60" smtClean="0">
                        <a:solidFill>
                          <a:srgbClr val="555555"/>
                        </a:solidFill>
                        <a:latin typeface="Cambria Math" panose="02040503050406030204" pitchFamily="18" charset="0"/>
                        <a:ea typeface="나눔명조" panose="02020603020101020101" pitchFamily="18" charset="-127"/>
                      </a:rPr>
                      <m:t> </m:t>
                    </m:r>
                    <m:sSub>
                      <m:sSubPr>
                        <m:ctrlPr>
                          <a:rPr lang="en-US" altLang="ko-KR" sz="1400" b="0" i="1" spc="60" smtClean="0">
                            <a:solidFill>
                              <a:srgbClr val="555555"/>
                            </a:solidFill>
                            <a:latin typeface="Cambria Math" panose="02040503050406030204" pitchFamily="18" charset="0"/>
                            <a:ea typeface="나눔명조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1400" b="0" i="1" spc="60" smtClean="0">
                            <a:solidFill>
                              <a:srgbClr val="555555"/>
                            </a:solidFill>
                            <a:latin typeface="Cambria Math" panose="02040503050406030204" pitchFamily="18" charset="0"/>
                            <a:ea typeface="나눔명조" panose="02020603020101020101" pitchFamily="18" charset="-127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pc="60" smtClean="0">
                            <a:solidFill>
                              <a:srgbClr val="555555"/>
                            </a:solidFill>
                            <a:latin typeface="Cambria Math" panose="02040503050406030204" pitchFamily="18" charset="0"/>
                            <a:ea typeface="나눔명조" panose="02020603020101020101" pitchFamily="18" charset="-127"/>
                          </a:rPr>
                          <m:t>𝑜𝑢𝑡</m:t>
                        </m:r>
                      </m:sub>
                    </m:sSub>
                    <m:r>
                      <a:rPr lang="en-US" altLang="ko-KR" sz="1400" b="0" i="1" spc="60" smtClean="0">
                        <a:solidFill>
                          <a:srgbClr val="555555"/>
                        </a:solidFill>
                        <a:latin typeface="Cambria Math" panose="02040503050406030204" pitchFamily="18" charset="0"/>
                        <a:ea typeface="나눔명조" panose="02020603020101020101" pitchFamily="18" charset="-127"/>
                      </a:rPr>
                      <m:t>=1.25 </m:t>
                    </m:r>
                    <m:r>
                      <a:rPr lang="en-US" altLang="ko-KR" sz="1400" b="0" i="1" spc="60" smtClean="0">
                        <a:solidFill>
                          <a:srgbClr val="55555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×(1+</m:t>
                    </m:r>
                    <m:f>
                      <m:fPr>
                        <m:ctrlPr>
                          <a:rPr lang="en-US" altLang="ko-KR" sz="1400" b="0" i="1" spc="60" smtClean="0">
                            <a:solidFill>
                              <a:srgbClr val="55555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pc="60" smtClean="0">
                            <a:solidFill>
                              <a:srgbClr val="55555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sz="1400" b="0" i="1" spc="60" smtClean="0">
                            <a:solidFill>
                              <a:srgbClr val="55555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ko-KR" sz="1400" b="0" i="1" spc="60" smtClean="0">
                            <a:solidFill>
                              <a:srgbClr val="55555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sz="1400" b="0" i="1" spc="60" smtClean="0">
                            <a:solidFill>
                              <a:srgbClr val="55555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altLang="ko-KR" sz="1400" b="0" i="1" spc="60" smtClean="0">
                        <a:solidFill>
                          <a:srgbClr val="55555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 → 3.75</a:t>
                </a:r>
              </a:p>
              <a:p>
                <a:pPr algn="l"/>
                <a:r>
                  <a:rPr lang="en-US" altLang="ko-KR" sz="14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              </a:t>
                </a:r>
                <a:r>
                  <a:rPr lang="ko-KR" altLang="en-US" sz="14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기준전압 </a:t>
                </a:r>
                <a:r>
                  <a:rPr lang="en-US" altLang="ko-KR" sz="14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= 9 – 3.75 → 5.25[V]</a:t>
                </a:r>
              </a:p>
              <a:p>
                <a:pPr algn="l"/>
                <a:r>
                  <a:rPr lang="en-US" altLang="ko-KR" sz="14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              </a:t>
                </a:r>
                <a:r>
                  <a:rPr lang="ko-KR" altLang="en-US" sz="14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특정 전압마다 </a:t>
                </a:r>
                <a:r>
                  <a:rPr lang="en-US" altLang="ko-KR" sz="14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LED </a:t>
                </a:r>
                <a:r>
                  <a:rPr lang="ko-KR" altLang="en-US" sz="14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차례대로 점등</a:t>
                </a:r>
                <a:endParaRPr lang="en-US" altLang="ko-KR" sz="1400" spc="60" dirty="0">
                  <a:solidFill>
                    <a:srgbClr val="555555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55183D7-D027-4B66-BE0B-FDC31524B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67" y="772427"/>
                <a:ext cx="9865438" cy="3413307"/>
              </a:xfrm>
              <a:prstGeom prst="rect">
                <a:avLst/>
              </a:prstGeom>
              <a:blipFill>
                <a:blip r:embed="rId2"/>
                <a:stretch>
                  <a:fillRect l="-185" t="-357" b="-8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40A7B303-6851-4D28-BA2F-E090DCD8C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67" y="4833652"/>
            <a:ext cx="3249788" cy="18084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F1C8C49-0E58-417E-85B8-DA27572F8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6455" y="4833652"/>
            <a:ext cx="3249790" cy="180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180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052412-B301-4537-A380-E4ECABBB6727}"/>
              </a:ext>
            </a:extLst>
          </p:cNvPr>
          <p:cNvSpPr txBox="1"/>
          <p:nvPr/>
        </p:nvSpPr>
        <p:spPr>
          <a:xfrm>
            <a:off x="327549" y="44934"/>
            <a:ext cx="95629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 pitchFamily="18" charset="-127"/>
              </a:rPr>
              <a:t>MPLAB IDE 5.50 </a:t>
            </a:r>
            <a:r>
              <a:rPr kumimoji="1" lang="ko-KR" altLang="en-US" sz="3000" dirty="0">
                <a:latin typeface="현대하모니 L" pitchFamily="18" charset="-127"/>
                <a:ea typeface="현대하모니 L" pitchFamily="18" charset="-127"/>
              </a:rPr>
              <a:t>다운로드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5183D7-D027-4B66-BE0B-FDC31524B8C7}"/>
              </a:ext>
            </a:extLst>
          </p:cNvPr>
          <p:cNvSpPr txBox="1"/>
          <p:nvPr/>
        </p:nvSpPr>
        <p:spPr>
          <a:xfrm>
            <a:off x="492367" y="772427"/>
            <a:ext cx="986543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설명 </a:t>
            </a:r>
            <a:r>
              <a:rPr lang="en-US" altLang="ko-KR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: </a:t>
            </a:r>
            <a:r>
              <a:rPr lang="ko-KR" altLang="en-US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제작한 물품에 프로그래밍을 하기 위해 </a:t>
            </a:r>
            <a:r>
              <a:rPr lang="en-US" altLang="ko-KR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Microchip </a:t>
            </a:r>
            <a:r>
              <a:rPr lang="ko-KR" altLang="en-US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의 </a:t>
            </a:r>
            <a:r>
              <a:rPr lang="en-US" altLang="ko-KR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MPLAB IDE 5.50 </a:t>
            </a:r>
            <a:r>
              <a:rPr lang="ko-KR" altLang="en-US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다운로드 </a:t>
            </a:r>
            <a:endParaRPr lang="en-US" altLang="ko-KR" sz="1600" spc="60" dirty="0">
              <a:solidFill>
                <a:srgbClr val="555555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l"/>
            <a:r>
              <a:rPr lang="en-US" altLang="ko-KR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         </a:t>
            </a:r>
            <a:r>
              <a:rPr lang="ko-KR" altLang="en-US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우분투 터미널 창에 명령어 입력 </a:t>
            </a:r>
            <a:endParaRPr lang="en-US" altLang="ko-KR" sz="1600" spc="60" dirty="0">
              <a:solidFill>
                <a:srgbClr val="555555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l"/>
            <a:r>
              <a:rPr lang="en-US" altLang="ko-KR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         </a:t>
            </a:r>
            <a:r>
              <a:rPr lang="en-US" altLang="ko-KR" sz="1600" b="1" spc="60" dirty="0" err="1">
                <a:solidFill>
                  <a:srgbClr val="5F7DFD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sudo</a:t>
            </a:r>
            <a:r>
              <a:rPr lang="en-US" altLang="ko-KR" sz="1600" b="1" spc="60" dirty="0">
                <a:solidFill>
                  <a:srgbClr val="5F7DFD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./xc8-v2.32-full-install-linux-x64-installer.run</a:t>
            </a:r>
          </a:p>
          <a:p>
            <a:pPr algn="l"/>
            <a:endParaRPr lang="en-US" altLang="ko-KR" sz="1600" spc="60" dirty="0">
              <a:solidFill>
                <a:srgbClr val="555555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l"/>
            <a:r>
              <a:rPr lang="ko-KR" altLang="en-US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결과 </a:t>
            </a:r>
            <a:r>
              <a:rPr lang="en-US" altLang="ko-KR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: </a:t>
            </a:r>
            <a:r>
              <a:rPr lang="ko-KR" altLang="en-US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입력한 명령어를 찾을 수 없다고 통보</a:t>
            </a:r>
            <a:r>
              <a:rPr lang="en-US" altLang="ko-KR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pPr algn="l"/>
            <a:r>
              <a:rPr lang="en-US" altLang="ko-KR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         </a:t>
            </a:r>
            <a:r>
              <a:rPr lang="en-US" altLang="ko-KR" sz="1600" b="1" spc="60" dirty="0" err="1">
                <a:solidFill>
                  <a:srgbClr val="5F7DFD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sudo</a:t>
            </a:r>
            <a:r>
              <a:rPr lang="en-US" altLang="ko-KR" sz="1600" b="1" spc="60" dirty="0">
                <a:solidFill>
                  <a:srgbClr val="5F7DFD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./xc8-v2.32-full-install-linux-x64-installer.run: </a:t>
            </a:r>
            <a:r>
              <a:rPr lang="en-US" altLang="ko-KR" sz="1600" b="1" spc="60" dirty="0">
                <a:solidFill>
                  <a:srgbClr val="FF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command not found</a:t>
            </a:r>
            <a:endParaRPr lang="en-US" altLang="ko-KR" sz="1600" spc="60" dirty="0">
              <a:solidFill>
                <a:srgbClr val="FF0000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l"/>
            <a:endParaRPr lang="en-US" altLang="ko-KR" sz="1600" spc="60" dirty="0">
              <a:solidFill>
                <a:srgbClr val="555555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l"/>
            <a:r>
              <a:rPr lang="ko-KR" altLang="en-US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해결 </a:t>
            </a:r>
            <a:r>
              <a:rPr lang="en-US" altLang="ko-KR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: </a:t>
            </a:r>
            <a:r>
              <a:rPr lang="ko-KR" altLang="en-US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다운로드 하고자 하는 파일에 실행 권한이 없음</a:t>
            </a:r>
            <a:r>
              <a:rPr lang="en-US" altLang="ko-KR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pPr algn="l"/>
            <a:r>
              <a:rPr lang="en-US" altLang="ko-KR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        </a:t>
            </a:r>
            <a:r>
              <a:rPr lang="ko-KR" altLang="en-US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권한을 얻기 위해 </a:t>
            </a:r>
            <a:r>
              <a:rPr lang="en-US" altLang="ko-KR" sz="1600" spc="60" dirty="0" err="1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chmod</a:t>
            </a:r>
            <a:r>
              <a:rPr lang="en-US" altLang="ko-KR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명령어를 사용</a:t>
            </a:r>
            <a:endParaRPr lang="en-US" altLang="ko-KR" sz="1600" spc="60" dirty="0">
              <a:solidFill>
                <a:srgbClr val="555555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l"/>
            <a:r>
              <a:rPr lang="en-US" altLang="ko-KR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         </a:t>
            </a:r>
            <a:r>
              <a:rPr lang="en-US" altLang="ko-KR" sz="1600" spc="60" dirty="0" err="1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chmod</a:t>
            </a:r>
            <a:r>
              <a:rPr lang="en-US" altLang="ko-KR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+x “</a:t>
            </a:r>
            <a:r>
              <a:rPr lang="ko-KR" altLang="en-US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다운로드 파일</a:t>
            </a:r>
            <a:r>
              <a:rPr lang="en-US" altLang="ko-KR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” → </a:t>
            </a:r>
            <a:r>
              <a:rPr lang="ko-KR" altLang="en-US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다시 </a:t>
            </a:r>
            <a:r>
              <a:rPr lang="en-US" altLang="ko-KR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./ </a:t>
            </a:r>
            <a:r>
              <a:rPr lang="ko-KR" altLang="en-US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를 사용하여 다운로드 하면 설치 완료 </a:t>
            </a:r>
            <a:endParaRPr lang="en-US" altLang="ko-KR" sz="1600" spc="60" dirty="0">
              <a:solidFill>
                <a:srgbClr val="555555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l"/>
            <a:endParaRPr lang="en-US" altLang="ko-KR" sz="1600" spc="60" dirty="0">
              <a:solidFill>
                <a:srgbClr val="555555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l"/>
            <a:r>
              <a:rPr lang="en-US" altLang="ko-KR" sz="1600" spc="60" dirty="0" err="1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chmod</a:t>
            </a:r>
            <a:r>
              <a:rPr lang="en-US" altLang="ko-KR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: </a:t>
            </a:r>
            <a:r>
              <a:rPr lang="ko-KR" altLang="en-US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대상 파일과 사용권한을 변경할 때 사용 </a:t>
            </a:r>
            <a:r>
              <a:rPr lang="en-US" altLang="ko-KR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( change mode ) </a:t>
            </a:r>
          </a:p>
          <a:p>
            <a:pPr algn="l"/>
            <a:r>
              <a:rPr lang="en-US" altLang="ko-KR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+ : </a:t>
            </a:r>
            <a:r>
              <a:rPr lang="ko-KR" altLang="en-US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해당 권한을 추가한다</a:t>
            </a:r>
            <a:r>
              <a:rPr lang="en-US" altLang="ko-KR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. ( operator )</a:t>
            </a:r>
          </a:p>
          <a:p>
            <a:pPr algn="l"/>
            <a:r>
              <a:rPr lang="en-US" altLang="ko-KR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x : </a:t>
            </a:r>
            <a:r>
              <a:rPr lang="ko-KR" altLang="en-US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실행 권한 </a:t>
            </a:r>
            <a:r>
              <a:rPr lang="en-US" altLang="ko-KR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( modes )</a:t>
            </a:r>
          </a:p>
          <a:p>
            <a:pPr algn="l"/>
            <a:r>
              <a:rPr lang="ko-KR" altLang="en-US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 </a:t>
            </a:r>
            <a:r>
              <a:rPr lang="en-US" altLang="ko-KR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DD5DB8-A0D6-466F-A97A-A83766B31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19" y="5013066"/>
            <a:ext cx="10294533" cy="64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659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052412-B301-4537-A380-E4ECABBB6727}"/>
              </a:ext>
            </a:extLst>
          </p:cNvPr>
          <p:cNvSpPr txBox="1"/>
          <p:nvPr/>
        </p:nvSpPr>
        <p:spPr>
          <a:xfrm>
            <a:off x="327549" y="44934"/>
            <a:ext cx="95629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 pitchFamily="18" charset="-127"/>
              </a:rPr>
              <a:t>Universal Board Soldering </a:t>
            </a:r>
            <a:endParaRPr kumimoji="1" lang="ko-KR" altLang="en-US" sz="3000" dirty="0">
              <a:latin typeface="현대하모니 L" pitchFamily="18" charset="-127"/>
              <a:ea typeface="현대하모니 L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55183D7-D027-4B66-BE0B-FDC31524B8C7}"/>
                  </a:ext>
                </a:extLst>
              </p:cNvPr>
              <p:cNvSpPr txBox="1"/>
              <p:nvPr/>
            </p:nvSpPr>
            <p:spPr>
              <a:xfrm>
                <a:off x="492367" y="772427"/>
                <a:ext cx="9865438" cy="59903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ko-KR" altLang="en-US" sz="16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설명 </a:t>
                </a:r>
                <a:r>
                  <a:rPr lang="en-US" altLang="ko-KR" sz="16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: </a:t>
                </a:r>
                <a:r>
                  <a:rPr lang="ko-KR" altLang="en-US" sz="16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만능기판에 부품을 장착하여 납땜</a:t>
                </a:r>
                <a:endParaRPr lang="en-US" altLang="ko-KR" sz="1600" spc="60" dirty="0">
                  <a:solidFill>
                    <a:srgbClr val="555555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endParaRPr>
              </a:p>
              <a:p>
                <a:pPr algn="l"/>
                <a:r>
                  <a:rPr lang="en-US" altLang="ko-KR" sz="16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          </a:t>
                </a:r>
                <a:r>
                  <a:rPr lang="ko-KR" altLang="en-US" sz="1600" spc="60" dirty="0" err="1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하코</a:t>
                </a:r>
                <a:r>
                  <a:rPr lang="ko-KR" altLang="en-US" sz="16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 </a:t>
                </a:r>
                <a:r>
                  <a:rPr lang="en-US" altLang="ko-KR" sz="16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FX-951 </a:t>
                </a:r>
                <a:r>
                  <a:rPr lang="ko-KR" altLang="en-US" sz="16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세라믹 </a:t>
                </a:r>
                <a:r>
                  <a:rPr lang="ko-KR" altLang="en-US" sz="1600" spc="60" dirty="0" err="1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인두기</a:t>
                </a:r>
                <a:r>
                  <a:rPr lang="ko-KR" altLang="en-US" sz="16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 사용 </a:t>
                </a:r>
                <a:endParaRPr lang="en-US" altLang="ko-KR" sz="1600" spc="60" dirty="0">
                  <a:solidFill>
                    <a:srgbClr val="555555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endParaRPr>
              </a:p>
              <a:p>
                <a:pPr algn="l"/>
                <a:r>
                  <a:rPr lang="en-US" altLang="ko-KR" sz="16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          </a:t>
                </a:r>
                <a:r>
                  <a:rPr lang="ko-KR" altLang="en-US" sz="1600" spc="60" dirty="0" err="1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인두팁</a:t>
                </a:r>
                <a:r>
                  <a:rPr lang="ko-KR" altLang="en-US" sz="16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 </a:t>
                </a:r>
                <a:r>
                  <a:rPr lang="en-US" altLang="ko-KR" sz="16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K</a:t>
                </a:r>
                <a:r>
                  <a:rPr lang="ko-KR" altLang="en-US" sz="16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형 </a:t>
                </a:r>
                <a:r>
                  <a:rPr lang="en-US" altLang="ko-KR" sz="16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( </a:t>
                </a:r>
                <a:r>
                  <a:rPr lang="ko-KR" altLang="en-US" sz="1600" spc="60" dirty="0" err="1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칼팁</a:t>
                </a:r>
                <a:r>
                  <a:rPr lang="ko-KR" altLang="en-US" sz="16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 </a:t>
                </a:r>
                <a:r>
                  <a:rPr lang="en-US" altLang="ko-KR" sz="16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)</a:t>
                </a:r>
              </a:p>
              <a:p>
                <a:pPr algn="l"/>
                <a:endParaRPr lang="en-US" altLang="ko-KR" sz="1600" spc="60" dirty="0">
                  <a:solidFill>
                    <a:srgbClr val="555555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endParaRPr>
              </a:p>
              <a:p>
                <a:pPr algn="l"/>
                <a:r>
                  <a:rPr lang="ko-KR" altLang="en-US" sz="16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결과 </a:t>
                </a:r>
                <a:r>
                  <a:rPr lang="en-US" altLang="ko-KR" sz="16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: </a:t>
                </a:r>
                <a:r>
                  <a:rPr lang="ko-KR" altLang="en-US" sz="16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실제 대상이 아닌</a:t>
                </a:r>
                <a:r>
                  <a:rPr lang="en-US" altLang="ko-KR" sz="16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, </a:t>
                </a:r>
                <a:r>
                  <a:rPr lang="ko-KR" altLang="en-US" sz="16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나의 의지와 상관없이 계속 엉뚱한 곳에 </a:t>
                </a:r>
                <a:r>
                  <a:rPr lang="en-US" altLang="ko-KR" sz="16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Soldering </a:t>
                </a:r>
                <a:r>
                  <a:rPr lang="ko-KR" altLang="en-US" sz="16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이</a:t>
                </a:r>
                <a:r>
                  <a:rPr lang="en-US" altLang="ko-KR" sz="16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 </a:t>
                </a:r>
                <a:r>
                  <a:rPr lang="ko-KR" altLang="en-US" sz="16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되어 기판 </a:t>
                </a:r>
                <a:r>
                  <a:rPr lang="en-US" altLang="ko-KR" sz="16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, </a:t>
                </a:r>
                <a:r>
                  <a:rPr lang="ko-KR" altLang="en-US" sz="16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부품 모두 불량</a:t>
                </a:r>
                <a:r>
                  <a:rPr lang="en-US" altLang="ko-KR" sz="16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.</a:t>
                </a:r>
              </a:p>
              <a:p>
                <a:pPr algn="l"/>
                <a:endParaRPr lang="en-US" altLang="ko-KR" sz="1600" spc="60" dirty="0">
                  <a:solidFill>
                    <a:srgbClr val="555555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endParaRPr>
              </a:p>
              <a:p>
                <a:pPr algn="l"/>
                <a:r>
                  <a:rPr lang="ko-KR" altLang="en-US" sz="16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해결 </a:t>
                </a:r>
                <a:r>
                  <a:rPr lang="en-US" altLang="ko-KR" sz="16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: </a:t>
                </a:r>
                <a:r>
                  <a:rPr lang="ko-KR" altLang="en-US" sz="16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 </a:t>
                </a:r>
                <a:r>
                  <a:rPr lang="en-US" altLang="ko-KR" sz="16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MCU </a:t>
                </a:r>
                <a:r>
                  <a:rPr lang="ko-KR" altLang="en-US" sz="16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를 다른 것으로 교체 </a:t>
                </a:r>
                <a:endParaRPr lang="en-US" altLang="ko-KR" sz="1600" spc="60" dirty="0">
                  <a:solidFill>
                    <a:srgbClr val="555555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endParaRPr>
              </a:p>
              <a:p>
                <a:pPr algn="l"/>
                <a:r>
                  <a:rPr lang="en-US" altLang="ko-KR" sz="16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          </a:t>
                </a:r>
                <a:r>
                  <a:rPr lang="ko-KR" altLang="en-US" sz="1600" spc="60" dirty="0" err="1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인두팁에</a:t>
                </a:r>
                <a:r>
                  <a:rPr lang="ko-KR" altLang="en-US" sz="16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 대한 사전 지식 미흡 </a:t>
                </a:r>
                <a:r>
                  <a:rPr lang="en-US" altLang="ko-KR" sz="16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( K</a:t>
                </a:r>
                <a:r>
                  <a:rPr lang="ko-KR" altLang="en-US" sz="16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형은 프로들이 사용하기 때문에 숙달 시 사용 권장 </a:t>
                </a:r>
                <a:r>
                  <a:rPr lang="en-US" altLang="ko-KR" sz="16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)</a:t>
                </a:r>
              </a:p>
              <a:p>
                <a:pPr algn="l"/>
                <a:r>
                  <a:rPr lang="en-US" altLang="ko-KR" sz="16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          </a:t>
                </a:r>
                <a:r>
                  <a:rPr lang="ko-KR" altLang="en-US" sz="16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여유 있게 </a:t>
                </a:r>
                <a:r>
                  <a:rPr lang="ko-KR" altLang="en-US" sz="1600" spc="60" dirty="0" err="1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인두팁</a:t>
                </a:r>
                <a:r>
                  <a:rPr lang="ko-KR" altLang="en-US" sz="16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 </a:t>
                </a:r>
                <a:r>
                  <a:rPr lang="en-US" altLang="ko-KR" sz="16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5</a:t>
                </a:r>
                <a:r>
                  <a:rPr lang="ko-KR" altLang="en-US" sz="16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개의 </a:t>
                </a:r>
                <a:r>
                  <a:rPr lang="en-US" altLang="ko-KR" sz="16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Type </a:t>
                </a:r>
                <a:r>
                  <a:rPr lang="ko-KR" altLang="en-US" sz="1600" spc="60" dirty="0">
                    <a:solidFill>
                      <a:srgbClr val="555555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구매 </a:t>
                </a:r>
                <a:endParaRPr lang="en-US" altLang="ko-KR" sz="1600" spc="60" dirty="0">
                  <a:solidFill>
                    <a:srgbClr val="555555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endParaRPr>
              </a:p>
              <a:p>
                <a:pPr algn="l"/>
                <a:endParaRPr lang="en-US" altLang="ko-KR" sz="1600" spc="60" dirty="0">
                  <a:solidFill>
                    <a:srgbClr val="555555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endParaRPr>
              </a:p>
              <a:p>
                <a:pPr algn="l"/>
                <a:endParaRPr lang="en-US" altLang="ko-KR" sz="1600" spc="60" dirty="0">
                  <a:solidFill>
                    <a:srgbClr val="555555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endParaRPr>
              </a:p>
              <a:p>
                <a:pPr algn="l"/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※ </a:t>
                </a:r>
                <a:r>
                  <a:rPr lang="ko-KR" altLang="en-US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납땜 시 유의사항 </a:t>
                </a:r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l"/>
                <a:endParaRPr lang="en-US" altLang="ko-KR" sz="1600" spc="60" dirty="0">
                  <a:solidFill>
                    <a:srgbClr val="555555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1. 400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℃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이상의 </a:t>
                </a:r>
                <a:r>
                  <a:rPr lang="ko-KR" altLang="ko-KR" sz="1800" kern="100" dirty="0" err="1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고온에서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작업을 지양한다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2. 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인두기를 사용하지 않을 때는 항상 전원을 끈다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3. </a:t>
                </a:r>
                <a:r>
                  <a:rPr lang="ko-KR" altLang="ko-KR" sz="1800" kern="100" dirty="0" err="1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인두팁은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항상 납을 묻혀 보관한다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4. HAKKO FS-100 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산화 방지 코팅제를 이용하여 </a:t>
                </a:r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주기적으로 팁을 관리한다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</a:t>
                </a: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5. </a:t>
                </a:r>
                <a:r>
                  <a:rPr lang="ko-KR" altLang="en-US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스펀지에 </a:t>
                </a:r>
                <a:r>
                  <a:rPr lang="ko-KR" altLang="en-US" kern="100" dirty="0" err="1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인두팁</a:t>
                </a:r>
                <a:r>
                  <a:rPr lang="ko-KR" altLang="en-US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접촉하지 말 것</a:t>
                </a: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 </a:t>
                </a: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( </a:t>
                </a:r>
                <a:r>
                  <a:rPr lang="ko-KR" altLang="en-US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물기 완전히 제거 후 사용 </a:t>
                </a: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55183D7-D027-4B66-BE0B-FDC31524B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67" y="772427"/>
                <a:ext cx="9865438" cy="5990358"/>
              </a:xfrm>
              <a:prstGeom prst="rect">
                <a:avLst/>
              </a:prstGeom>
              <a:blipFill>
                <a:blip r:embed="rId2"/>
                <a:stretch>
                  <a:fillRect l="-556" t="-305" b="-7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B88849C0-1798-4784-A68D-1E9AF567B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379" y="3881437"/>
            <a:ext cx="4425426" cy="253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615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052412-B301-4537-A380-E4ECABBB6727}"/>
              </a:ext>
            </a:extLst>
          </p:cNvPr>
          <p:cNvSpPr txBox="1"/>
          <p:nvPr/>
        </p:nvSpPr>
        <p:spPr>
          <a:xfrm>
            <a:off x="327549" y="44934"/>
            <a:ext cx="95629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 pitchFamily="18" charset="-127"/>
              </a:rPr>
              <a:t>_</a:t>
            </a:r>
            <a:r>
              <a:rPr kumimoji="1" lang="en-US" altLang="ko-KR" sz="3000" dirty="0" err="1">
                <a:latin typeface="현대하모니 L" pitchFamily="18" charset="-127"/>
                <a:ea typeface="현대하모니 L" pitchFamily="18" charset="-127"/>
              </a:rPr>
              <a:t>delay_ms</a:t>
            </a:r>
            <a:r>
              <a:rPr kumimoji="1" lang="en-US" altLang="ko-KR" sz="3000" dirty="0">
                <a:latin typeface="현대하모니 L" pitchFamily="18" charset="-127"/>
                <a:ea typeface="현대하모니 L" pitchFamily="18" charset="-127"/>
              </a:rPr>
              <a:t> </a:t>
            </a:r>
            <a:endParaRPr kumimoji="1" lang="ko-KR" altLang="en-US" sz="3000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5183D7-D027-4B66-BE0B-FDC31524B8C7}"/>
              </a:ext>
            </a:extLst>
          </p:cNvPr>
          <p:cNvSpPr txBox="1"/>
          <p:nvPr/>
        </p:nvSpPr>
        <p:spPr>
          <a:xfrm>
            <a:off x="492367" y="772427"/>
            <a:ext cx="9865438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ko-KR" altLang="en-US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설명 </a:t>
            </a:r>
            <a:r>
              <a:rPr lang="en-US" altLang="ko-KR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: MPLAB IDE 5.50 </a:t>
            </a:r>
            <a:r>
              <a:rPr lang="ko-KR" altLang="en-US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에서 간단한 코드 작성 후 </a:t>
            </a:r>
            <a:r>
              <a:rPr lang="en-US" altLang="ko-KR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Build </a:t>
            </a:r>
            <a:r>
              <a:rPr lang="ko-KR" altLang="en-US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실행</a:t>
            </a:r>
            <a:endParaRPr lang="en-US" altLang="ko-KR" sz="1600" spc="60" dirty="0">
              <a:solidFill>
                <a:srgbClr val="555555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l" fontAlgn="base"/>
            <a:endParaRPr lang="en-US" altLang="ko-KR" sz="1600" spc="60" dirty="0">
              <a:solidFill>
                <a:srgbClr val="555555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l" fontAlgn="base"/>
            <a:r>
              <a:rPr lang="ko-KR" altLang="en-US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결과 </a:t>
            </a:r>
            <a:r>
              <a:rPr lang="en-US" altLang="ko-KR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: _</a:t>
            </a:r>
            <a:r>
              <a:rPr lang="en-US" altLang="ko-KR" sz="1600" spc="60" dirty="0" err="1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delay_ms</a:t>
            </a:r>
            <a:r>
              <a:rPr lang="en-US" altLang="ko-KR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인식하지 못하여 컴파일 실패 </a:t>
            </a:r>
            <a:endParaRPr lang="en-US" altLang="ko-KR" sz="1600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 fontAlgn="base"/>
            <a:r>
              <a:rPr lang="en-US" altLang="ko-KR" sz="1600" b="0" i="0" dirty="0">
                <a:solidFill>
                  <a:srgbClr val="FF0000"/>
                </a:solidFill>
                <a:effectLst/>
                <a:latin typeface="Apple SD Gothic Neo"/>
              </a:rPr>
              <a:t>undefined reference to `_</a:t>
            </a:r>
            <a:r>
              <a:rPr lang="en-US" altLang="ko-KR" sz="1600" b="0" i="0" dirty="0" err="1">
                <a:solidFill>
                  <a:srgbClr val="FF0000"/>
                </a:solidFill>
                <a:effectLst/>
                <a:latin typeface="Apple SD Gothic Neo"/>
              </a:rPr>
              <a:t>delay_ms</a:t>
            </a:r>
            <a:r>
              <a:rPr lang="en-US" altLang="ko-KR" sz="1600" b="0" i="0" dirty="0">
                <a:solidFill>
                  <a:srgbClr val="FF0000"/>
                </a:solidFill>
                <a:effectLst/>
                <a:latin typeface="Apple SD Gothic Neo"/>
              </a:rPr>
              <a:t>＇</a:t>
            </a:r>
          </a:p>
          <a:p>
            <a:pPr algn="l" fontAlgn="base"/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ollect2: error: </a:t>
            </a:r>
            <a:r>
              <a:rPr lang="en-US" altLang="ko-KR" sz="1600" b="0" i="0" dirty="0" err="1">
                <a:solidFill>
                  <a:srgbClr val="333333"/>
                </a:solidFill>
                <a:effectLst/>
                <a:latin typeface="Apple SD Gothic Neo"/>
              </a:rPr>
              <a:t>ld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 returned 1 exit status</a:t>
            </a:r>
          </a:p>
          <a:p>
            <a:pPr algn="l" fontAlgn="base"/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make[2]: *** [</a:t>
            </a:r>
            <a:r>
              <a:rPr lang="en-US" altLang="ko-KR" sz="1600" b="0" i="0" dirty="0" err="1">
                <a:solidFill>
                  <a:srgbClr val="333333"/>
                </a:solidFill>
                <a:effectLst/>
                <a:latin typeface="Apple SD Gothic Neo"/>
              </a:rPr>
              <a:t>nbproject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/Makefile-default.mk:135: </a:t>
            </a:r>
            <a:r>
              <a:rPr lang="en-US" altLang="ko-KR" sz="1600" b="0" i="0" dirty="0" err="1">
                <a:solidFill>
                  <a:srgbClr val="333333"/>
                </a:solidFill>
                <a:effectLst/>
                <a:latin typeface="Apple SD Gothic Neo"/>
              </a:rPr>
              <a:t>dist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/default/production/210813.X.production.hex] Error 1</a:t>
            </a:r>
          </a:p>
          <a:p>
            <a:pPr algn="l" fontAlgn="base"/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make[1]: *** [</a:t>
            </a:r>
            <a:r>
              <a:rPr lang="en-US" altLang="ko-KR" sz="1600" b="0" i="0" dirty="0" err="1">
                <a:solidFill>
                  <a:srgbClr val="333333"/>
                </a:solidFill>
                <a:effectLst/>
                <a:latin typeface="Apple SD Gothic Neo"/>
              </a:rPr>
              <a:t>nbproject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/Makefile-default.mk:91: .build-conf] Error 2</a:t>
            </a:r>
          </a:p>
          <a:p>
            <a:pPr algn="l" fontAlgn="base"/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make: *** [</a:t>
            </a:r>
            <a:r>
              <a:rPr lang="en-US" altLang="ko-KR" sz="1600" b="0" i="0" dirty="0" err="1">
                <a:solidFill>
                  <a:srgbClr val="333333"/>
                </a:solidFill>
                <a:effectLst/>
                <a:latin typeface="Apple SD Gothic Neo"/>
              </a:rPr>
              <a:t>nbproject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/Makefile-impl.mk:39: .build-</a:t>
            </a:r>
            <a:r>
              <a:rPr lang="en-US" altLang="ko-KR" sz="1600" b="0" i="0" dirty="0" err="1">
                <a:solidFill>
                  <a:srgbClr val="333333"/>
                </a:solidFill>
                <a:effectLst/>
                <a:latin typeface="Apple SD Gothic Neo"/>
              </a:rPr>
              <a:t>impl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] Error 2</a:t>
            </a:r>
          </a:p>
          <a:p>
            <a:pPr algn="l" fontAlgn="base"/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BUILD FAILED (exit value 2, total time: 4s)</a:t>
            </a:r>
          </a:p>
          <a:p>
            <a:pPr algn="l" fontAlgn="base"/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​</a:t>
            </a:r>
          </a:p>
          <a:p>
            <a:pPr algn="l"/>
            <a:endParaRPr lang="en-US" altLang="ko-KR" sz="1600" spc="60" dirty="0">
              <a:solidFill>
                <a:srgbClr val="555555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l"/>
            <a:r>
              <a:rPr lang="ko-KR" altLang="en-US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해결 </a:t>
            </a:r>
            <a:r>
              <a:rPr lang="en-US" altLang="ko-KR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:  </a:t>
            </a:r>
            <a:r>
              <a:rPr lang="ko-KR" altLang="en-US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컴파일 실패 원인 </a:t>
            </a:r>
            <a:r>
              <a:rPr lang="en-US" altLang="ko-KR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_</a:t>
            </a:r>
            <a:r>
              <a:rPr lang="en-US" altLang="ko-KR" sz="1600" spc="60" dirty="0" err="1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delay_ms</a:t>
            </a:r>
            <a:r>
              <a:rPr lang="ko-KR" altLang="en-US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를 삭제 후 </a:t>
            </a:r>
            <a:r>
              <a:rPr lang="en-US" altLang="ko-KR" sz="1600" spc="60" dirty="0">
                <a:solidFill>
                  <a:srgbClr val="00B0F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_NOP</a:t>
            </a:r>
            <a:r>
              <a:rPr lang="en-US" altLang="ko-KR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();</a:t>
            </a:r>
            <a:r>
              <a:rPr lang="ko-KR" altLang="en-US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를 추가하고 다시 </a:t>
            </a:r>
            <a:r>
              <a:rPr lang="en-US" altLang="ko-KR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Build → </a:t>
            </a:r>
            <a:r>
              <a:rPr lang="ko-KR" altLang="en-US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컴파일 성공</a:t>
            </a:r>
            <a:endParaRPr lang="en-US" altLang="ko-KR" sz="1600" spc="60" dirty="0">
              <a:solidFill>
                <a:srgbClr val="555555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l"/>
            <a:r>
              <a:rPr lang="en-US" altLang="ko-KR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         </a:t>
            </a:r>
            <a:r>
              <a:rPr lang="ko-KR" altLang="en-US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실패한 원래 코드 복원하여 다시 </a:t>
            </a:r>
            <a:r>
              <a:rPr lang="en-US" altLang="ko-KR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Build </a:t>
            </a:r>
            <a:r>
              <a:rPr lang="ko-KR" altLang="en-US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하면 </a:t>
            </a:r>
            <a:r>
              <a:rPr lang="en-US" altLang="ko-KR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_</a:t>
            </a:r>
            <a:r>
              <a:rPr lang="en-US" altLang="ko-KR" sz="1600" spc="60" dirty="0" err="1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delay_ms</a:t>
            </a:r>
            <a:r>
              <a:rPr lang="en-US" altLang="ko-KR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인식하여 컴파일 성공 </a:t>
            </a:r>
            <a:endParaRPr lang="en-US" altLang="ko-KR" sz="1600" spc="60" dirty="0">
              <a:solidFill>
                <a:srgbClr val="555555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l"/>
            <a:r>
              <a:rPr lang="en-US" altLang="ko-KR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         </a:t>
            </a:r>
            <a:r>
              <a:rPr lang="en-US" altLang="ko-KR" sz="1600" spc="60" dirty="0">
                <a:solidFill>
                  <a:srgbClr val="00B05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BUILD SUCCESSFUL (total time: 310ms</a:t>
            </a:r>
          </a:p>
          <a:p>
            <a:pPr algn="l"/>
            <a:endParaRPr lang="en-US" altLang="ko-KR" sz="1600" spc="60" dirty="0">
              <a:solidFill>
                <a:srgbClr val="555555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l"/>
            <a:endParaRPr lang="en-US" altLang="ko-KR" sz="1600" spc="60" dirty="0">
              <a:solidFill>
                <a:srgbClr val="555555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l"/>
            <a:endParaRPr lang="en-US" altLang="ko-KR" sz="1600" spc="60" dirty="0">
              <a:solidFill>
                <a:srgbClr val="555555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l"/>
            <a:endParaRPr lang="en-US" altLang="ko-KR" sz="1600" spc="60" dirty="0">
              <a:solidFill>
                <a:srgbClr val="555555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l"/>
            <a:endParaRPr lang="en-US" altLang="ko-KR" sz="1600" spc="60" dirty="0">
              <a:solidFill>
                <a:srgbClr val="555555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987F14-7A8C-461D-8A36-E6C3FE344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05" y="4646320"/>
            <a:ext cx="1570420" cy="214027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F1A6B8A-7974-40FE-83B0-08AD30BCF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463" y="4646320"/>
            <a:ext cx="1476521" cy="214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46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052412-B301-4537-A380-E4ECABBB6727}"/>
              </a:ext>
            </a:extLst>
          </p:cNvPr>
          <p:cNvSpPr txBox="1"/>
          <p:nvPr/>
        </p:nvSpPr>
        <p:spPr>
          <a:xfrm>
            <a:off x="327549" y="44934"/>
            <a:ext cx="95629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 pitchFamily="18" charset="-127"/>
              </a:rPr>
              <a:t>MPLAB IPE 5.50 </a:t>
            </a:r>
            <a:r>
              <a:rPr kumimoji="1" lang="ko-KR" altLang="en-US" sz="3000" dirty="0">
                <a:latin typeface="현대하모니 L" pitchFamily="18" charset="-127"/>
                <a:ea typeface="현대하모니 L" pitchFamily="18" charset="-127"/>
              </a:rPr>
              <a:t>프로그램 다운로드</a:t>
            </a:r>
            <a:r>
              <a:rPr kumimoji="1" lang="en-US" altLang="ko-KR" sz="3000" dirty="0">
                <a:latin typeface="현대하모니 L" pitchFamily="18" charset="-127"/>
                <a:ea typeface="현대하모니 L" pitchFamily="18" charset="-127"/>
              </a:rPr>
              <a:t>  </a:t>
            </a:r>
            <a:endParaRPr kumimoji="1" lang="ko-KR" altLang="en-US" sz="3000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5183D7-D027-4B66-BE0B-FDC31524B8C7}"/>
              </a:ext>
            </a:extLst>
          </p:cNvPr>
          <p:cNvSpPr txBox="1"/>
          <p:nvPr/>
        </p:nvSpPr>
        <p:spPr>
          <a:xfrm>
            <a:off x="492367" y="772427"/>
            <a:ext cx="986543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설명 </a:t>
            </a:r>
            <a:r>
              <a:rPr lang="en-US" altLang="ko-KR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: Hex</a:t>
            </a:r>
            <a:r>
              <a:rPr lang="ko-KR" altLang="en-US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파일을 </a:t>
            </a:r>
            <a:r>
              <a:rPr lang="en-US" altLang="ko-KR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ATMEGA164A-PU</a:t>
            </a:r>
            <a:r>
              <a:rPr lang="ko-KR" altLang="en-US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에 보내기 위해 </a:t>
            </a:r>
            <a:r>
              <a:rPr lang="en-US" altLang="ko-KR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TOOL </a:t>
            </a:r>
            <a:r>
              <a:rPr lang="ko-KR" altLang="en-US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사용</a:t>
            </a:r>
            <a:endParaRPr lang="en-US" altLang="ko-KR" sz="1600" spc="60" dirty="0">
              <a:solidFill>
                <a:srgbClr val="555555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l"/>
            <a:endParaRPr lang="en-US" altLang="ko-KR" sz="1600" spc="60" dirty="0">
              <a:solidFill>
                <a:srgbClr val="555555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l"/>
            <a:r>
              <a:rPr lang="ko-KR" altLang="en-US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결과 </a:t>
            </a:r>
            <a:r>
              <a:rPr lang="en-US" altLang="ko-KR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: </a:t>
            </a:r>
          </a:p>
          <a:p>
            <a:pPr algn="l"/>
            <a:endParaRPr lang="en-US" altLang="ko-KR" sz="1600" spc="60" dirty="0">
              <a:solidFill>
                <a:srgbClr val="555555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l"/>
            <a:r>
              <a:rPr lang="ko-KR" altLang="en-US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해결 </a:t>
            </a:r>
            <a:r>
              <a:rPr lang="en-US" altLang="ko-KR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: </a:t>
            </a:r>
            <a:r>
              <a:rPr lang="ko-KR" altLang="en-US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전원공급기 </a:t>
            </a:r>
            <a:r>
              <a:rPr lang="en-US" altLang="ko-KR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5V </a:t>
            </a:r>
            <a:r>
              <a:rPr lang="ko-KR" altLang="en-US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미만은 인식 불가능</a:t>
            </a:r>
            <a:endParaRPr lang="en-US" altLang="ko-KR" sz="1600" spc="60" dirty="0">
              <a:solidFill>
                <a:srgbClr val="555555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l"/>
            <a:r>
              <a:rPr lang="en-US" altLang="ko-KR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        </a:t>
            </a:r>
            <a:r>
              <a:rPr lang="ko-KR" altLang="en-US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               </a:t>
            </a:r>
            <a:r>
              <a:rPr lang="en-US" altLang="ko-KR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5V </a:t>
            </a:r>
            <a:r>
              <a:rPr lang="ko-KR" altLang="en-US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이상은 인식 가능</a:t>
            </a:r>
            <a:endParaRPr lang="en-US" altLang="ko-KR" sz="1600" spc="60" dirty="0">
              <a:solidFill>
                <a:srgbClr val="555555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l"/>
            <a:endParaRPr lang="en-US" altLang="ko-KR" sz="1600" spc="60" dirty="0">
              <a:solidFill>
                <a:srgbClr val="555555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233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052412-B301-4537-A380-E4ECABBB6727}"/>
              </a:ext>
            </a:extLst>
          </p:cNvPr>
          <p:cNvSpPr txBox="1"/>
          <p:nvPr/>
        </p:nvSpPr>
        <p:spPr>
          <a:xfrm>
            <a:off x="327549" y="44934"/>
            <a:ext cx="95629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 pitchFamily="18" charset="-127"/>
              </a:rPr>
              <a:t>MCU </a:t>
            </a:r>
            <a:r>
              <a:rPr kumimoji="1" lang="ko-KR" altLang="en-US" sz="3000" dirty="0">
                <a:latin typeface="현대하모니 L" pitchFamily="18" charset="-127"/>
                <a:ea typeface="현대하모니 L" pitchFamily="18" charset="-127"/>
              </a:rPr>
              <a:t>의 </a:t>
            </a:r>
            <a:r>
              <a:rPr kumimoji="1" lang="en-US" altLang="ko-KR" sz="3000" dirty="0">
                <a:latin typeface="현대하모니 L" pitchFamily="18" charset="-127"/>
                <a:ea typeface="현대하모니 L" pitchFamily="18" charset="-127"/>
              </a:rPr>
              <a:t>FUSE Bit </a:t>
            </a:r>
            <a:endParaRPr kumimoji="1" lang="ko-KR" altLang="en-US" sz="3000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5183D7-D027-4B66-BE0B-FDC31524B8C7}"/>
              </a:ext>
            </a:extLst>
          </p:cNvPr>
          <p:cNvSpPr txBox="1"/>
          <p:nvPr/>
        </p:nvSpPr>
        <p:spPr>
          <a:xfrm>
            <a:off x="492367" y="772427"/>
            <a:ext cx="986543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설명 </a:t>
            </a:r>
            <a:r>
              <a:rPr lang="en-US" altLang="ko-KR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: _</a:t>
            </a:r>
            <a:r>
              <a:rPr lang="en-US" altLang="ko-KR" sz="1600" spc="60" dirty="0" err="1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delay_ms</a:t>
            </a:r>
            <a:r>
              <a:rPr lang="en-US" altLang="ko-KR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(500);</a:t>
            </a:r>
            <a:r>
              <a:rPr lang="ko-KR" altLang="en-US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오차를 측정하기 위한 실험 </a:t>
            </a:r>
            <a:r>
              <a:rPr lang="en-US" altLang="ko-KR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( LED </a:t>
            </a:r>
            <a:r>
              <a:rPr lang="ko-KR" altLang="en-US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점멸로 확인 </a:t>
            </a:r>
            <a:r>
              <a:rPr lang="en-US" altLang="ko-KR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) </a:t>
            </a:r>
          </a:p>
          <a:p>
            <a:pPr algn="l"/>
            <a:endParaRPr lang="en-US" altLang="ko-KR" sz="1600" spc="60" dirty="0">
              <a:solidFill>
                <a:srgbClr val="555555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l"/>
            <a:r>
              <a:rPr lang="ko-KR" altLang="en-US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결과 </a:t>
            </a:r>
            <a:r>
              <a:rPr lang="en-US" altLang="ko-KR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: </a:t>
            </a:r>
            <a:r>
              <a:rPr lang="ko-KR" altLang="en-US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휴대폰 스톱워치로 측정 시 </a:t>
            </a:r>
            <a:r>
              <a:rPr lang="en-US" altLang="ko-KR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8</a:t>
            </a:r>
            <a:r>
              <a:rPr lang="ko-KR" altLang="en-US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초 소요</a:t>
            </a:r>
            <a:r>
              <a:rPr lang="en-US" altLang="ko-KR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pPr algn="l"/>
            <a:endParaRPr lang="en-US" altLang="ko-KR" sz="1600" spc="60" dirty="0">
              <a:solidFill>
                <a:srgbClr val="555555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l"/>
            <a:r>
              <a:rPr lang="ko-KR" altLang="en-US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해결 </a:t>
            </a:r>
            <a:r>
              <a:rPr lang="en-US" altLang="ko-KR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: </a:t>
            </a:r>
            <a:r>
              <a:rPr lang="ko-KR" altLang="en-US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오실로스코프로 측정하였으나 동일하게 </a:t>
            </a:r>
            <a:r>
              <a:rPr lang="en-US" altLang="ko-KR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16MHz</a:t>
            </a:r>
            <a:r>
              <a:rPr lang="ko-KR" altLang="en-US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로 측정됨</a:t>
            </a:r>
            <a:r>
              <a:rPr lang="en-US" altLang="ko-KR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pPr algn="l"/>
            <a:r>
              <a:rPr lang="en-US" altLang="ko-KR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         #define</a:t>
            </a:r>
            <a:r>
              <a:rPr lang="ko-KR" altLang="en-US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F_CPU 1000000UL </a:t>
            </a:r>
            <a:r>
              <a:rPr lang="ko-KR" altLang="en-US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로 변경하여 다시 확인 → </a:t>
            </a:r>
            <a:r>
              <a:rPr lang="en-US" altLang="ko-KR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500ms </a:t>
            </a:r>
            <a:r>
              <a:rPr lang="ko-KR" altLang="en-US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현재 시간과 동일함</a:t>
            </a:r>
            <a:r>
              <a:rPr lang="en-US" altLang="ko-KR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pPr algn="l"/>
            <a:r>
              <a:rPr lang="en-US" altLang="ko-KR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         16MHz </a:t>
            </a:r>
            <a:r>
              <a:rPr lang="ko-KR" altLang="en-US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에서도 오차가 발생하지 않게 </a:t>
            </a:r>
            <a:r>
              <a:rPr lang="en-US" altLang="ko-KR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Tool </a:t>
            </a:r>
            <a:r>
              <a:rPr lang="ko-KR" altLang="en-US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내부의 </a:t>
            </a:r>
            <a:r>
              <a:rPr lang="en-US" altLang="ko-KR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Fuse Bit </a:t>
            </a:r>
            <a:r>
              <a:rPr lang="ko-KR" altLang="en-US" sz="1600" spc="60" dirty="0">
                <a:solidFill>
                  <a:srgbClr val="555555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를 변경</a:t>
            </a:r>
            <a:endParaRPr lang="en-US" altLang="ko-KR" sz="1600" spc="60" dirty="0">
              <a:solidFill>
                <a:srgbClr val="555555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3031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5016D1-B883-4F3C-AF51-D52A3DD57A0C}"/>
              </a:ext>
            </a:extLst>
          </p:cNvPr>
          <p:cNvSpPr txBox="1">
            <a:spLocks/>
          </p:cNvSpPr>
          <p:nvPr/>
        </p:nvSpPr>
        <p:spPr bwMode="auto">
          <a:xfrm>
            <a:off x="0" y="3206229"/>
            <a:ext cx="9906000" cy="373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6457" tIns="47800" rIns="56457" bIns="4780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latinLnBrk="0" hangingPunct="0">
              <a:defRPr/>
            </a:pPr>
            <a:r>
              <a:rPr kumimoji="0" lang="en-US" altLang="ko-KR" sz="18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End of Document</a:t>
            </a:r>
            <a:endParaRPr kumimoji="0" lang="ko-KR" altLang="en-US" sz="1800" b="1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267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18990</TotalTime>
  <Words>666</Words>
  <Application>Microsoft Office PowerPoint</Application>
  <PresentationFormat>사용자 지정</PresentationFormat>
  <Paragraphs>97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20" baseType="lpstr">
      <vt:lpstr>Apple SD Gothic Neo</vt:lpstr>
      <vt:lpstr>HY신명조</vt:lpstr>
      <vt:lpstr>HY헤드라인M</vt:lpstr>
      <vt:lpstr>나눔명조</vt:lpstr>
      <vt:lpstr>맑은 고딕</vt:lpstr>
      <vt:lpstr>현대하모니 L</vt:lpstr>
      <vt:lpstr>Arial</vt:lpstr>
      <vt:lpstr>Calibri</vt:lpstr>
      <vt:lpstr>Calibri Light</vt:lpstr>
      <vt:lpstr>Cambria Math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Dong ok</dc:creator>
  <cp:lastModifiedBy>김 효창</cp:lastModifiedBy>
  <cp:revision>1020</cp:revision>
  <cp:lastPrinted>2019-02-25T00:01:41Z</cp:lastPrinted>
  <dcterms:created xsi:type="dcterms:W3CDTF">2019-01-21T05:38:34Z</dcterms:created>
  <dcterms:modified xsi:type="dcterms:W3CDTF">2021-08-27T12:23:31Z</dcterms:modified>
</cp:coreProperties>
</file>