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74" r:id="rId3"/>
    <p:sldId id="352" r:id="rId4"/>
    <p:sldId id="353" r:id="rId5"/>
    <p:sldId id="295" r:id="rId6"/>
    <p:sldId id="354" r:id="rId7"/>
    <p:sldId id="355" r:id="rId8"/>
    <p:sldId id="356" r:id="rId9"/>
    <p:sldId id="357" r:id="rId10"/>
    <p:sldId id="351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23" r:id="rId26"/>
    <p:sldId id="372" r:id="rId27"/>
    <p:sldId id="373" r:id="rId28"/>
    <p:sldId id="374" r:id="rId29"/>
    <p:sldId id="375" r:id="rId30"/>
    <p:sldId id="376" r:id="rId31"/>
    <p:sldId id="27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0C625-4F36-4C37-BECD-5C79DD400647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515B5-45C0-4800-8D28-D14073ACB4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515B5-45C0-4800-8D28-D14073ACB41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515B5-45C0-4800-8D28-D14073ACB410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515B5-45C0-4800-8D28-D14073ACB41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645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515B5-45C0-4800-8D28-D14073ACB41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543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515B5-45C0-4800-8D28-D14073ACB41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844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515B5-45C0-4800-8D28-D14073ACB41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764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515B5-45C0-4800-8D28-D14073ACB41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740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515B5-45C0-4800-8D28-D14073ACB41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4577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515B5-45C0-4800-8D28-D14073ACB41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948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515B5-45C0-4800-8D28-D14073ACB41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2013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515B5-45C0-4800-8D28-D14073ACB41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014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515B5-45C0-4800-8D28-D14073ACB41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515B5-45C0-4800-8D28-D14073ACB41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5126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515B5-45C0-4800-8D28-D14073ACB41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218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515B5-45C0-4800-8D28-D14073ACB41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5706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515B5-45C0-4800-8D28-D14073ACB41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6356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515B5-45C0-4800-8D28-D14073ACB41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0489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515B5-45C0-4800-8D28-D14073ACB410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515B5-45C0-4800-8D28-D14073ACB41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4287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515B5-45C0-4800-8D28-D14073ACB41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1790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515B5-45C0-4800-8D28-D14073ACB41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6196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515B5-45C0-4800-8D28-D14073ACB41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930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515B5-45C0-4800-8D28-D14073ACB41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1516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515B5-45C0-4800-8D28-D14073ACB41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6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515B5-45C0-4800-8D28-D14073ACB41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16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515B5-45C0-4800-8D28-D14073ACB410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515B5-45C0-4800-8D28-D14073ACB41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380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515B5-45C0-4800-8D28-D14073ACB41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04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515B5-45C0-4800-8D28-D14073ACB41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067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515B5-45C0-4800-8D28-D14073ACB41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376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920" y="1082675"/>
            <a:ext cx="11583035" cy="170816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5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Viper: An Efficient Hybrid </a:t>
            </a:r>
            <a:r>
              <a:rPr lang="en-US" altLang="zh-CN" sz="5400" dirty="0" err="1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PMem</a:t>
            </a:r>
            <a:r>
              <a:rPr lang="en-US" altLang="zh-CN" sz="5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-DRAM Key-Value Store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02920" y="3164205"/>
            <a:ext cx="10261600" cy="12892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Lawrence Benson, Hendrik </a:t>
            </a:r>
            <a:r>
              <a:rPr lang="en-US" altLang="zh-CN" sz="2400" dirty="0" err="1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Makait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, </a:t>
            </a:r>
            <a:r>
              <a:rPr lang="en-US" altLang="zh-CN" sz="2400" dirty="0" err="1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Tilmann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Rabl</a:t>
            </a:r>
            <a:endParaRPr lang="en-US" altLang="zh-CN" sz="2400" dirty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endParaRPr lang="en-US" altLang="zh-CN" sz="500" dirty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r>
              <a:rPr lang="en-US" altLang="zh-CN" sz="2400" dirty="0" err="1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Hasso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 Plattner Institute, University of Potsdam</a:t>
            </a:r>
          </a:p>
          <a:p>
            <a:pPr>
              <a:lnSpc>
                <a:spcPts val="36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VLDB’21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"/>
          <p:cNvSpPr txBox="1"/>
          <p:nvPr/>
        </p:nvSpPr>
        <p:spPr>
          <a:xfrm>
            <a:off x="838199" y="384957"/>
            <a:ext cx="8225901" cy="70487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2247900" algn="l"/>
                <a:tab pos="4813300" algn="l"/>
                <a:tab pos="4927600" algn="l"/>
              </a:tabLst>
            </a:pPr>
            <a:r>
              <a:rPr lang="en-US" altLang="zh-CN" sz="4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VIPER: A HYBRID KEY-VALUE STORE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38200" y="1208405"/>
            <a:ext cx="395097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>
                <a:sym typeface="+mn-ea"/>
              </a:rPr>
              <a:t>Hybrid Design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728623-E077-4D95-B978-65F018A5703B}"/>
              </a:ext>
            </a:extLst>
          </p:cNvPr>
          <p:cNvSpPr/>
          <p:nvPr/>
        </p:nvSpPr>
        <p:spPr>
          <a:xfrm>
            <a:off x="838200" y="1661180"/>
            <a:ext cx="1051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Viper consists of a volatile hash index located in DRAM and persistent data blocks located in </a:t>
            </a:r>
            <a:r>
              <a:rPr lang="en-US" altLang="zh-CN" sz="2400" dirty="0" err="1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PMem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</a:t>
            </a:r>
            <a:endParaRPr lang="zh-CN" altLang="en-US" sz="2400" dirty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76740C-FEA1-44FB-83B0-FF69C6F8ED04}"/>
              </a:ext>
            </a:extLst>
          </p:cNvPr>
          <p:cNvSpPr txBox="1"/>
          <p:nvPr/>
        </p:nvSpPr>
        <p:spPr>
          <a:xfrm>
            <a:off x="838200" y="2492177"/>
            <a:ext cx="395097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b="1" dirty="0" err="1">
                <a:sym typeface="+mn-ea"/>
              </a:rPr>
              <a:t>PMem</a:t>
            </a:r>
            <a:r>
              <a:rPr lang="en-US" altLang="zh-CN" sz="2000" b="1" dirty="0">
                <a:sym typeface="+mn-ea"/>
              </a:rPr>
              <a:t> Access Patterns.</a:t>
            </a:r>
            <a:endParaRPr lang="zh-CN" altLang="en-US" sz="2000" b="1" dirty="0">
              <a:sym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2F23F4D-C25D-4BA5-88A3-6C25EE04E0D7}"/>
              </a:ext>
            </a:extLst>
          </p:cNvPr>
          <p:cNvSpPr/>
          <p:nvPr/>
        </p:nvSpPr>
        <p:spPr>
          <a:xfrm>
            <a:off x="838198" y="2892287"/>
            <a:ext cx="1073828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Three core design choices for </a:t>
            </a:r>
            <a:r>
              <a:rPr lang="en-US" altLang="zh-CN" sz="2400" dirty="0" err="1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PMem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-specific access patterns that significantly impact its performance on real hardware: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1) Direct </a:t>
            </a:r>
            <a:r>
              <a:rPr lang="en-US" altLang="zh-CN" sz="2400" dirty="0" err="1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PMem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 writes. Viper writes all data directly to </a:t>
            </a:r>
            <a:r>
              <a:rPr lang="en-US" altLang="zh-CN" sz="2400" dirty="0" err="1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PMem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 without an intermediate DRAM buffer.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2) Uniform thread-to-DIMM distribution. Viper minimizes the thread-to-DIMM ratio for inserts by assigning threads to different memory regions.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3) DIMM-aligned storage segments. Viper stores data in DIMM-boundary aligned </a:t>
            </a:r>
            <a:r>
              <a:rPr lang="en-US" altLang="zh-CN" sz="2400" u="sng" dirty="0" err="1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VPages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 to balance DIMM contention with parallelism. </a:t>
            </a:r>
            <a:endParaRPr lang="zh-CN" altLang="en-US" sz="2400" dirty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"/>
          <p:cNvSpPr txBox="1"/>
          <p:nvPr/>
        </p:nvSpPr>
        <p:spPr>
          <a:xfrm>
            <a:off x="838199" y="384957"/>
            <a:ext cx="8225901" cy="70487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2247900" algn="l"/>
                <a:tab pos="4813300" algn="l"/>
                <a:tab pos="4927600" algn="l"/>
              </a:tabLst>
            </a:pPr>
            <a:r>
              <a:rPr lang="en-US" altLang="zh-CN" sz="4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VIPER: A HYBRID KEY-VALUE STORE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728623-E077-4D95-B978-65F018A5703B}"/>
              </a:ext>
            </a:extLst>
          </p:cNvPr>
          <p:cNvSpPr/>
          <p:nvPr/>
        </p:nvSpPr>
        <p:spPr>
          <a:xfrm>
            <a:off x="838200" y="1661180"/>
            <a:ext cx="10515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We perform 64 Byte stores followed by </a:t>
            </a:r>
            <a:r>
              <a:rPr lang="en-US" altLang="zh-CN" sz="2400" dirty="0" err="1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clwb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 and </a:t>
            </a:r>
            <a:r>
              <a:rPr lang="en-US" altLang="zh-CN" sz="2400" dirty="0" err="1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sfence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 with a varying number of threads in </a:t>
            </a:r>
            <a:r>
              <a:rPr lang="en-US" altLang="zh-CN" sz="2400" dirty="0" err="1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PMem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 and DRAM.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Figures 1a and b show that </a:t>
            </a:r>
            <a:r>
              <a:rPr lang="en-US" altLang="zh-CN" sz="2400" u="sng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sequential writes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 have a similar latency for </a:t>
            </a:r>
            <a:r>
              <a:rPr lang="en-US" altLang="zh-CN" sz="2400" dirty="0" err="1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PMem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 and DRAM (maximum 2x higher for 32 threads), while </a:t>
            </a:r>
            <a:r>
              <a:rPr lang="en-US" altLang="zh-CN" sz="2400" u="sng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random writes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 perform significantly worse on </a:t>
            </a:r>
            <a:r>
              <a:rPr lang="en-US" altLang="zh-CN" sz="2400" dirty="0" err="1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PMem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 even for low thread counts.</a:t>
            </a:r>
            <a:endParaRPr lang="zh-CN" altLang="en-US" sz="2400" dirty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04C54F-05AE-4CFA-85E5-A7908D743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3712828"/>
            <a:ext cx="11010900" cy="22098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930E41E-EF6D-4ED9-A94C-9C3AB7024FB6}"/>
              </a:ext>
            </a:extLst>
          </p:cNvPr>
          <p:cNvSpPr txBox="1"/>
          <p:nvPr/>
        </p:nvSpPr>
        <p:spPr>
          <a:xfrm>
            <a:off x="838199" y="1261070"/>
            <a:ext cx="395097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b="1" dirty="0" err="1">
                <a:sym typeface="+mn-ea"/>
              </a:rPr>
              <a:t>PMem</a:t>
            </a:r>
            <a:r>
              <a:rPr lang="en-US" altLang="zh-CN" sz="2000" b="1" dirty="0">
                <a:sym typeface="+mn-ea"/>
              </a:rPr>
              <a:t> Access Patterns.</a:t>
            </a:r>
            <a:endParaRPr lang="zh-CN" altLang="en-US" sz="2000" b="1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8914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"/>
          <p:cNvSpPr txBox="1"/>
          <p:nvPr/>
        </p:nvSpPr>
        <p:spPr>
          <a:xfrm>
            <a:off x="838199" y="384957"/>
            <a:ext cx="8225901" cy="70487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2247900" algn="l"/>
                <a:tab pos="4813300" algn="l"/>
                <a:tab pos="4927600" algn="l"/>
              </a:tabLst>
            </a:pPr>
            <a:r>
              <a:rPr lang="en-US" altLang="zh-CN" sz="4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VIPER: A HYBRID KEY-VALUE STORE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728623-E077-4D95-B978-65F018A5703B}"/>
              </a:ext>
            </a:extLst>
          </p:cNvPr>
          <p:cNvSpPr/>
          <p:nvPr/>
        </p:nvSpPr>
        <p:spPr>
          <a:xfrm>
            <a:off x="838200" y="1661180"/>
            <a:ext cx="10515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We distribute the threads across k memory regions (1 GB each), representing log files, to which they write sequentially. Using 1 log file (denoted as 1 in the plot), all threads write adjacent cache lines, i.e., thread 1 writes bytes 0–63, thread 2 writes 64–127, and so on.</a:t>
            </a:r>
            <a:endParaRPr lang="zh-CN" altLang="en-US" sz="2400" dirty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04C54F-05AE-4CFA-85E5-A7908D743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3712828"/>
            <a:ext cx="11010900" cy="22098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567CEB0-FC4B-4AA1-A4F1-712A696D6ECA}"/>
              </a:ext>
            </a:extLst>
          </p:cNvPr>
          <p:cNvSpPr txBox="1"/>
          <p:nvPr/>
        </p:nvSpPr>
        <p:spPr>
          <a:xfrm>
            <a:off x="838199" y="1261070"/>
            <a:ext cx="395097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b="1" dirty="0" err="1">
                <a:sym typeface="+mn-ea"/>
              </a:rPr>
              <a:t>PMem</a:t>
            </a:r>
            <a:r>
              <a:rPr lang="en-US" altLang="zh-CN" sz="2000" b="1" dirty="0">
                <a:sym typeface="+mn-ea"/>
              </a:rPr>
              <a:t> Access Patterns.</a:t>
            </a:r>
            <a:endParaRPr lang="zh-CN" altLang="en-US" sz="2000" b="1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4769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"/>
          <p:cNvSpPr txBox="1"/>
          <p:nvPr/>
        </p:nvSpPr>
        <p:spPr>
          <a:xfrm>
            <a:off x="838199" y="384957"/>
            <a:ext cx="8225901" cy="70487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2247900" algn="l"/>
                <a:tab pos="4813300" algn="l"/>
                <a:tab pos="4927600" algn="l"/>
              </a:tabLst>
            </a:pPr>
            <a:r>
              <a:rPr lang="en-US" altLang="zh-CN" sz="4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VIPER: A HYBRID KEY-VALUE STORE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728623-E077-4D95-B978-65F018A5703B}"/>
              </a:ext>
            </a:extLst>
          </p:cNvPr>
          <p:cNvSpPr/>
          <p:nvPr/>
        </p:nvSpPr>
        <p:spPr>
          <a:xfrm>
            <a:off x="838200" y="1661180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 this benchmark, we let each thread write 4 KB sequentially and alter the alignment of the writes. We see that 4 KB aligned writes (offset = 0) achieve the lowest latency, while a 2 KB offset has an 18% higher latency.</a:t>
            </a:r>
            <a:endParaRPr lang="zh-CN" altLang="en-US" sz="2400" dirty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04C54F-05AE-4CFA-85E5-A7908D743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2987020"/>
            <a:ext cx="11010900" cy="22098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30F7746-F507-4997-AE0E-8E8DF800091F}"/>
              </a:ext>
            </a:extLst>
          </p:cNvPr>
          <p:cNvSpPr txBox="1"/>
          <p:nvPr/>
        </p:nvSpPr>
        <p:spPr>
          <a:xfrm>
            <a:off x="838199" y="1261070"/>
            <a:ext cx="395097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b="1" dirty="0" err="1">
                <a:sym typeface="+mn-ea"/>
              </a:rPr>
              <a:t>PMem</a:t>
            </a:r>
            <a:r>
              <a:rPr lang="en-US" altLang="zh-CN" sz="2000" b="1" dirty="0">
                <a:sym typeface="+mn-ea"/>
              </a:rPr>
              <a:t> Access Patterns.</a:t>
            </a:r>
            <a:endParaRPr lang="zh-CN" altLang="en-US" sz="2000" b="1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4210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"/>
          <p:cNvSpPr txBox="1"/>
          <p:nvPr/>
        </p:nvSpPr>
        <p:spPr>
          <a:xfrm>
            <a:off x="838199" y="384957"/>
            <a:ext cx="8225901" cy="70487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2247900" algn="l"/>
                <a:tab pos="4813300" algn="l"/>
                <a:tab pos="4927600" algn="l"/>
              </a:tabLst>
            </a:pPr>
            <a:r>
              <a:rPr lang="en-US" altLang="zh-CN" sz="4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VIPER: A HYBRID KEY-VALUE STORE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728623-E077-4D95-B978-65F018A5703B}"/>
              </a:ext>
            </a:extLst>
          </p:cNvPr>
          <p:cNvSpPr/>
          <p:nvPr/>
        </p:nvSpPr>
        <p:spPr>
          <a:xfrm>
            <a:off x="838200" y="1661180"/>
            <a:ext cx="10515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we avoid (possibly multiple) expensive random operations to the hash index by locating it in DRAM. </a:t>
            </a:r>
          </a:p>
          <a:p>
            <a:endParaRPr lang="en-US" altLang="zh-CN" sz="2400" dirty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For our implementation of Viper, we build on </a:t>
            </a:r>
            <a:r>
              <a:rPr lang="en-US" altLang="zh-CN" sz="2400" u="sng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CCEH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 and use it in DRAM instead of </a:t>
            </a:r>
            <a:r>
              <a:rPr lang="en-US" altLang="zh-CN" sz="2400" dirty="0" err="1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PMem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 CCEH uses an extendible hashing approach, thus allowing for dynamic resizing without an expensive full table rehashing. As we use the volatile index to store offsets to </a:t>
            </a:r>
            <a:r>
              <a:rPr lang="en-US" altLang="zh-CN" sz="2400" dirty="0" err="1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PMem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 locations, we refer to it as </a:t>
            </a:r>
            <a:r>
              <a:rPr lang="en-US" altLang="zh-CN" sz="2400" i="1" u="sng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Offset Map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 in the remainder of this work.</a:t>
            </a:r>
            <a:endParaRPr lang="zh-CN" altLang="en-US" sz="2400" dirty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5CD783-BD46-4F80-935E-3F8DFCCD4160}"/>
              </a:ext>
            </a:extLst>
          </p:cNvPr>
          <p:cNvSpPr txBox="1"/>
          <p:nvPr/>
        </p:nvSpPr>
        <p:spPr>
          <a:xfrm>
            <a:off x="838199" y="1261070"/>
            <a:ext cx="395097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b="1" dirty="0">
                <a:sym typeface="+mn-ea"/>
              </a:rPr>
              <a:t>Volatile Index.</a:t>
            </a:r>
            <a:endParaRPr lang="zh-CN" altLang="en-US" sz="2000" b="1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3878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"/>
          <p:cNvSpPr txBox="1"/>
          <p:nvPr/>
        </p:nvSpPr>
        <p:spPr>
          <a:xfrm>
            <a:off x="838199" y="384957"/>
            <a:ext cx="8225901" cy="70487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2247900" algn="l"/>
                <a:tab pos="4813300" algn="l"/>
                <a:tab pos="4927600" algn="l"/>
              </a:tabLst>
            </a:pPr>
            <a:r>
              <a:rPr lang="en-US" altLang="zh-CN" sz="4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VIPER: A HYBRID KEY-VALUE STORE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728623-E077-4D95-B978-65F018A5703B}"/>
              </a:ext>
            </a:extLst>
          </p:cNvPr>
          <p:cNvSpPr/>
          <p:nvPr/>
        </p:nvSpPr>
        <p:spPr>
          <a:xfrm>
            <a:off x="838200" y="1661180"/>
            <a:ext cx="1051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Viper’s main storage segments are called </a:t>
            </a:r>
            <a:r>
              <a:rPr lang="en-US" altLang="zh-CN" sz="2400" u="sng" dirty="0" err="1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VPages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 and contain the individual key-value records as well as some metadata.</a:t>
            </a:r>
            <a:endParaRPr lang="zh-CN" altLang="en-US" sz="2400" dirty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5CD783-BD46-4F80-935E-3F8DFCCD4160}"/>
              </a:ext>
            </a:extLst>
          </p:cNvPr>
          <p:cNvSpPr txBox="1"/>
          <p:nvPr/>
        </p:nvSpPr>
        <p:spPr>
          <a:xfrm>
            <a:off x="838199" y="1261070"/>
            <a:ext cx="395097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b="1" dirty="0">
                <a:sym typeface="+mn-ea"/>
              </a:rPr>
              <a:t>Persistent Data.</a:t>
            </a:r>
            <a:endParaRPr lang="zh-CN" altLang="en-US" sz="2000" b="1" dirty="0">
              <a:sym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6ADFE0B-CB83-4F77-9901-F106D974D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614733"/>
            <a:ext cx="55054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76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"/>
          <p:cNvSpPr txBox="1"/>
          <p:nvPr/>
        </p:nvSpPr>
        <p:spPr>
          <a:xfrm>
            <a:off x="838199" y="384957"/>
            <a:ext cx="8225901" cy="70487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2247900" algn="l"/>
                <a:tab pos="4813300" algn="l"/>
                <a:tab pos="4927600" algn="l"/>
              </a:tabLst>
            </a:pPr>
            <a:r>
              <a:rPr lang="en-US" altLang="zh-CN" sz="4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VIPER: A HYBRID KEY-VALUE STORE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DFFF9F-ABE1-4B6A-9B62-6C2484BEEC1D}"/>
              </a:ext>
            </a:extLst>
          </p:cNvPr>
          <p:cNvSpPr txBox="1"/>
          <p:nvPr/>
        </p:nvSpPr>
        <p:spPr>
          <a:xfrm>
            <a:off x="838200" y="1208405"/>
            <a:ext cx="395097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>
                <a:sym typeface="+mn-ea"/>
              </a:rPr>
              <a:t>Architecture</a:t>
            </a:r>
            <a:endParaRPr lang="zh-CN" altLang="en-US" sz="2400" b="1" dirty="0"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59CA89-7125-450F-995A-C7C7BC556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70070"/>
            <a:ext cx="4543425" cy="250507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E59F152-E9E4-4323-870F-20F73A4A8A7A}"/>
              </a:ext>
            </a:extLst>
          </p:cNvPr>
          <p:cNvSpPr/>
          <p:nvPr/>
        </p:nvSpPr>
        <p:spPr>
          <a:xfrm>
            <a:off x="5658035" y="1670070"/>
            <a:ext cx="587405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LinLibertineT"/>
              </a:rPr>
              <a:t>Each </a:t>
            </a:r>
            <a:r>
              <a:rPr lang="en-US" altLang="zh-CN" dirty="0" err="1">
                <a:latin typeface="LinLibertineT"/>
              </a:rPr>
              <a:t>VPage</a:t>
            </a:r>
            <a:r>
              <a:rPr lang="en-US" altLang="zh-CN" dirty="0">
                <a:latin typeface="LinLibertineT"/>
              </a:rPr>
              <a:t> is 4 KB (DIMM-aligned) and contains some metadata plus the actual key-value records stored in </a:t>
            </a:r>
            <a:r>
              <a:rPr lang="en-US" altLang="zh-CN" dirty="0">
                <a:latin typeface="LinLibertineTI"/>
              </a:rPr>
              <a:t>slots</a:t>
            </a:r>
            <a:r>
              <a:rPr lang="en-US" altLang="zh-CN" dirty="0">
                <a:latin typeface="LinLibertineT"/>
              </a:rPr>
              <a:t>. They are the actual storage units in Viper.</a:t>
            </a:r>
          </a:p>
          <a:p>
            <a:endParaRPr lang="en-US" altLang="zh-CN" dirty="0">
              <a:latin typeface="LinLibertineT"/>
            </a:endParaRPr>
          </a:p>
          <a:p>
            <a:r>
              <a:rPr lang="en-US" altLang="zh-CN" dirty="0"/>
              <a:t>The offset consists of three parts: the </a:t>
            </a:r>
            <a:r>
              <a:rPr lang="en-US" altLang="zh-CN" dirty="0" err="1"/>
              <a:t>VBlock</a:t>
            </a:r>
            <a:r>
              <a:rPr lang="en-US" altLang="zh-CN" dirty="0"/>
              <a:t> id, the </a:t>
            </a:r>
            <a:r>
              <a:rPr lang="en-US" altLang="zh-CN" dirty="0" err="1"/>
              <a:t>VPage</a:t>
            </a:r>
            <a:r>
              <a:rPr lang="en-US" altLang="zh-CN" dirty="0"/>
              <a:t> id, and the record position in the </a:t>
            </a:r>
            <a:r>
              <a:rPr lang="en-US" altLang="zh-CN" dirty="0" err="1"/>
              <a:t>VPage</a:t>
            </a:r>
            <a:r>
              <a:rPr lang="en-US" altLang="zh-CN" dirty="0"/>
              <a:t>. Viper stores the hash of that key and checks for equality only if the hash matches.</a:t>
            </a:r>
          </a:p>
          <a:p>
            <a:endParaRPr lang="en-US" altLang="zh-CN" dirty="0"/>
          </a:p>
          <a:p>
            <a:r>
              <a:rPr lang="en-US" altLang="zh-CN" dirty="0"/>
              <a:t>To grow, Viper allocates </a:t>
            </a:r>
            <a:r>
              <a:rPr lang="en-US" altLang="zh-CN" dirty="0" err="1"/>
              <a:t>VBlocks</a:t>
            </a:r>
            <a:r>
              <a:rPr lang="en-US" altLang="zh-CN" dirty="0"/>
              <a:t> in </a:t>
            </a:r>
            <a:r>
              <a:rPr lang="en-US" altLang="zh-CN" dirty="0" err="1"/>
              <a:t>PMem</a:t>
            </a:r>
            <a:r>
              <a:rPr lang="en-US" altLang="zh-CN" dirty="0"/>
              <a:t> and maps them into the virtual memory space via </a:t>
            </a:r>
            <a:r>
              <a:rPr lang="en-US" altLang="zh-CN" i="1" dirty="0" err="1"/>
              <a:t>mmap</a:t>
            </a:r>
            <a:r>
              <a:rPr lang="en-US" altLang="zh-CN" dirty="0"/>
              <a:t>. To keep track of the virtual addresses, Viper stores a pointer to each </a:t>
            </a:r>
            <a:r>
              <a:rPr lang="en-US" altLang="zh-CN" dirty="0" err="1"/>
              <a:t>VBlock</a:t>
            </a:r>
            <a:r>
              <a:rPr lang="en-US" altLang="zh-CN" dirty="0"/>
              <a:t> in a list in DRAM.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6600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"/>
          <p:cNvSpPr txBox="1"/>
          <p:nvPr/>
        </p:nvSpPr>
        <p:spPr>
          <a:xfrm>
            <a:off x="838199" y="384957"/>
            <a:ext cx="8225901" cy="70487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2247900" algn="l"/>
                <a:tab pos="4813300" algn="l"/>
                <a:tab pos="4927600" algn="l"/>
              </a:tabLst>
            </a:pPr>
            <a:r>
              <a:rPr lang="en-US" altLang="zh-CN" sz="4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VIPER: A HYBRID KEY-VALUE STORE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DFFF9F-ABE1-4B6A-9B62-6C2484BEEC1D}"/>
              </a:ext>
            </a:extLst>
          </p:cNvPr>
          <p:cNvSpPr txBox="1"/>
          <p:nvPr/>
        </p:nvSpPr>
        <p:spPr>
          <a:xfrm>
            <a:off x="838200" y="1208405"/>
            <a:ext cx="395097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>
                <a:sym typeface="+mn-ea"/>
              </a:rPr>
              <a:t>Architecture</a:t>
            </a:r>
            <a:endParaRPr lang="zh-CN" altLang="en-US" sz="2400" b="1" dirty="0">
              <a:sym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6532F2F-F244-42A2-BF38-8361D0789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70070"/>
            <a:ext cx="4429125" cy="25431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EA9C5D6-F1AA-4C0B-98F6-BB46150184BE}"/>
              </a:ext>
            </a:extLst>
          </p:cNvPr>
          <p:cNvSpPr/>
          <p:nvPr/>
        </p:nvSpPr>
        <p:spPr>
          <a:xfrm>
            <a:off x="5349912" y="1670070"/>
            <a:ext cx="600388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LinLibertineT"/>
              </a:rPr>
              <a:t>Both the key and the value are stored together in a single </a:t>
            </a:r>
            <a:r>
              <a:rPr lang="en-US" altLang="zh-CN" dirty="0">
                <a:latin typeface="LinLibertineTI"/>
              </a:rPr>
              <a:t>slot</a:t>
            </a:r>
            <a:r>
              <a:rPr lang="en-US" altLang="zh-CN" dirty="0">
                <a:latin typeface="LinLibertineT"/>
              </a:rPr>
              <a:t>.</a:t>
            </a:r>
          </a:p>
          <a:p>
            <a:r>
              <a:rPr lang="en-US" altLang="zh-CN" dirty="0"/>
              <a:t>The metadata is stored in the first few bytes of the </a:t>
            </a:r>
            <a:r>
              <a:rPr lang="en-US" altLang="zh-CN" dirty="0" err="1"/>
              <a:t>VPage</a:t>
            </a:r>
            <a:r>
              <a:rPr lang="en-US" altLang="zh-CN" dirty="0"/>
              <a:t>. It consists of </a:t>
            </a:r>
            <a:r>
              <a:rPr lang="en-US" altLang="zh-CN" u="sng" dirty="0"/>
              <a:t>a version lock byte</a:t>
            </a:r>
            <a:r>
              <a:rPr lang="en-US" altLang="zh-CN" dirty="0"/>
              <a:t> and </a:t>
            </a:r>
            <a:r>
              <a:rPr lang="en-US" altLang="zh-CN" u="sng" dirty="0"/>
              <a:t>a </a:t>
            </a:r>
            <a:r>
              <a:rPr lang="en-US" altLang="zh-CN" u="sng" dirty="0" err="1"/>
              <a:t>bitset</a:t>
            </a:r>
            <a:r>
              <a:rPr lang="en-US" altLang="zh-CN" u="sng" dirty="0"/>
              <a:t> indicating which slots are free or populated</a:t>
            </a:r>
            <a:r>
              <a:rPr lang="en-US" altLang="zh-CN" dirty="0"/>
              <a:t>. We use a lock byte to handle concurrent access to the </a:t>
            </a:r>
            <a:r>
              <a:rPr lang="en-US" altLang="zh-CN" dirty="0" err="1"/>
              <a:t>VPage</a:t>
            </a:r>
            <a:r>
              <a:rPr lang="en-US" altLang="zh-CN" dirty="0"/>
              <a:t>, allowing only one thread to concurrently modify its data.</a:t>
            </a:r>
          </a:p>
          <a:p>
            <a:endParaRPr lang="en-US" altLang="zh-CN" dirty="0"/>
          </a:p>
          <a:p>
            <a:r>
              <a:rPr lang="en-US" altLang="zh-CN" dirty="0"/>
              <a:t>The sizes are stored in a single 32-bit value (15 bits for key, 16 bits for value) to allow for atomic updates. The least significant bit of the value indicates whether the record is set (= 1) or deleted (= 0).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791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"/>
          <p:cNvSpPr txBox="1"/>
          <p:nvPr/>
        </p:nvSpPr>
        <p:spPr>
          <a:xfrm>
            <a:off x="838199" y="384957"/>
            <a:ext cx="8225901" cy="70487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2247900" algn="l"/>
                <a:tab pos="4813300" algn="l"/>
                <a:tab pos="4927600" algn="l"/>
              </a:tabLst>
            </a:pPr>
            <a:r>
              <a:rPr lang="en-US" altLang="zh-CN" sz="4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KEY-VALUE STORE OPERATIONS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DFFF9F-ABE1-4B6A-9B62-6C2484BEEC1D}"/>
              </a:ext>
            </a:extLst>
          </p:cNvPr>
          <p:cNvSpPr txBox="1"/>
          <p:nvPr/>
        </p:nvSpPr>
        <p:spPr>
          <a:xfrm>
            <a:off x="838200" y="1208405"/>
            <a:ext cx="395097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>
                <a:sym typeface="+mn-ea"/>
              </a:rPr>
              <a:t>Viper Client</a:t>
            </a:r>
            <a:endParaRPr lang="zh-CN" altLang="en-US" sz="2400" b="1" dirty="0"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AA7F7A-17E3-4932-B5F3-C7168E947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70070"/>
            <a:ext cx="5019828" cy="257345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78953FB-E4D9-43DD-8885-4711BA0E8CAA}"/>
              </a:ext>
            </a:extLst>
          </p:cNvPr>
          <p:cNvSpPr/>
          <p:nvPr/>
        </p:nvSpPr>
        <p:spPr>
          <a:xfrm>
            <a:off x="5953957" y="1577085"/>
            <a:ext cx="56047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LinLibertineT"/>
              </a:rPr>
              <a:t>Each client is initialized with its own </a:t>
            </a:r>
            <a:r>
              <a:rPr lang="en-US" altLang="zh-CN" dirty="0" err="1">
                <a:latin typeface="LinLibertineT"/>
              </a:rPr>
              <a:t>VBlock</a:t>
            </a:r>
            <a:r>
              <a:rPr lang="en-US" altLang="zh-CN" dirty="0">
                <a:latin typeface="LinLibertineT"/>
              </a:rPr>
              <a:t> (#1 </a:t>
            </a:r>
            <a:r>
              <a:rPr lang="en-US" altLang="zh-CN" dirty="0">
                <a:latin typeface="txsys"/>
              </a:rPr>
              <a:t>→ </a:t>
            </a:r>
            <a:r>
              <a:rPr lang="en-US" altLang="zh-CN" dirty="0">
                <a:latin typeface="LinLibertineT"/>
              </a:rPr>
              <a:t>VBlock</a:t>
            </a:r>
            <a:r>
              <a:rPr lang="en-US" altLang="zh-CN" sz="800" dirty="0">
                <a:latin typeface="LinLibertineT"/>
              </a:rPr>
              <a:t>0</a:t>
            </a:r>
            <a:r>
              <a:rPr lang="en-US" altLang="zh-CN" dirty="0">
                <a:latin typeface="LibertineMathMI"/>
              </a:rPr>
              <a:t>, </a:t>
            </a:r>
            <a:r>
              <a:rPr lang="en-US" altLang="zh-CN" dirty="0">
                <a:latin typeface="LinLibertineT"/>
              </a:rPr>
              <a:t>#2 </a:t>
            </a:r>
            <a:r>
              <a:rPr lang="en-US" altLang="zh-CN" dirty="0">
                <a:latin typeface="txsys"/>
              </a:rPr>
              <a:t>→ </a:t>
            </a:r>
            <a:r>
              <a:rPr lang="en-US" altLang="zh-CN" dirty="0">
                <a:latin typeface="LinLibertineT"/>
              </a:rPr>
              <a:t>VBlock</a:t>
            </a:r>
            <a:r>
              <a:rPr lang="en-US" altLang="zh-CN" sz="800" dirty="0">
                <a:latin typeface="LinLibertineT"/>
              </a:rPr>
              <a:t>1</a:t>
            </a:r>
            <a:r>
              <a:rPr lang="en-US" altLang="zh-CN" dirty="0">
                <a:latin typeface="LibertineMathMI"/>
              </a:rPr>
              <a:t>, </a:t>
            </a:r>
            <a:r>
              <a:rPr lang="en-US" altLang="zh-CN" dirty="0">
                <a:latin typeface="LinLibertineT"/>
              </a:rPr>
              <a:t>#3 </a:t>
            </a:r>
            <a:r>
              <a:rPr lang="en-US" altLang="zh-CN" dirty="0">
                <a:latin typeface="txsys"/>
              </a:rPr>
              <a:t>→ </a:t>
            </a:r>
            <a:r>
              <a:rPr lang="en-US" altLang="zh-CN" dirty="0">
                <a:latin typeface="LinLibertineT"/>
              </a:rPr>
              <a:t>VBlock</a:t>
            </a:r>
            <a:r>
              <a:rPr lang="en-US" altLang="zh-CN" sz="800" dirty="0">
                <a:latin typeface="LinLibertineT"/>
              </a:rPr>
              <a:t>2</a:t>
            </a:r>
            <a:r>
              <a:rPr lang="en-US" altLang="zh-CN" dirty="0">
                <a:latin typeface="LinLibertineT"/>
              </a:rPr>
              <a:t>), i.e., no two clients write new records to the same </a:t>
            </a:r>
            <a:r>
              <a:rPr lang="en-US" altLang="zh-CN" dirty="0" err="1">
                <a:latin typeface="LinLibertineT"/>
              </a:rPr>
              <a:t>VBlock</a:t>
            </a:r>
            <a:r>
              <a:rPr lang="en-US" altLang="zh-CN" dirty="0">
                <a:latin typeface="LinLibertineT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6891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"/>
          <p:cNvSpPr txBox="1"/>
          <p:nvPr/>
        </p:nvSpPr>
        <p:spPr>
          <a:xfrm>
            <a:off x="838199" y="384957"/>
            <a:ext cx="8225901" cy="70487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2247900" algn="l"/>
                <a:tab pos="4813300" algn="l"/>
                <a:tab pos="4927600" algn="l"/>
              </a:tabLst>
            </a:pPr>
            <a:r>
              <a:rPr lang="en-US" altLang="zh-CN" sz="4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KEY-VALUE STORE OPERATIONS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DFFF9F-ABE1-4B6A-9B62-6C2484BEEC1D}"/>
              </a:ext>
            </a:extLst>
          </p:cNvPr>
          <p:cNvSpPr txBox="1"/>
          <p:nvPr/>
        </p:nvSpPr>
        <p:spPr>
          <a:xfrm>
            <a:off x="838200" y="1208405"/>
            <a:ext cx="395097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>
                <a:sym typeface="+mn-ea"/>
              </a:rPr>
              <a:t>Put</a:t>
            </a:r>
            <a:endParaRPr lang="zh-CN" altLang="en-US" sz="2400" b="1" dirty="0">
              <a:sym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12D00A7-9E6A-4CC7-A2CA-ED94ACB0B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70069"/>
            <a:ext cx="4714662" cy="325703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159AD9B-FED0-47BA-AC29-86FF6DB759F8}"/>
              </a:ext>
            </a:extLst>
          </p:cNvPr>
          <p:cNvSpPr/>
          <p:nvPr/>
        </p:nvSpPr>
        <p:spPr>
          <a:xfrm>
            <a:off x="5897732" y="1670069"/>
            <a:ext cx="57231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LinLibertineT"/>
              </a:rPr>
              <a:t>If a crash occurs between persisting the </a:t>
            </a:r>
            <a:r>
              <a:rPr lang="en-US" altLang="zh-CN" dirty="0" err="1">
                <a:latin typeface="LinLibertineT"/>
              </a:rPr>
              <a:t>bitset</a:t>
            </a:r>
            <a:r>
              <a:rPr lang="en-US" altLang="zh-CN" dirty="0">
                <a:latin typeface="LinLibertineT"/>
              </a:rPr>
              <a:t> and the deletion of an old record, Viper contains two values for the same key. To guarantee a deterministic recovery and thus ensure atomic writes, Viper selects the greater </a:t>
            </a:r>
            <a:r>
              <a:rPr lang="en-US" altLang="zh-CN" dirty="0">
                <a:latin typeface="txsys"/>
              </a:rPr>
              <a:t>⟨ </a:t>
            </a:r>
            <a:r>
              <a:rPr lang="en-US" altLang="zh-CN" dirty="0" err="1">
                <a:latin typeface="LinLibertineT"/>
              </a:rPr>
              <a:t>block_id</a:t>
            </a:r>
            <a:r>
              <a:rPr lang="en-US" altLang="zh-CN" dirty="0">
                <a:latin typeface="LinLibertineT"/>
              </a:rPr>
              <a:t>, </a:t>
            </a:r>
            <a:r>
              <a:rPr lang="en-US" altLang="zh-CN" dirty="0" err="1">
                <a:latin typeface="LinLibertineT"/>
              </a:rPr>
              <a:t>page_id</a:t>
            </a:r>
            <a:r>
              <a:rPr lang="en-US" altLang="zh-CN" dirty="0">
                <a:latin typeface="LinLibertineT"/>
              </a:rPr>
              <a:t>, </a:t>
            </a:r>
            <a:r>
              <a:rPr lang="en-US" altLang="zh-CN" dirty="0" err="1">
                <a:latin typeface="LinLibertineT"/>
              </a:rPr>
              <a:t>slot_id</a:t>
            </a:r>
            <a:r>
              <a:rPr lang="en-US" altLang="zh-CN" dirty="0">
                <a:latin typeface="LinLibertineT"/>
              </a:rPr>
              <a:t> </a:t>
            </a:r>
            <a:r>
              <a:rPr lang="en-US" altLang="zh-CN" dirty="0">
                <a:latin typeface="txsys"/>
              </a:rPr>
              <a:t>⟩ </a:t>
            </a:r>
            <a:r>
              <a:rPr lang="en-US" altLang="zh-CN" dirty="0">
                <a:latin typeface="LinLibertineT"/>
              </a:rPr>
              <a:t>in case of a conflict.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890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1368662"/>
            <a:ext cx="10210800" cy="30008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>
                <a:tab pos="1701800" algn="l"/>
                <a:tab pos="1765300" algn="l"/>
                <a:tab pos="2222500" algn="l"/>
                <a:tab pos="2514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 emergence of persistent memory (a.k.a., </a:t>
            </a:r>
            <a:r>
              <a:rPr lang="en-US" altLang="zh-CN" sz="2400" dirty="0" err="1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PMem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, NVRAM, or NVM) promises byte-addressable data persistence with close-to-DRAM speed. It also supports the storage of arbitrary data structures without the need for record de-/serialization, which is required in traditional string-based KVSs.</a:t>
            </a:r>
          </a:p>
          <a:p>
            <a:pPr>
              <a:tabLst>
                <a:tab pos="1701800" algn="l"/>
                <a:tab pos="1765300" algn="l"/>
                <a:tab pos="2222500" algn="l"/>
                <a:tab pos="2514600" algn="l"/>
              </a:tabLst>
            </a:pPr>
            <a:endParaRPr lang="en-US" altLang="zh-CN" sz="2400" dirty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tabLst>
                <a:tab pos="1701800" algn="l"/>
                <a:tab pos="1765300" algn="l"/>
                <a:tab pos="2222500" algn="l"/>
                <a:tab pos="2514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However, as </a:t>
            </a:r>
            <a:r>
              <a:rPr lang="en-US" altLang="zh-CN" sz="2400" dirty="0" err="1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PMem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 has only recently become publicly available, the majority of previous </a:t>
            </a:r>
            <a:r>
              <a:rPr lang="en-US" altLang="zh-CN" sz="2400" dirty="0" err="1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PMem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 research uses simulations to estimate </a:t>
            </a:r>
            <a:r>
              <a:rPr lang="en-US" altLang="zh-CN" sz="2400" dirty="0" err="1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PMem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 performance in which key characteristics were assumed incorrectly. 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066800" y="497788"/>
            <a:ext cx="3810000" cy="70487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2247900" algn="l"/>
                <a:tab pos="4813300" algn="l"/>
                <a:tab pos="4927600" algn="l"/>
              </a:tabLst>
            </a:pPr>
            <a:r>
              <a:rPr lang="en-US" altLang="zh-CN" sz="4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Introduction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"/>
          <p:cNvSpPr txBox="1"/>
          <p:nvPr/>
        </p:nvSpPr>
        <p:spPr>
          <a:xfrm>
            <a:off x="838199" y="384957"/>
            <a:ext cx="8225901" cy="70487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2247900" algn="l"/>
                <a:tab pos="4813300" algn="l"/>
                <a:tab pos="4927600" algn="l"/>
              </a:tabLst>
            </a:pPr>
            <a:r>
              <a:rPr lang="en-US" altLang="zh-CN" sz="4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KEY-VALUE STORE OPERATIONS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DFFF9F-ABE1-4B6A-9B62-6C2484BEEC1D}"/>
              </a:ext>
            </a:extLst>
          </p:cNvPr>
          <p:cNvSpPr txBox="1"/>
          <p:nvPr/>
        </p:nvSpPr>
        <p:spPr>
          <a:xfrm>
            <a:off x="838200" y="1208405"/>
            <a:ext cx="395097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>
                <a:sym typeface="+mn-ea"/>
              </a:rPr>
              <a:t>Get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625C73D-378F-4F2F-8BA4-824D68516E8E}"/>
              </a:ext>
            </a:extLst>
          </p:cNvPr>
          <p:cNvSpPr/>
          <p:nvPr/>
        </p:nvSpPr>
        <p:spPr>
          <a:xfrm>
            <a:off x="838199" y="1670070"/>
            <a:ext cx="102588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First, the client searches for the key in the Offset Map and returns an error if not entry was found.</a:t>
            </a:r>
            <a:endParaRPr lang="en-US" altLang="zh-CN" sz="2400" dirty="0">
              <a:latin typeface="LinLibertineT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 client then atomically reads the version lock of the </a:t>
            </a:r>
            <a:r>
              <a:rPr lang="en-US" altLang="zh-CN" sz="2400" dirty="0" err="1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VPage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 that contains the record into </a:t>
            </a:r>
            <a:r>
              <a:rPr lang="zh-CN" altLang="en-US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𝑙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1.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Before returning the value, it again atomically loads the version lock into </a:t>
            </a:r>
            <a:r>
              <a:rPr lang="zh-CN" altLang="en-US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𝑙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2. If </a:t>
            </a:r>
            <a:r>
              <a:rPr lang="zh-CN" altLang="en-US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𝑙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1 = </a:t>
            </a:r>
            <a:r>
              <a:rPr lang="zh-CN" altLang="en-US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𝑙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2, the </a:t>
            </a:r>
            <a:r>
              <a:rPr lang="en-US" altLang="zh-CN" sz="2400" dirty="0" err="1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VPage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 was not modified and the value can be safely returned. If </a:t>
            </a:r>
            <a:r>
              <a:rPr lang="zh-CN" altLang="en-US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𝑙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1 ≠ </a:t>
            </a:r>
            <a:r>
              <a:rPr lang="zh-CN" altLang="en-US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𝑙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2, the entire read operation is retried, as a conflict might have occurred.</a:t>
            </a:r>
          </a:p>
        </p:txBody>
      </p:sp>
    </p:spTree>
    <p:extLst>
      <p:ext uri="{BB962C8B-B14F-4D97-AF65-F5344CB8AC3E}">
        <p14:creationId xmlns:p14="http://schemas.microsoft.com/office/powerpoint/2010/main" val="4189901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"/>
          <p:cNvSpPr txBox="1"/>
          <p:nvPr/>
        </p:nvSpPr>
        <p:spPr>
          <a:xfrm>
            <a:off x="838199" y="384957"/>
            <a:ext cx="8225901" cy="70487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2247900" algn="l"/>
                <a:tab pos="4813300" algn="l"/>
                <a:tab pos="4927600" algn="l"/>
              </a:tabLst>
            </a:pPr>
            <a:r>
              <a:rPr lang="en-US" altLang="zh-CN" sz="4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KEY-VALUE STORE OPERATIONS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DFFF9F-ABE1-4B6A-9B62-6C2484BEEC1D}"/>
              </a:ext>
            </a:extLst>
          </p:cNvPr>
          <p:cNvSpPr txBox="1"/>
          <p:nvPr/>
        </p:nvSpPr>
        <p:spPr>
          <a:xfrm>
            <a:off x="838200" y="1208405"/>
            <a:ext cx="395097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>
                <a:sym typeface="+mn-ea"/>
              </a:rPr>
              <a:t>Update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625C73D-378F-4F2F-8BA4-824D68516E8E}"/>
              </a:ext>
            </a:extLst>
          </p:cNvPr>
          <p:cNvSpPr/>
          <p:nvPr/>
        </p:nvSpPr>
        <p:spPr>
          <a:xfrm>
            <a:off x="838199" y="1670070"/>
            <a:ext cx="102588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 avoid partial update anomalies, only atomic updates can be performed. Updating in Viper is similar to </a:t>
            </a:r>
            <a:r>
              <a:rPr lang="en-US" altLang="zh-CN" sz="2400" i="1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get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 but instead of returning the value if no version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conflict occurred, the client acquires an exclusive lock and applies the </a:t>
            </a:r>
            <a:r>
              <a:rPr lang="en-US" altLang="zh-CN" sz="2400" dirty="0" err="1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UpdateFn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 to the value. Thus, any subsequent operations are aware that a modification was performed.</a:t>
            </a:r>
            <a:b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Recent work shows that in-place modification is preferred over copy-on-write for </a:t>
            </a:r>
            <a:r>
              <a:rPr lang="en-US" altLang="zh-CN" sz="2400" dirty="0" err="1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PMem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547988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"/>
          <p:cNvSpPr txBox="1"/>
          <p:nvPr/>
        </p:nvSpPr>
        <p:spPr>
          <a:xfrm>
            <a:off x="838199" y="384957"/>
            <a:ext cx="8225901" cy="70487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2247900" algn="l"/>
                <a:tab pos="4813300" algn="l"/>
                <a:tab pos="4927600" algn="l"/>
              </a:tabLst>
            </a:pPr>
            <a:r>
              <a:rPr lang="en-US" altLang="zh-CN" sz="4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KEY-VALUE STORE OPERATIONS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DFFF9F-ABE1-4B6A-9B62-6C2484BEEC1D}"/>
              </a:ext>
            </a:extLst>
          </p:cNvPr>
          <p:cNvSpPr txBox="1"/>
          <p:nvPr/>
        </p:nvSpPr>
        <p:spPr>
          <a:xfrm>
            <a:off x="838200" y="1208405"/>
            <a:ext cx="395097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>
                <a:sym typeface="+mn-ea"/>
              </a:rPr>
              <a:t>Delete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625C73D-378F-4F2F-8BA4-824D68516E8E}"/>
              </a:ext>
            </a:extLst>
          </p:cNvPr>
          <p:cNvSpPr/>
          <p:nvPr/>
        </p:nvSpPr>
        <p:spPr>
          <a:xfrm>
            <a:off x="838199" y="1670070"/>
            <a:ext cx="102588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 In Viper, the actual record is not erased, but the corresponding free slot bit is set to 0 and the </a:t>
            </a:r>
            <a:r>
              <a:rPr lang="en-US" altLang="zh-CN" sz="2400" dirty="0" err="1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bitset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 is persisted to make the deletion durable. Then, the key is removed from the Offset Map before releasing the page lock and returning a successful deletion. </a:t>
            </a:r>
          </a:p>
        </p:txBody>
      </p:sp>
    </p:spTree>
    <p:extLst>
      <p:ext uri="{BB962C8B-B14F-4D97-AF65-F5344CB8AC3E}">
        <p14:creationId xmlns:p14="http://schemas.microsoft.com/office/powerpoint/2010/main" val="2289289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"/>
          <p:cNvSpPr txBox="1"/>
          <p:nvPr/>
        </p:nvSpPr>
        <p:spPr>
          <a:xfrm>
            <a:off x="838199" y="384957"/>
            <a:ext cx="8225901" cy="70487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2247900" algn="l"/>
                <a:tab pos="4813300" algn="l"/>
                <a:tab pos="4927600" algn="l"/>
              </a:tabLst>
            </a:pPr>
            <a:r>
              <a:rPr lang="en-US" altLang="zh-CN" sz="4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KEY-VALUE STORE OPERATIONS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DFFF9F-ABE1-4B6A-9B62-6C2484BEEC1D}"/>
              </a:ext>
            </a:extLst>
          </p:cNvPr>
          <p:cNvSpPr txBox="1"/>
          <p:nvPr/>
        </p:nvSpPr>
        <p:spPr>
          <a:xfrm>
            <a:off x="838200" y="1208405"/>
            <a:ext cx="395097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>
                <a:sym typeface="+mn-ea"/>
              </a:rPr>
              <a:t>Space Reclamation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625C73D-378F-4F2F-8BA4-824D68516E8E}"/>
              </a:ext>
            </a:extLst>
          </p:cNvPr>
          <p:cNvSpPr/>
          <p:nvPr/>
        </p:nvSpPr>
        <p:spPr>
          <a:xfrm>
            <a:off x="838199" y="1670070"/>
            <a:ext cx="100191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Viper runs a periodic background space reclamation process.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 this reclamation, Viper scans the </a:t>
            </a:r>
            <a:r>
              <a:rPr lang="en-US" altLang="zh-CN" sz="2400" dirty="0" err="1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bitsets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 of the </a:t>
            </a:r>
            <a:r>
              <a:rPr lang="en-US" altLang="zh-CN" sz="2400" dirty="0" err="1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VPages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 to see how many free slots are available. If the number of free slots in a </a:t>
            </a:r>
            <a:r>
              <a:rPr lang="en-US" altLang="zh-CN" sz="2400" dirty="0" err="1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VBlock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 is higher than a configurable threshold and the </a:t>
            </a:r>
            <a:r>
              <a:rPr lang="en-US" altLang="zh-CN" sz="2400" dirty="0" err="1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VBlock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 is not currently “owned” by a client, the </a:t>
            </a:r>
            <a:r>
              <a:rPr lang="en-US" altLang="zh-CN" sz="2400" dirty="0" err="1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Vblock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 is compacted into a new </a:t>
            </a:r>
            <a:r>
              <a:rPr lang="en-US" altLang="zh-CN" sz="2400" dirty="0" err="1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VBlock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, marked as free, and added to the free block queue.</a:t>
            </a:r>
          </a:p>
        </p:txBody>
      </p:sp>
    </p:spTree>
    <p:extLst>
      <p:ext uri="{BB962C8B-B14F-4D97-AF65-F5344CB8AC3E}">
        <p14:creationId xmlns:p14="http://schemas.microsoft.com/office/powerpoint/2010/main" val="509636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"/>
          <p:cNvSpPr txBox="1"/>
          <p:nvPr/>
        </p:nvSpPr>
        <p:spPr>
          <a:xfrm>
            <a:off x="838199" y="384957"/>
            <a:ext cx="8225901" cy="70487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2247900" algn="l"/>
                <a:tab pos="4813300" algn="l"/>
                <a:tab pos="4927600" algn="l"/>
              </a:tabLst>
            </a:pPr>
            <a:r>
              <a:rPr lang="en-US" altLang="zh-CN" sz="4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KEY-VALUE STORE OPERATIONS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DFFF9F-ABE1-4B6A-9B62-6C2484BEEC1D}"/>
              </a:ext>
            </a:extLst>
          </p:cNvPr>
          <p:cNvSpPr txBox="1"/>
          <p:nvPr/>
        </p:nvSpPr>
        <p:spPr>
          <a:xfrm>
            <a:off x="838200" y="1208405"/>
            <a:ext cx="395097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>
                <a:sym typeface="+mn-ea"/>
              </a:rPr>
              <a:t>Recovery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625C73D-378F-4F2F-8BA4-824D68516E8E}"/>
              </a:ext>
            </a:extLst>
          </p:cNvPr>
          <p:cNvSpPr/>
          <p:nvPr/>
        </p:nvSpPr>
        <p:spPr>
          <a:xfrm>
            <a:off x="838199" y="1670070"/>
            <a:ext cx="100191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Viper stores a small amount of metadata in PMem to keep track of the number of allocated VBlocks, the number of used VBlocks, and the total memory-mapped size.</a:t>
            </a:r>
            <a:endParaRPr lang="en-US" altLang="zh-CN" sz="2400" dirty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586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"/>
          <p:cNvSpPr txBox="1"/>
          <p:nvPr/>
        </p:nvSpPr>
        <p:spPr>
          <a:xfrm>
            <a:off x="838200" y="384957"/>
            <a:ext cx="7315200" cy="72517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2247900" algn="l"/>
                <a:tab pos="4813300" algn="l"/>
                <a:tab pos="4927600" algn="l"/>
              </a:tabLst>
            </a:pPr>
            <a:r>
              <a:rPr lang="en-US" altLang="zh-CN" sz="4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Evaluation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38200" y="1109980"/>
            <a:ext cx="504317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>
                <a:sym typeface="+mn-ea"/>
              </a:rPr>
              <a:t>Other Systems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341BD2B-909D-494A-9930-9416A49DE434}"/>
              </a:ext>
            </a:extLst>
          </p:cNvPr>
          <p:cNvSpPr/>
          <p:nvPr/>
        </p:nvSpPr>
        <p:spPr>
          <a:xfrm>
            <a:off x="838199" y="1670070"/>
            <a:ext cx="1001919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FASTER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 hash-based KVS, a hybrid DRAM-</a:t>
            </a:r>
            <a:r>
              <a:rPr lang="en-US" altLang="zh-CN" sz="2400" dirty="0" err="1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PMem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 system</a:t>
            </a:r>
          </a:p>
          <a:p>
            <a:r>
              <a:rPr lang="en-US" altLang="zh-CN" sz="2400" i="1" dirty="0" err="1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Pmem-rocksdb</a:t>
            </a:r>
            <a:endParaRPr lang="en-US" altLang="zh-CN" sz="2400" i="1" dirty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r>
              <a:rPr lang="en-US" altLang="zh-CN" sz="2400" i="1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Dash: </a:t>
            </a:r>
            <a:r>
              <a:rPr lang="en-US" altLang="zh-CN" sz="2400" i="1" dirty="0" err="1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PMem</a:t>
            </a:r>
            <a:r>
              <a:rPr lang="en-US" altLang="zh-CN" sz="2400" i="1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-only</a:t>
            </a:r>
          </a:p>
          <a:p>
            <a:r>
              <a:rPr lang="en-US" altLang="zh-CN" sz="2400" i="1" dirty="0" err="1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Pmemkv</a:t>
            </a:r>
            <a:r>
              <a:rPr lang="en-US" altLang="zh-CN" sz="2400" i="1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 </a:t>
            </a:r>
            <a:r>
              <a:rPr lang="en-US" altLang="zh-CN" sz="2400" i="1" dirty="0" err="1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PMem</a:t>
            </a:r>
            <a:r>
              <a:rPr lang="en-US" altLang="zh-CN" sz="2400" i="1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-only, 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2400" i="1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 </a:t>
            </a:r>
            <a:r>
              <a:rPr lang="en-US" altLang="zh-CN" sz="2400" i="1" dirty="0" err="1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cmap</a:t>
            </a:r>
            <a:r>
              <a:rPr lang="en-US" altLang="zh-CN" sz="2400" i="1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backend</a:t>
            </a:r>
          </a:p>
          <a:p>
            <a:r>
              <a:rPr lang="el-GR" altLang="zh-CN" sz="2400" i="1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μ</a:t>
            </a:r>
            <a:r>
              <a:rPr lang="en-US" altLang="zh-CN" sz="2400" i="1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Tree: 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hybrid </a:t>
            </a:r>
            <a:r>
              <a:rPr lang="en-US" altLang="zh-CN" sz="2400" dirty="0" err="1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PMem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-DRAM systems, hybrid B-Tree implementation</a:t>
            </a:r>
          </a:p>
          <a:p>
            <a:r>
              <a:rPr lang="en-US" altLang="zh-CN" sz="2400" i="1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Cross-Referencing Logs(CRL):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 hybrid </a:t>
            </a:r>
            <a:r>
              <a:rPr lang="en-US" altLang="zh-CN" sz="2400" dirty="0" err="1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PMem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-DRAM systems, bridge the gap between volatile and persistent KVSs by persisting cross-referencing logs between two KVSs, one in DRAM and one in </a:t>
            </a:r>
            <a:r>
              <a:rPr lang="en-US" altLang="zh-CN" sz="2400" dirty="0" err="1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PMem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</a:t>
            </a:r>
            <a:endParaRPr lang="en-US" altLang="zh-CN" sz="2400" i="1" dirty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"/>
          <p:cNvSpPr txBox="1"/>
          <p:nvPr/>
        </p:nvSpPr>
        <p:spPr>
          <a:xfrm>
            <a:off x="838200" y="384957"/>
            <a:ext cx="7315200" cy="72517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2247900" algn="l"/>
                <a:tab pos="4813300" algn="l"/>
                <a:tab pos="4927600" algn="l"/>
              </a:tabLst>
            </a:pPr>
            <a:r>
              <a:rPr lang="en-US" altLang="zh-CN" sz="4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Evaluation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38200" y="1109980"/>
            <a:ext cx="5043170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>
                <a:sym typeface="+mn-ea"/>
              </a:rPr>
              <a:t>Micro Benchmarks</a:t>
            </a:r>
          </a:p>
          <a:p>
            <a:r>
              <a:rPr lang="en-US" altLang="zh-CN" b="1" dirty="0"/>
              <a:t>Key-Value Store Operations.</a:t>
            </a:r>
            <a:endParaRPr lang="zh-CN" altLang="en-US" sz="2400" b="1" dirty="0"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20B0CB-43E8-49F9-8531-9DCD49304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1848644"/>
            <a:ext cx="10276643" cy="211019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5BC258E-68B3-4041-A2B0-C44D179CAC67}"/>
              </a:ext>
            </a:extLst>
          </p:cNvPr>
          <p:cNvSpPr/>
          <p:nvPr/>
        </p:nvSpPr>
        <p:spPr>
          <a:xfrm>
            <a:off x="838198" y="3958838"/>
            <a:ext cx="1083593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LinLibertineT"/>
              </a:rPr>
              <a:t>We initially fill each KVS with 100 million 216 Byte records (16 B key, 200 B value), before performing 50 million individual operations on them.</a:t>
            </a:r>
          </a:p>
          <a:p>
            <a:r>
              <a:rPr lang="en-US" altLang="zh-CN" dirty="0"/>
              <a:t>In (a), we see that Viper’s insert throughput scales well with the number of threads</a:t>
            </a:r>
            <a:r>
              <a:rPr lang="en-US" altLang="zh-CN" dirty="0">
                <a:latin typeface="LinLibertineT"/>
              </a:rPr>
              <a:t>.</a:t>
            </a:r>
          </a:p>
          <a:p>
            <a:r>
              <a:rPr lang="en-US" altLang="zh-CN" dirty="0"/>
              <a:t>(b)FASTER, </a:t>
            </a:r>
            <a:r>
              <a:rPr lang="en-US" altLang="zh-CN" dirty="0" err="1"/>
              <a:t>pmemkv</a:t>
            </a:r>
            <a:r>
              <a:rPr lang="en-US" altLang="zh-CN" dirty="0"/>
              <a:t>, and RocksDB do not perform well for random get request due to inefficient lookups in </a:t>
            </a:r>
            <a:r>
              <a:rPr lang="en-US" altLang="zh-CN" dirty="0" err="1"/>
              <a:t>PMem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     This shows that get performance heavily depends on the chosen (hash-) index implementation.</a:t>
            </a:r>
          </a:p>
          <a:p>
            <a:r>
              <a:rPr lang="en-US" altLang="zh-CN" dirty="0"/>
              <a:t>In such a workload (c), we see that Viper outperforms all other systems due to its atomic </a:t>
            </a:r>
            <a:r>
              <a:rPr lang="en-US" altLang="zh-CN" dirty="0" err="1"/>
              <a:t>Pmem</a:t>
            </a:r>
            <a:r>
              <a:rPr lang="en-US" altLang="zh-CN" dirty="0"/>
              <a:t>-aware in-place modification.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168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"/>
          <p:cNvSpPr txBox="1"/>
          <p:nvPr/>
        </p:nvSpPr>
        <p:spPr>
          <a:xfrm>
            <a:off x="838200" y="384957"/>
            <a:ext cx="7315200" cy="72517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2247900" algn="l"/>
                <a:tab pos="4813300" algn="l"/>
                <a:tab pos="4927600" algn="l"/>
              </a:tabLst>
            </a:pPr>
            <a:r>
              <a:rPr lang="en-US" altLang="zh-CN" sz="4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Evaluation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38200" y="1109980"/>
            <a:ext cx="5043170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>
                <a:sym typeface="+mn-ea"/>
              </a:rPr>
              <a:t>Micro Benchmarks</a:t>
            </a:r>
          </a:p>
          <a:p>
            <a:r>
              <a:rPr lang="en-US" altLang="zh-CN" b="1" dirty="0"/>
              <a:t>Key-Value Record Size.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5BC258E-68B3-4041-A2B0-C44D179CAC67}"/>
              </a:ext>
            </a:extLst>
          </p:cNvPr>
          <p:cNvSpPr/>
          <p:nvPr/>
        </p:nvSpPr>
        <p:spPr>
          <a:xfrm>
            <a:off x="838198" y="3781886"/>
            <a:ext cx="108359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LinLibertineT"/>
              </a:rPr>
              <a:t>We define a fixed prefill data size of 20 GB, which we divide by the record sizes to get the number of records to prefill each system. </a:t>
            </a:r>
            <a:r>
              <a:rPr lang="en-US" altLang="zh-CN" dirty="0"/>
              <a:t>We then insert 10 GB in the same manner, i.e., exactly half as many records as the prefill.</a:t>
            </a:r>
          </a:p>
          <a:p>
            <a:endParaRPr lang="en-US" altLang="zh-CN" dirty="0"/>
          </a:p>
          <a:p>
            <a:r>
              <a:rPr lang="en-US" altLang="zh-CN" dirty="0"/>
              <a:t>Viper decreases linearly with an increasing record size, as it becomes </a:t>
            </a:r>
            <a:r>
              <a:rPr lang="en-US" altLang="zh-CN" dirty="0" err="1"/>
              <a:t>PMem</a:t>
            </a:r>
            <a:r>
              <a:rPr lang="en-US" altLang="zh-CN" dirty="0"/>
              <a:t> bandwidth-bound.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9EAD3D-F2BC-4741-83B4-A98AE0223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1848643"/>
            <a:ext cx="4772058" cy="193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42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"/>
          <p:cNvSpPr txBox="1"/>
          <p:nvPr/>
        </p:nvSpPr>
        <p:spPr>
          <a:xfrm>
            <a:off x="838200" y="384957"/>
            <a:ext cx="7315200" cy="72517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2247900" algn="l"/>
                <a:tab pos="4813300" algn="l"/>
                <a:tab pos="4927600" algn="l"/>
              </a:tabLst>
            </a:pPr>
            <a:r>
              <a:rPr lang="en-US" altLang="zh-CN" sz="4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Evaluation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38200" y="1109980"/>
            <a:ext cx="5043170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>
                <a:sym typeface="+mn-ea"/>
              </a:rPr>
              <a:t>Micro Benchmarks</a:t>
            </a:r>
          </a:p>
          <a:p>
            <a:r>
              <a:rPr lang="en-US" altLang="zh-CN" b="1" dirty="0"/>
              <a:t>Variable-sized Records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5BC258E-68B3-4041-A2B0-C44D179CAC67}"/>
              </a:ext>
            </a:extLst>
          </p:cNvPr>
          <p:cNvSpPr/>
          <p:nvPr/>
        </p:nvSpPr>
        <p:spPr>
          <a:xfrm>
            <a:off x="838198" y="3781886"/>
            <a:ext cx="10835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LinLibertineT"/>
              </a:rPr>
              <a:t>We prefill 100 million records of about 216 Byte, with a normal distribution around 16 B for the key (N(16, 3.2</a:t>
            </a:r>
            <a:r>
              <a:rPr lang="en-US" altLang="zh-CN" baseline="30000" dirty="0">
                <a:latin typeface="LinLibertineT"/>
              </a:rPr>
              <a:t>2</a:t>
            </a:r>
            <a:r>
              <a:rPr lang="en-US" altLang="zh-CN" dirty="0">
                <a:latin typeface="LinLibertineT"/>
              </a:rPr>
              <a:t>)) and 200 B for value size (N(200, 40</a:t>
            </a:r>
            <a:r>
              <a:rPr lang="en-US" altLang="zh-CN" baseline="30000" dirty="0">
                <a:latin typeface="LinLibertineT"/>
              </a:rPr>
              <a:t>2</a:t>
            </a:r>
            <a:r>
              <a:rPr lang="en-US" altLang="zh-CN" dirty="0">
                <a:latin typeface="LinLibertineT"/>
              </a:rPr>
              <a:t>)). We then perform each 50 million puts and gets and measure the throughput.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DC5E21-F5F9-4DA0-96AD-0430B830B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1848644"/>
            <a:ext cx="4834633" cy="190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948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"/>
          <p:cNvSpPr txBox="1"/>
          <p:nvPr/>
        </p:nvSpPr>
        <p:spPr>
          <a:xfrm>
            <a:off x="838200" y="384957"/>
            <a:ext cx="7315200" cy="72517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2247900" algn="l"/>
                <a:tab pos="4813300" algn="l"/>
                <a:tab pos="4927600" algn="l"/>
              </a:tabLst>
            </a:pPr>
            <a:r>
              <a:rPr lang="en-US" altLang="zh-CN" sz="4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Evaluation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38199" y="1109980"/>
            <a:ext cx="10711649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>
                <a:sym typeface="+mn-ea"/>
              </a:rPr>
              <a:t>Micro Benchmarks</a:t>
            </a:r>
          </a:p>
          <a:p>
            <a:r>
              <a:rPr lang="en-US" altLang="zh-CN" b="1" dirty="0"/>
              <a:t>Memory Consumption.                                                                    Update Strategy.        </a:t>
            </a:r>
            <a:endParaRPr lang="zh-CN" altLang="en-US" sz="2400" b="1" dirty="0"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747103-42FB-4B54-A7A4-7EE778204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1848644"/>
            <a:ext cx="2517562" cy="19095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250D743-6571-4585-B42C-0CA391FF1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730" y="1926172"/>
            <a:ext cx="2374408" cy="183197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8541E01-41ED-456F-A189-18B0BE1082B6}"/>
              </a:ext>
            </a:extLst>
          </p:cNvPr>
          <p:cNvSpPr txBox="1"/>
          <p:nvPr/>
        </p:nvSpPr>
        <p:spPr>
          <a:xfrm>
            <a:off x="838199" y="3835679"/>
            <a:ext cx="1071164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/>
              <a:t>Viper Versions                                                                                    Operation Breakdown.        </a:t>
            </a:r>
            <a:endParaRPr lang="zh-CN" altLang="en-US" sz="2400" b="1" dirty="0"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D97F023-B0E1-453F-9B42-5BE03F6AA1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8" y="4282539"/>
            <a:ext cx="2517562" cy="20961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865AB88-B96B-449E-8A21-0BE84E7A7B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6730" y="4205011"/>
            <a:ext cx="2374408" cy="209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477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1368662"/>
            <a:ext cx="10210800" cy="30008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>
                <a:tab pos="1701800" algn="l"/>
                <a:tab pos="1765300" algn="l"/>
                <a:tab pos="2222500" algn="l"/>
                <a:tab pos="2514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Recent research shows that </a:t>
            </a:r>
            <a:r>
              <a:rPr lang="en-US" altLang="zh-CN" sz="2400" u="sng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Intel’s </a:t>
            </a:r>
            <a:r>
              <a:rPr lang="en-US" altLang="zh-CN" sz="2400" u="sng" dirty="0" err="1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Optane</a:t>
            </a:r>
            <a:r>
              <a:rPr lang="en-US" altLang="zh-CN" sz="2400" u="sng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 DIMMs 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behave differently than DRAM and SSD. Thus, simply replacing disk-based storage with an identical </a:t>
            </a:r>
            <a:r>
              <a:rPr lang="en-US" altLang="zh-CN" sz="2400" dirty="0" err="1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PMem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-based one does not yield the best performance.</a:t>
            </a:r>
          </a:p>
          <a:p>
            <a:pPr>
              <a:tabLst>
                <a:tab pos="1701800" algn="l"/>
                <a:tab pos="1765300" algn="l"/>
                <a:tab pos="2222500" algn="l"/>
                <a:tab pos="2514600" algn="l"/>
              </a:tabLst>
            </a:pPr>
            <a:endParaRPr lang="en-US" altLang="zh-CN" sz="2400" dirty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tabLst>
                <a:tab pos="1701800" algn="l"/>
                <a:tab pos="1765300" algn="l"/>
                <a:tab pos="2222500" algn="l"/>
                <a:tab pos="2514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Benchmarks also show that </a:t>
            </a:r>
            <a:r>
              <a:rPr lang="en-US" altLang="zh-CN" sz="2400" u="sng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sequential write latency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 to </a:t>
            </a:r>
            <a:r>
              <a:rPr lang="en-US" altLang="zh-CN" sz="2400" dirty="0" err="1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PMem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 is much closer to DRAM’s performance, whereas there is a higher penalty for </a:t>
            </a:r>
            <a:r>
              <a:rPr lang="en-US" altLang="zh-CN" sz="2400" u="sng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random reads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 than expected. This breaks one main assumption previous research built upon, that writes are slow and should be avoided and reads are fast and can be random.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066800" y="497788"/>
            <a:ext cx="3810000" cy="70487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2247900" algn="l"/>
                <a:tab pos="4813300" algn="l"/>
                <a:tab pos="4927600" algn="l"/>
              </a:tabLst>
            </a:pPr>
            <a:r>
              <a:rPr lang="en-US" altLang="zh-CN" sz="4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Introduction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55421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"/>
          <p:cNvSpPr txBox="1"/>
          <p:nvPr/>
        </p:nvSpPr>
        <p:spPr>
          <a:xfrm>
            <a:off x="838200" y="384957"/>
            <a:ext cx="7315200" cy="72517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2247900" algn="l"/>
                <a:tab pos="4813300" algn="l"/>
                <a:tab pos="4927600" algn="l"/>
              </a:tabLst>
            </a:pPr>
            <a:r>
              <a:rPr lang="en-US" altLang="zh-CN" sz="4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Evaluation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38198" y="1110127"/>
            <a:ext cx="504317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>
                <a:sym typeface="+mn-ea"/>
              </a:rPr>
              <a:t>YCSB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862413-1DC4-45BB-8C79-B939BC9AE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1571792"/>
            <a:ext cx="94773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574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6858000 h 6858000"/>
              <a:gd name="connsiteX3" fmla="*/ 0 w 12188952"/>
              <a:gd name="connsiteY3" fmla="*/ 6858000 h 6858000"/>
              <a:gd name="connsiteX4" fmla="*/ 0 w 12188952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27100" y="2781300"/>
            <a:ext cx="4292600" cy="114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0"/>
              </a:lnSpc>
            </a:pPr>
            <a:r>
              <a:rPr lang="en-US" altLang="zh-CN" sz="745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Thank</a:t>
            </a:r>
            <a:r>
              <a:rPr lang="en-US" altLang="zh-CN" sz="7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745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you!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1368662"/>
            <a:ext cx="10210800" cy="189282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>
                <a:tab pos="1701800" algn="l"/>
                <a:tab pos="1765300" algn="l"/>
                <a:tab pos="2222500" algn="l"/>
                <a:tab pos="2514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 overcome the central performance issues of disk-based KVSs and incorrect assumptions of previous </a:t>
            </a:r>
            <a:r>
              <a:rPr lang="en-US" altLang="zh-CN" sz="2400" dirty="0" err="1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PMem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 research, we propose three </a:t>
            </a:r>
            <a:r>
              <a:rPr lang="en-US" altLang="zh-CN" sz="2400" u="sng" dirty="0" err="1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PMem</a:t>
            </a:r>
            <a:r>
              <a:rPr lang="en-US" altLang="zh-CN" sz="2400" u="sng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-specific access patterns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 for efficient data storage, </a:t>
            </a:r>
            <a:r>
              <a:rPr lang="en-US" altLang="zh-CN" sz="2400" i="1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direct </a:t>
            </a:r>
            <a:r>
              <a:rPr lang="en-US" altLang="zh-CN" sz="2400" i="1" dirty="0" err="1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PMem</a:t>
            </a:r>
            <a:r>
              <a:rPr lang="en-US" altLang="zh-CN" sz="2400" i="1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 writes, DIMM-aligned storage segments, and uniform thread-to-DIMM distribution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 We implement these patterns in Viper, a hybrid </a:t>
            </a:r>
            <a:r>
              <a:rPr lang="en-US" altLang="zh-CN" sz="2400" u="sng" dirty="0" err="1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PMem</a:t>
            </a:r>
            <a:r>
              <a:rPr lang="en-US" altLang="zh-CN" sz="2400" u="sng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-DRAM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 KVS whose persistence is built on </a:t>
            </a:r>
            <a:r>
              <a:rPr lang="en-US" altLang="zh-CN" sz="2400" dirty="0" err="1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Pmem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066800" y="497788"/>
            <a:ext cx="3810000" cy="70487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2247900" algn="l"/>
                <a:tab pos="4813300" algn="l"/>
                <a:tab pos="4927600" algn="l"/>
              </a:tabLst>
            </a:pPr>
            <a:r>
              <a:rPr lang="en-US" altLang="zh-CN" sz="4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Introduction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1773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"/>
          <p:cNvSpPr txBox="1"/>
          <p:nvPr/>
        </p:nvSpPr>
        <p:spPr>
          <a:xfrm>
            <a:off x="838200" y="384957"/>
            <a:ext cx="7315200" cy="72517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2247900" algn="l"/>
                <a:tab pos="4813300" algn="l"/>
                <a:tab pos="4927600" algn="l"/>
              </a:tabLst>
            </a:pPr>
            <a:r>
              <a:rPr lang="en-US" altLang="zh-CN" sz="4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Background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38200" y="1199515"/>
            <a:ext cx="396938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/>
              <a:t>Persistent Memory</a:t>
            </a:r>
            <a:endParaRPr lang="zh-CN" altLang="en-US" sz="24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3F40EE0-2F34-475B-9D4E-8F76C867F85C}"/>
              </a:ext>
            </a:extLst>
          </p:cNvPr>
          <p:cNvSpPr/>
          <p:nvPr/>
        </p:nvSpPr>
        <p:spPr>
          <a:xfrm>
            <a:off x="838200" y="1698358"/>
            <a:ext cx="97439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These DIMMs are based on 3D </a:t>
            </a:r>
            <a:r>
              <a:rPr lang="en-US" altLang="zh-CN" sz="2400" dirty="0" err="1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XPoint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 technology and are denser than DRAM DIMMs, offering larger capacities at a lower cost per GB ratio.</a:t>
            </a:r>
            <a:endParaRPr lang="zh-CN" altLang="en-US" sz="2400" dirty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C9A6E7A-13EA-4EB2-84C9-F6FEFF3F4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29355"/>
            <a:ext cx="4400335" cy="390651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DF7D50D-34D0-40C6-87E4-4BAD1631C3D1}"/>
              </a:ext>
            </a:extLst>
          </p:cNvPr>
          <p:cNvSpPr/>
          <p:nvPr/>
        </p:nvSpPr>
        <p:spPr>
          <a:xfrm>
            <a:off x="5238536" y="2748254"/>
            <a:ext cx="60094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LinLibertineT"/>
              </a:rPr>
              <a:t>integrated memory controller (</a:t>
            </a:r>
            <a:r>
              <a:rPr lang="en-US" altLang="zh-CN" dirty="0" err="1">
                <a:latin typeface="LinLibertineT"/>
              </a:rPr>
              <a:t>iMC</a:t>
            </a:r>
            <a:r>
              <a:rPr lang="en-US" altLang="zh-CN" dirty="0">
                <a:latin typeface="LinLibertineT"/>
              </a:rPr>
              <a:t>)</a:t>
            </a:r>
          </a:p>
          <a:p>
            <a:r>
              <a:rPr lang="en-US" altLang="zh-CN" dirty="0"/>
              <a:t>read and write pending queues (RPQs and WPQs)</a:t>
            </a:r>
          </a:p>
          <a:p>
            <a:r>
              <a:rPr lang="en-US" altLang="zh-CN" dirty="0"/>
              <a:t>asynchronous DRAM refresh (ADR)</a:t>
            </a:r>
          </a:p>
          <a:p>
            <a:endParaRPr lang="en-US" altLang="zh-CN" dirty="0"/>
          </a:p>
          <a:p>
            <a:r>
              <a:rPr lang="en-US" altLang="zh-CN" dirty="0"/>
              <a:t>While the </a:t>
            </a:r>
            <a:r>
              <a:rPr lang="en-US" altLang="zh-CN" dirty="0" err="1"/>
              <a:t>iMC</a:t>
            </a:r>
            <a:r>
              <a:rPr lang="en-US" altLang="zh-CN" dirty="0"/>
              <a:t> communicates with the DIMM in 64 Byte cache lines, physical media access occurs at 256 Byte granularity.</a:t>
            </a:r>
          </a:p>
          <a:p>
            <a:endParaRPr lang="en-US" altLang="zh-CN" dirty="0"/>
          </a:p>
          <a:p>
            <a:r>
              <a:rPr lang="en-US" altLang="zh-CN" dirty="0"/>
              <a:t>An on-DIMM controller combines adjacent writes using a write-combining buffer.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"/>
          <p:cNvSpPr txBox="1"/>
          <p:nvPr/>
        </p:nvSpPr>
        <p:spPr>
          <a:xfrm>
            <a:off x="838200" y="384957"/>
            <a:ext cx="7315200" cy="72517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2247900" algn="l"/>
                <a:tab pos="4813300" algn="l"/>
                <a:tab pos="4927600" algn="l"/>
              </a:tabLst>
            </a:pPr>
            <a:r>
              <a:rPr lang="en-US" altLang="zh-CN" sz="4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Background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38200" y="1199515"/>
            <a:ext cx="396938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/>
              <a:t>Persistent Memory</a:t>
            </a:r>
            <a:endParaRPr lang="zh-CN" altLang="en-US" sz="24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3F40EE0-2F34-475B-9D4E-8F76C867F85C}"/>
              </a:ext>
            </a:extLst>
          </p:cNvPr>
          <p:cNvSpPr/>
          <p:nvPr/>
        </p:nvSpPr>
        <p:spPr>
          <a:xfrm>
            <a:off x="838200" y="1661180"/>
            <a:ext cx="99836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Running </a:t>
            </a:r>
            <a:r>
              <a:rPr lang="en-US" altLang="zh-CN" sz="2400" dirty="0" err="1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PMem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 in </a:t>
            </a:r>
            <a:r>
              <a:rPr lang="en-US" altLang="zh-CN" sz="2400" i="1" u="sng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App Direct Mode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 gives the user explicit control over access to </a:t>
            </a:r>
            <a:r>
              <a:rPr lang="en-US" altLang="zh-CN" sz="2400" dirty="0" err="1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PMem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, whereas </a:t>
            </a:r>
            <a:r>
              <a:rPr lang="en-US" altLang="zh-CN" sz="2400" i="1" u="sng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Memory Mode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 uses </a:t>
            </a:r>
            <a:r>
              <a:rPr lang="en-US" altLang="zh-CN" sz="2400" dirty="0" err="1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PMem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 as a volatile extension of DRAM, in which DRAM acts as an “L4” cache and data is not persistent. To guarantee persistence in Viper, we use the App Direct Mode and map </a:t>
            </a:r>
            <a:r>
              <a:rPr lang="en-US" altLang="zh-CN" sz="2400" dirty="0" err="1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PMem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 into our application’s virtual memory space via </a:t>
            </a:r>
            <a:r>
              <a:rPr lang="en-US" altLang="zh-CN" sz="2400" dirty="0" err="1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mmap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 to leverage its byte-addressability.</a:t>
            </a:r>
            <a:endParaRPr lang="zh-CN" altLang="en-US" sz="2400" dirty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4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"/>
          <p:cNvSpPr txBox="1"/>
          <p:nvPr/>
        </p:nvSpPr>
        <p:spPr>
          <a:xfrm>
            <a:off x="838200" y="384957"/>
            <a:ext cx="7315200" cy="72517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2247900" algn="l"/>
                <a:tab pos="4813300" algn="l"/>
                <a:tab pos="4927600" algn="l"/>
              </a:tabLst>
            </a:pPr>
            <a:r>
              <a:rPr lang="en-US" altLang="zh-CN" sz="4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Background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38200" y="1199515"/>
            <a:ext cx="396938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/>
              <a:t>Persistent Memory</a:t>
            </a:r>
            <a:endParaRPr lang="zh-CN" altLang="en-US" sz="24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3F40EE0-2F34-475B-9D4E-8F76C867F85C}"/>
              </a:ext>
            </a:extLst>
          </p:cNvPr>
          <p:cNvSpPr/>
          <p:nvPr/>
        </p:nvSpPr>
        <p:spPr>
          <a:xfrm>
            <a:off x="838200" y="1661180"/>
            <a:ext cx="9983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PMem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 also supports interleaving data across DIMMs. Interleaving aims to improve the overall throughput of reads and writes by spreading sequential data accesses over multiple DIMMs in parallel.</a:t>
            </a:r>
            <a:endParaRPr lang="zh-CN" altLang="en-US" sz="2400" dirty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DC458D-69FC-42E8-981F-BC99346C1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61509"/>
            <a:ext cx="53054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83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"/>
          <p:cNvSpPr txBox="1"/>
          <p:nvPr/>
        </p:nvSpPr>
        <p:spPr>
          <a:xfrm>
            <a:off x="838200" y="384957"/>
            <a:ext cx="7315200" cy="72517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2247900" algn="l"/>
                <a:tab pos="4813300" algn="l"/>
                <a:tab pos="4927600" algn="l"/>
              </a:tabLst>
            </a:pPr>
            <a:r>
              <a:rPr lang="en-US" altLang="zh-CN" sz="4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Background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38200" y="1199515"/>
            <a:ext cx="396938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/>
              <a:t>Persistent Memory</a:t>
            </a:r>
            <a:endParaRPr lang="zh-CN" altLang="en-US" sz="24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3F40EE0-2F34-475B-9D4E-8F76C867F85C}"/>
              </a:ext>
            </a:extLst>
          </p:cNvPr>
          <p:cNvSpPr/>
          <p:nvPr/>
        </p:nvSpPr>
        <p:spPr>
          <a:xfrm>
            <a:off x="838200" y="1661180"/>
            <a:ext cx="9983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PMem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 also supports interleaving data across DIMMs. Interleaving aims to improve the overall throughput of reads and writes by spreading sequential data accesses over multiple DIMMs in parallel.</a:t>
            </a:r>
            <a:endParaRPr lang="zh-CN" altLang="en-US" sz="2400" dirty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DC458D-69FC-42E8-981F-BC99346C1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61509"/>
            <a:ext cx="53054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00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"/>
          <p:cNvSpPr txBox="1"/>
          <p:nvPr/>
        </p:nvSpPr>
        <p:spPr>
          <a:xfrm>
            <a:off x="838200" y="384957"/>
            <a:ext cx="7315200" cy="72517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2247900" algn="l"/>
                <a:tab pos="4813300" algn="l"/>
                <a:tab pos="4927600" algn="l"/>
              </a:tabLst>
            </a:pPr>
            <a:r>
              <a:rPr lang="en-US" altLang="zh-CN" sz="4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Background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38200" y="1199515"/>
            <a:ext cx="396938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/>
              <a:t>Persistent Memory</a:t>
            </a:r>
            <a:endParaRPr lang="zh-CN" altLang="en-US" sz="24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3F40EE0-2F34-475B-9D4E-8F76C867F85C}"/>
              </a:ext>
            </a:extLst>
          </p:cNvPr>
          <p:cNvSpPr/>
          <p:nvPr/>
        </p:nvSpPr>
        <p:spPr>
          <a:xfrm>
            <a:off x="838200" y="1581281"/>
            <a:ext cx="104098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u="sng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Random reads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 have a 2.5x higher latency than DRAM, caused by a longer delay for accessing the media, but three orders of magnitude lower latency than SSD. At the same time, the latency of </a:t>
            </a:r>
            <a:r>
              <a:rPr lang="en-US" altLang="zh-CN" sz="2400" u="sng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sequential persistent writes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 is almost equal to DRAM, since data only needs to reach the WPQ in the </a:t>
            </a:r>
            <a:r>
              <a:rPr lang="en-US" altLang="zh-CN" sz="2400" dirty="0" err="1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iMC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 to be persisted. </a:t>
            </a:r>
            <a:r>
              <a:rPr lang="en-US" altLang="zh-CN" sz="2400" u="sng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Random writes 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suffer a 5x higher latency and are impacted heavily by the bandwidth.</a:t>
            </a:r>
            <a:endParaRPr lang="zh-CN" altLang="en-US" sz="2400" dirty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95AD70-2068-4633-99D0-A1DCAFF8F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90776"/>
            <a:ext cx="54102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92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2054</Words>
  <Application>Microsoft Office PowerPoint</Application>
  <PresentationFormat>宽屏</PresentationFormat>
  <Paragraphs>164</Paragraphs>
  <Slides>31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LibertineMathMI</vt:lpstr>
      <vt:lpstr>LinLibertineT</vt:lpstr>
      <vt:lpstr>LinLibertineTI</vt:lpstr>
      <vt:lpstr>txsys</vt:lpstr>
      <vt:lpstr>等线</vt:lpstr>
      <vt:lpstr>宋体</vt:lpstr>
      <vt:lpstr>Arial</vt:lpstr>
      <vt:lpstr>Calibri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魏倩</cp:lastModifiedBy>
  <cp:revision>369</cp:revision>
  <dcterms:created xsi:type="dcterms:W3CDTF">2021-01-21T06:50:00Z</dcterms:created>
  <dcterms:modified xsi:type="dcterms:W3CDTF">2022-03-11T12:19:30Z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