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5" r:id="rId39"/>
    <p:sldId id="293" r:id="rId40"/>
    <p:sldId id="294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8FF6A-BB55-F14C-9706-88FB310428EC}" type="datetimeFigureOut">
              <a:rPr lang="en-US" smtClean="0"/>
              <a:t>7/12/11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008C4-B44E-E449-A9C2-FFC6036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008C4-B44E-E449-A9C2-FFC603642E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r>
              <a:rPr lang="ru-RU" baseline="0" dirty="0" smtClean="0"/>
              <a:t> сложнее если два </a:t>
            </a:r>
            <a:r>
              <a:rPr lang="ru-RU" baseline="0" dirty="0" err="1" smtClean="0"/>
              <a:t>алерта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008C4-B44E-E449-A9C2-FFC603642E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orbenko.vova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12929" y="225281"/>
            <a:ext cx="7772400" cy="1470025"/>
          </a:xfrm>
        </p:spPr>
        <p:txBody>
          <a:bodyPr/>
          <a:lstStyle/>
          <a:p>
            <a:r>
              <a:rPr lang="en-US" dirty="0" smtClean="0"/>
              <a:t>Objective-C </a:t>
            </a:r>
            <a:r>
              <a:rPr lang="ru-RU" dirty="0" smtClean="0"/>
              <a:t>Блоки (</a:t>
            </a:r>
            <a:r>
              <a:rPr lang="en-US" dirty="0" smtClean="0"/>
              <a:t>Block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Picture 5" descr="Screen shot 2011-07-09 at 4.1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48" y="1695306"/>
            <a:ext cx="2921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Блоки и управление памятью</a:t>
            </a:r>
            <a:br>
              <a:rPr lang="ru-RU" dirty="0"/>
            </a:br>
            <a:r>
              <a:rPr lang="en-US" sz="3900" dirty="0"/>
              <a:t>2</a:t>
            </a:r>
            <a:r>
              <a:rPr lang="en-US" sz="3900" dirty="0" smtClean="0"/>
              <a:t>. block </a:t>
            </a:r>
            <a:r>
              <a:rPr lang="ru-RU" sz="3900" dirty="0" smtClean="0"/>
              <a:t>как результат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dirty="0" err="1">
                <a:solidFill>
                  <a:srgbClr val="83C057"/>
                </a:solidFill>
                <a:latin typeface="Menlo-Regular"/>
              </a:rPr>
              <a:t>JFFSimpleBlock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)example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dirty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 [ [ 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^</a:t>
            </a:r>
            <a:endParaRPr lang="en-US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Menlo-Regular"/>
              </a:rPr>
              <a:t>   {</a:t>
            </a:r>
            <a:endParaRPr lang="en-US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en-US" dirty="0" err="1" smtClean="0">
                <a:solidFill>
                  <a:srgbClr val="00A0BE"/>
                </a:solidFill>
                <a:latin typeface="Menlo-Regular"/>
              </a:rPr>
              <a:t>NSLog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dirty="0">
                <a:solidFill>
                  <a:srgbClr val="DB2C38"/>
                </a:solidFill>
                <a:latin typeface="Menlo-Regular"/>
              </a:rPr>
              <a:t>@"test"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 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  } </a:t>
            </a:r>
            <a:r>
              <a:rPr lang="en-US" dirty="0">
                <a:solidFill>
                  <a:srgbClr val="00A0BE"/>
                </a:solidFill>
                <a:latin typeface="Menlo-Regular"/>
              </a:rPr>
              <a:t>copy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 ] </a:t>
            </a:r>
            <a:r>
              <a:rPr lang="en-US" dirty="0" err="1">
                <a:solidFill>
                  <a:srgbClr val="00A0BE"/>
                </a:solidFill>
                <a:latin typeface="Menlo-Regular"/>
              </a:rPr>
              <a:t>autorelease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3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Блоки и управление </a:t>
            </a:r>
            <a:r>
              <a:rPr lang="ru-RU" dirty="0" smtClean="0"/>
              <a:t>памятью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3. </a:t>
            </a:r>
            <a:r>
              <a:rPr lang="ru-RU" sz="3900" dirty="0" smtClean="0"/>
              <a:t>Виды блоковых объектов</a:t>
            </a:r>
            <a:endParaRPr lang="ru-RU" sz="39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Глобальные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без состояния</a:t>
            </a:r>
          </a:p>
          <a:p>
            <a:r>
              <a:rPr lang="ru-RU" dirty="0" smtClean="0">
                <a:solidFill>
                  <a:srgbClr val="95B3D7"/>
                </a:solidFill>
              </a:rPr>
              <a:t>Локальные</a:t>
            </a:r>
            <a:r>
              <a:rPr lang="ru-RU" dirty="0" smtClean="0"/>
              <a:t> </a:t>
            </a:r>
            <a:r>
              <a:rPr lang="en-US" dirty="0"/>
              <a:t>-</a:t>
            </a:r>
            <a:r>
              <a:rPr lang="ru-RU" dirty="0" smtClean="0"/>
              <a:t> в стеке</a:t>
            </a:r>
          </a:p>
          <a:p>
            <a:r>
              <a:rPr lang="en-US" dirty="0" err="1" smtClean="0">
                <a:solidFill>
                  <a:srgbClr val="95B3D7"/>
                </a:solidFill>
              </a:rPr>
              <a:t>Malloc</a:t>
            </a:r>
            <a:r>
              <a:rPr lang="en-US" dirty="0" smtClean="0">
                <a:solidFill>
                  <a:srgbClr val="95B3D7"/>
                </a:solidFill>
              </a:rPr>
              <a:t> </a:t>
            </a:r>
            <a:r>
              <a:rPr lang="en-US" dirty="0" smtClean="0"/>
              <a:t>- </a:t>
            </a:r>
            <a:r>
              <a:rPr lang="ru-RU" dirty="0" smtClean="0"/>
              <a:t>Блоки в куче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&lt; 4.0 support:</a:t>
            </a:r>
          </a:p>
          <a:p>
            <a:pPr marL="514350" indent="-514350" algn="ctr">
              <a:buAutoNum type="arabicPeriod"/>
            </a:pPr>
            <a:r>
              <a:rPr lang="en-US" dirty="0" err="1" smtClean="0">
                <a:solidFill>
                  <a:srgbClr val="008000"/>
                </a:solidFill>
              </a:rPr>
              <a:t>PLBlocks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 err="1" smtClean="0"/>
              <a:t>googlecode</a:t>
            </a:r>
            <a:endParaRPr lang="en-US" dirty="0" smtClean="0"/>
          </a:p>
          <a:p>
            <a:pPr marL="514350" indent="-514350" algn="ctr">
              <a:buAutoNum type="arabicPeriod"/>
            </a:pPr>
            <a:r>
              <a:rPr lang="en-US" dirty="0" err="1" smtClean="0">
                <a:solidFill>
                  <a:srgbClr val="008000"/>
                </a:solidFill>
              </a:rPr>
              <a:t>ESBlocksRuntime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0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памятью и Блоки</a:t>
            </a:r>
            <a:endParaRPr lang="en-US" dirty="0"/>
          </a:p>
        </p:txBody>
      </p:sp>
      <p:pic>
        <p:nvPicPr>
          <p:cNvPr id="4" name="Content Placeholder 3" descr="Screen shot 2011-07-09 at 5.22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8" b="12878"/>
          <a:stretch>
            <a:fillRect/>
          </a:stretch>
        </p:blipFill>
        <p:spPr>
          <a:xfrm>
            <a:off x="643276" y="1600200"/>
            <a:ext cx="8043523" cy="4525963"/>
          </a:xfrm>
        </p:spPr>
      </p:pic>
    </p:spTree>
    <p:extLst>
      <p:ext uri="{BB962C8B-B14F-4D97-AF65-F5344CB8AC3E}">
        <p14:creationId xmlns:p14="http://schemas.microsoft.com/office/powerpoint/2010/main" val="245245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Reference Counting</a:t>
            </a:r>
            <a:br>
              <a:rPr lang="en-US" dirty="0" smtClean="0"/>
            </a:br>
            <a:r>
              <a:rPr lang="en-US" dirty="0"/>
              <a:t>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release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autorelease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1-07-09 at 7.13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9" b="17429"/>
          <a:stretch>
            <a:fillRect/>
          </a:stretch>
        </p:blipFill>
        <p:spPr>
          <a:xfrm>
            <a:off x="643276" y="179884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87807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Блоки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900" dirty="0" smtClean="0"/>
              <a:t>Best practice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1. </a:t>
            </a:r>
            <a:r>
              <a:rPr lang="ru-RU" dirty="0" smtClean="0">
                <a:solidFill>
                  <a:srgbClr val="558ED5"/>
                </a:solidFill>
              </a:rPr>
              <a:t>Работа с контейнерами на примере </a:t>
            </a:r>
            <a:r>
              <a:rPr lang="en-US" dirty="0" err="1" smtClean="0">
                <a:solidFill>
                  <a:srgbClr val="FFFFFF"/>
                </a:solidFill>
              </a:rPr>
              <a:t>NSArray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2. </a:t>
            </a:r>
            <a:r>
              <a:rPr lang="en-US" dirty="0" err="1" smtClean="0">
                <a:solidFill>
                  <a:srgbClr val="558ED5"/>
                </a:solidFill>
              </a:rPr>
              <a:t>О</a:t>
            </a:r>
            <a:r>
              <a:rPr lang="ru-RU" dirty="0" err="1" smtClean="0">
                <a:solidFill>
                  <a:srgbClr val="558ED5"/>
                </a:solidFill>
              </a:rPr>
              <a:t>храняющие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ru-RU" dirty="0" smtClean="0">
                <a:solidFill>
                  <a:srgbClr val="558ED5"/>
                </a:solidFill>
              </a:rPr>
              <a:t>выражения</a:t>
            </a:r>
            <a:r>
              <a:rPr lang="en-US" dirty="0" smtClean="0">
                <a:solidFill>
                  <a:srgbClr val="558ED5"/>
                </a:solidFill>
              </a:rPr>
              <a:t> -</a:t>
            </a:r>
            <a:r>
              <a:rPr lang="ru-RU" dirty="0" smtClean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guards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3. </a:t>
            </a:r>
            <a:r>
              <a:rPr lang="ru-RU" dirty="0" smtClean="0">
                <a:solidFill>
                  <a:srgbClr val="558ED5"/>
                </a:solidFill>
              </a:rPr>
              <a:t>Отложенные вызовы</a:t>
            </a:r>
            <a:r>
              <a:rPr lang="en-US" dirty="0" smtClean="0">
                <a:solidFill>
                  <a:srgbClr val="558ED5"/>
                </a:solidFill>
              </a:rPr>
              <a:t>:</a:t>
            </a:r>
            <a:endParaRPr lang="ru-RU" dirty="0" smtClean="0">
              <a:solidFill>
                <a:srgbClr val="558ED5"/>
              </a:solidFill>
            </a:endParaRPr>
          </a:p>
          <a:p>
            <a:pPr marL="514350" indent="-514350">
              <a:buAutoNum type="alphaLcParenR"/>
            </a:pPr>
            <a:r>
              <a:rPr lang="en-US" dirty="0" err="1" smtClean="0">
                <a:solidFill>
                  <a:srgbClr val="558ED5"/>
                </a:solidFill>
              </a:rPr>
              <a:t>onDeallocBlock</a:t>
            </a:r>
            <a:endParaRPr lang="en-US" dirty="0" smtClean="0">
              <a:solidFill>
                <a:srgbClr val="558ED5"/>
              </a:solidFill>
            </a:endParaRPr>
          </a:p>
          <a:p>
            <a:pPr marL="514350" indent="-514350">
              <a:buAutoNum type="alphaLcParenR"/>
            </a:pPr>
            <a:r>
              <a:rPr lang="en-US" dirty="0" smtClean="0">
                <a:solidFill>
                  <a:srgbClr val="558ED5"/>
                </a:solidFill>
              </a:rPr>
              <a:t>Scheduled operations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4. </a:t>
            </a:r>
            <a:r>
              <a:rPr lang="ru-RU" dirty="0" smtClean="0">
                <a:solidFill>
                  <a:srgbClr val="558ED5"/>
                </a:solidFill>
              </a:rPr>
              <a:t>Блоки вместо делегатов в </a:t>
            </a:r>
            <a:r>
              <a:rPr lang="en-US" dirty="0" err="1" smtClean="0"/>
              <a:t>UIAlertView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8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NSArray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concurrent enumerate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0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A0BE"/>
                </a:solidFill>
                <a:latin typeface="Menlo-Regular"/>
              </a:rPr>
              <a:t>NSArray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arr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= [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NSArray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arrayWithObjects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DB2C38"/>
                </a:solidFill>
                <a:latin typeface="Menlo-Regular"/>
              </a:rPr>
              <a:t>@"1"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          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sz="1800" dirty="0">
                <a:solidFill>
                  <a:srgbClr val="DB2C38"/>
                </a:solidFill>
                <a:latin typeface="Menlo-Regular"/>
              </a:rPr>
              <a:t>@"</a:t>
            </a:r>
            <a:r>
              <a:rPr lang="en-US" sz="1800" dirty="0" smtClean="0">
                <a:solidFill>
                  <a:srgbClr val="DB2C38"/>
                </a:solidFill>
                <a:latin typeface="Menlo-Regular"/>
              </a:rPr>
              <a:t>2”</a:t>
            </a:r>
            <a:endParaRPr lang="en-US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            , </a:t>
            </a:r>
            <a:r>
              <a:rPr lang="en-US" sz="1800" dirty="0" smtClean="0">
                <a:solidFill>
                  <a:srgbClr val="DB2C38"/>
                </a:solidFill>
                <a:latin typeface="Menlo-Regular"/>
              </a:rPr>
              <a:t>@"3”</a:t>
            </a:r>
            <a:endParaRPr lang="en-US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cs-CZ" sz="1800" dirty="0" smtClean="0">
                <a:solidFill>
                  <a:srgbClr val="FFFFFF"/>
                </a:solidFill>
                <a:latin typeface="Menlo-Regular"/>
              </a:rPr>
              <a:t>                   </a:t>
            </a:r>
            <a:r>
              <a:rPr lang="cs-CZ" sz="1800" dirty="0">
                <a:solidFill>
                  <a:srgbClr val="FFFFFF"/>
                </a:solidFill>
                <a:latin typeface="Menlo-Regular"/>
              </a:rPr>
              <a:t>, </a:t>
            </a:r>
            <a:r>
              <a:rPr lang="cs-CZ" sz="1800" dirty="0" err="1">
                <a:solidFill>
                  <a:srgbClr val="B21889"/>
                </a:solidFill>
                <a:latin typeface="Menlo-Regular"/>
              </a:rPr>
              <a:t>nil</a:t>
            </a:r>
            <a:r>
              <a:rPr lang="cs-CZ" sz="1800" dirty="0">
                <a:solidFill>
                  <a:srgbClr val="FFFFFF"/>
                </a:solidFill>
                <a:latin typeface="Menlo-Regular"/>
              </a:rPr>
              <a:t> ]</a:t>
            </a:r>
            <a:r>
              <a:rPr lang="cs-CZ" sz="18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[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arr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1800" dirty="0" err="1" smtClean="0">
                <a:solidFill>
                  <a:srgbClr val="00A0BE"/>
                </a:solidFill>
                <a:latin typeface="Menlo-Regular"/>
              </a:rPr>
              <a:t>enumerateObjectsWithOptions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 err="1" smtClean="0">
                <a:solidFill>
                  <a:srgbClr val="00A0BE"/>
                </a:solidFill>
                <a:latin typeface="Menlo-Regular"/>
              </a:rPr>
              <a:t>NSEnumerationConcurrent</a:t>
            </a:r>
            <a:endParaRPr lang="en-US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              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 smtClean="0">
                <a:solidFill>
                  <a:srgbClr val="00A0BE"/>
                </a:solidFill>
                <a:latin typeface="Menlo-Regular"/>
              </a:rPr>
              <a:t>usingBlock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^(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id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obj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</a:t>
            </a: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                               , </a:t>
            </a:r>
            <a:r>
              <a:rPr lang="nl-NL" sz="1800" dirty="0" err="1">
                <a:solidFill>
                  <a:srgbClr val="00A0BE"/>
                </a:solidFill>
                <a:latin typeface="Menlo-Regular"/>
              </a:rPr>
              <a:t>NSUInteger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nl-NL" sz="1800" dirty="0" err="1" smtClean="0">
                <a:solidFill>
                  <a:srgbClr val="FFFFFF"/>
                </a:solidFill>
                <a:latin typeface="Menlo-Regular"/>
              </a:rPr>
              <a:t>idx</a:t>
            </a: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_</a:t>
            </a:r>
            <a:endParaRPr lang="nl-NL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                                    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, </a:t>
            </a:r>
            <a:r>
              <a:rPr lang="nl-NL" sz="1800" dirty="0">
                <a:solidFill>
                  <a:srgbClr val="B21889"/>
                </a:solidFill>
                <a:latin typeface="Menlo-Regular"/>
              </a:rPr>
              <a:t>BOOL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* stop_</a:t>
            </a: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{</a:t>
            </a:r>
            <a:endParaRPr lang="nl-NL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nb-NO" sz="1800" dirty="0" smtClean="0">
                <a:solidFill>
                  <a:srgbClr val="FFFFFF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00A0BE"/>
                </a:solidFill>
                <a:latin typeface="Menlo-Regular"/>
              </a:rPr>
              <a:t>NSLog</a:t>
            </a:r>
            <a:r>
              <a:rPr lang="nb-NO" sz="18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nb-NO" sz="1800" dirty="0">
                <a:solidFill>
                  <a:srgbClr val="DB2C38"/>
                </a:solidFill>
                <a:latin typeface="Menlo-Regular"/>
              </a:rPr>
              <a:t>@"start </a:t>
            </a:r>
            <a:r>
              <a:rPr lang="nb-NO" sz="1800" dirty="0" err="1">
                <a:solidFill>
                  <a:srgbClr val="DB2C38"/>
                </a:solidFill>
                <a:latin typeface="Menlo-Regular"/>
              </a:rPr>
              <a:t>process</a:t>
            </a:r>
            <a:r>
              <a:rPr lang="nb-NO" sz="1800" dirty="0">
                <a:solidFill>
                  <a:srgbClr val="DB2C38"/>
                </a:solidFill>
                <a:latin typeface="Menlo-Regular"/>
              </a:rPr>
              <a:t>: %@"</a:t>
            </a:r>
            <a:r>
              <a:rPr lang="nb-NO" sz="1800" dirty="0">
                <a:solidFill>
                  <a:srgbClr val="FFFFFF"/>
                </a:solidFill>
                <a:latin typeface="Menlo-Regular"/>
              </a:rPr>
              <a:t>, obj_ )</a:t>
            </a:r>
            <a:r>
              <a:rPr lang="nb-NO" sz="18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    </a:t>
            </a:r>
            <a:r>
              <a:rPr lang="nl-NL" sz="1800" dirty="0">
                <a:solidFill>
                  <a:srgbClr val="00A0BE"/>
                </a:solidFill>
                <a:latin typeface="Menlo-Regular"/>
              </a:rPr>
              <a:t>sleep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nl-NL" sz="1800" dirty="0">
                <a:solidFill>
                  <a:srgbClr val="786DC4"/>
                </a:solidFill>
                <a:latin typeface="Menlo-Regular"/>
              </a:rPr>
              <a:t>4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 );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    </a:t>
            </a:r>
            <a:r>
              <a:rPr lang="nl-NL" sz="1800" dirty="0" err="1">
                <a:solidFill>
                  <a:srgbClr val="00A0BE"/>
                </a:solidFill>
                <a:latin typeface="Menlo-Regular"/>
              </a:rPr>
              <a:t>NSLog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nl-NL" sz="1800" dirty="0">
                <a:solidFill>
                  <a:srgbClr val="DB2C38"/>
                </a:solidFill>
                <a:latin typeface="Menlo-Regular"/>
              </a:rPr>
              <a:t>@"stop </a:t>
            </a:r>
            <a:r>
              <a:rPr lang="nl-NL" sz="1800" dirty="0" err="1">
                <a:solidFill>
                  <a:srgbClr val="DB2C38"/>
                </a:solidFill>
                <a:latin typeface="Menlo-Regular"/>
              </a:rPr>
              <a:t>process</a:t>
            </a:r>
            <a:r>
              <a:rPr lang="nl-NL" sz="1800" dirty="0">
                <a:solidFill>
                  <a:srgbClr val="DB2C38"/>
                </a:solidFill>
                <a:latin typeface="Menlo-Regular"/>
              </a:rPr>
              <a:t>: %@"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, </a:t>
            </a:r>
            <a:r>
              <a:rPr lang="nl-NL" sz="1800" dirty="0" err="1">
                <a:solidFill>
                  <a:srgbClr val="FFFFFF"/>
                </a:solidFill>
                <a:latin typeface="Menlo-Regular"/>
              </a:rPr>
              <a:t>obj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_ );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} 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709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NSArray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ru-RU" sz="3900" dirty="0" smtClean="0">
                <a:solidFill>
                  <a:srgbClr val="FFFFFF"/>
                </a:solidFill>
              </a:rPr>
              <a:t>Строгая типизация </a:t>
            </a:r>
            <a:r>
              <a:rPr lang="en-US" sz="3900" dirty="0" err="1" smtClean="0">
                <a:solidFill>
                  <a:srgbClr val="FFFFFF"/>
                </a:solidFill>
              </a:rPr>
              <a:t>vs</a:t>
            </a:r>
            <a:r>
              <a:rPr lang="en-US" sz="3900" dirty="0" smtClean="0">
                <a:solidFill>
                  <a:srgbClr val="FFFFFF"/>
                </a:solidFill>
              </a:rPr>
              <a:t> </a:t>
            </a:r>
            <a:r>
              <a:rPr lang="en-US" sz="3900" dirty="0" err="1" smtClean="0">
                <a:solidFill>
                  <a:srgbClr val="FFFFFF"/>
                </a:solidFill>
              </a:rPr>
              <a:t>NSPredicate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NSArray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array_ = [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NSArray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arrayWithObjects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DB2C38"/>
                </a:solidFill>
                <a:latin typeface="Menlo-Regular"/>
              </a:rPr>
              <a:t>@"1"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             , </a:t>
            </a:r>
            <a:r>
              <a:rPr lang="en-US" sz="1800" dirty="0">
                <a:solidFill>
                  <a:srgbClr val="DB2C38"/>
                </a:solidFill>
                <a:latin typeface="Menlo-Regular"/>
              </a:rPr>
              <a:t>@"2"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             , </a:t>
            </a:r>
            <a:r>
              <a:rPr lang="en-US" sz="1800" dirty="0">
                <a:solidFill>
                  <a:srgbClr val="DB2C38"/>
                </a:solidFill>
                <a:latin typeface="Menlo-Regular"/>
              </a:rPr>
              <a:t>@"3"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FFFFFF"/>
                </a:solidFill>
                <a:latin typeface="Menlo-Regular"/>
              </a:rPr>
              <a:t>                      , </a:t>
            </a:r>
            <a:r>
              <a:rPr lang="cs-CZ" sz="1800" dirty="0" err="1">
                <a:solidFill>
                  <a:srgbClr val="B21889"/>
                </a:solidFill>
                <a:latin typeface="Menlo-Regular"/>
              </a:rPr>
              <a:t>nil</a:t>
            </a:r>
            <a:r>
              <a:rPr lang="cs-CZ" sz="18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FFFFFF"/>
                </a:solidFill>
                <a:latin typeface="Menlo-Regular"/>
              </a:rPr>
              <a:t> </a:t>
            </a:r>
            <a:endParaRPr lang="cs-CZ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cs-CZ" sz="1800" dirty="0" smtClean="0">
                <a:solidFill>
                  <a:srgbClr val="FFFFFF"/>
                </a:solidFill>
                <a:latin typeface="Menlo-Regular"/>
              </a:rPr>
              <a:t>[ </a:t>
            </a:r>
            <a:r>
              <a:rPr lang="cs-CZ" sz="1800" dirty="0" err="1">
                <a:solidFill>
                  <a:srgbClr val="FFFFFF"/>
                </a:solidFill>
                <a:latin typeface="Menlo-Regular"/>
              </a:rPr>
              <a:t>array</a:t>
            </a:r>
            <a:r>
              <a:rPr lang="cs-CZ" sz="1800" dirty="0">
                <a:solidFill>
                  <a:srgbClr val="FFFFFF"/>
                </a:solidFill>
                <a:latin typeface="Menlo-Regular"/>
              </a:rPr>
              <a:t>_ </a:t>
            </a:r>
            <a:r>
              <a:rPr lang="cs-CZ" sz="1800" dirty="0" err="1">
                <a:solidFill>
                  <a:srgbClr val="00A0BE"/>
                </a:solidFill>
                <a:latin typeface="Menlo-Regular"/>
              </a:rPr>
              <a:t>indexOfObjectPassingTest</a:t>
            </a:r>
            <a:r>
              <a:rPr lang="cs-CZ" sz="1800" dirty="0">
                <a:solidFill>
                  <a:srgbClr val="FFFFFF"/>
                </a:solidFill>
                <a:latin typeface="Menlo-Regular"/>
              </a:rPr>
              <a:t>: ^( </a:t>
            </a:r>
            <a:r>
              <a:rPr lang="cs-CZ" sz="1800" dirty="0">
                <a:solidFill>
                  <a:srgbClr val="B21889"/>
                </a:solidFill>
                <a:latin typeface="Menlo-Regular"/>
              </a:rPr>
              <a:t>id</a:t>
            </a:r>
            <a:r>
              <a:rPr lang="cs-CZ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cs-CZ" sz="1800" dirty="0" err="1">
                <a:solidFill>
                  <a:srgbClr val="FFFFFF"/>
                </a:solidFill>
                <a:latin typeface="Menlo-Regular"/>
              </a:rPr>
              <a:t>obj</a:t>
            </a:r>
            <a:r>
              <a:rPr lang="cs-CZ" sz="1800" dirty="0">
                <a:solidFill>
                  <a:srgbClr val="FFFFFF"/>
                </a:solidFill>
                <a:latin typeface="Menlo-Regular"/>
              </a:rPr>
              <a:t>_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	                               , </a:t>
            </a:r>
            <a:r>
              <a:rPr lang="nl-NL" sz="1800" dirty="0" err="1">
                <a:solidFill>
                  <a:srgbClr val="00A0BE"/>
                </a:solidFill>
                <a:latin typeface="Menlo-Regular"/>
              </a:rPr>
              <a:t>NSUInteger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nl-NL" sz="1800" dirty="0" err="1">
                <a:solidFill>
                  <a:srgbClr val="FFFFFF"/>
                </a:solidFill>
                <a:latin typeface="Menlo-Regular"/>
              </a:rPr>
              <a:t>idx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_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FFFFFF"/>
                </a:solidFill>
                <a:latin typeface="Menlo-Regular"/>
              </a:rPr>
              <a:t>                                     </a:t>
            </a: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 , </a:t>
            </a:r>
            <a:r>
              <a:rPr lang="nl-NL" sz="1800" dirty="0">
                <a:solidFill>
                  <a:srgbClr val="B21889"/>
                </a:solidFill>
                <a:latin typeface="Menlo-Regular"/>
              </a:rPr>
              <a:t>BOOL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* stop_)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FFFFFF"/>
                </a:solidFill>
                <a:latin typeface="Menlo-Regular"/>
              </a:rPr>
              <a:t>    </a:t>
            </a:r>
            <a:r>
              <a:rPr lang="nl-NL" sz="1800" dirty="0" err="1" smtClean="0">
                <a:solidFill>
                  <a:srgbClr val="00A0BE"/>
                </a:solidFill>
                <a:latin typeface="Menlo-Regular"/>
              </a:rPr>
              <a:t>NSString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* element_ = </a:t>
            </a:r>
            <a:r>
              <a:rPr lang="nl-NL" sz="1800" dirty="0" err="1">
                <a:solidFill>
                  <a:srgbClr val="FFFFFF"/>
                </a:solidFill>
                <a:latin typeface="Menlo-Regular"/>
              </a:rPr>
              <a:t>obj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_;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FFFFFF"/>
                </a:solidFill>
                <a:latin typeface="Menlo-Regular"/>
              </a:rPr>
              <a:t>    </a:t>
            </a:r>
            <a:r>
              <a:rPr lang="nl-NL" sz="1800" dirty="0" smtClean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[ element_ </a:t>
            </a:r>
            <a:r>
              <a:rPr lang="nl-NL" sz="1800" dirty="0" err="1">
                <a:solidFill>
                  <a:srgbClr val="00A0BE"/>
                </a:solidFill>
                <a:latin typeface="Menlo-Regular"/>
              </a:rPr>
              <a:t>isEqualToString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nl-NL" sz="1800" dirty="0">
                <a:solidFill>
                  <a:srgbClr val="DB2C38"/>
                </a:solidFill>
                <a:latin typeface="Menlo-Regular"/>
              </a:rPr>
              <a:t>@"2"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nl-NL" sz="1800" dirty="0" smtClean="0">
                <a:solidFill>
                  <a:srgbClr val="FFFFFF"/>
                </a:solidFill>
                <a:latin typeface="Menlo-Regular"/>
              </a:rPr>
              <a:t>} </a:t>
            </a:r>
            <a:r>
              <a:rPr lang="nl-NL" sz="1800" dirty="0">
                <a:solidFill>
                  <a:srgbClr val="FFFFFF"/>
                </a:solidFill>
                <a:latin typeface="Menlo-Regular"/>
              </a:rPr>
              <a:t>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86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JFFLibrirary’s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NSArray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rgbClr val="FFFFFF"/>
                </a:solidFill>
              </a:rPr>
              <a:t>расширения</a:t>
            </a:r>
            <a:br>
              <a:rPr lang="ru-RU" dirty="0" smtClean="0">
                <a:solidFill>
                  <a:srgbClr val="FFFFFF"/>
                </a:solidFill>
              </a:rPr>
            </a:br>
            <a:r>
              <a:rPr lang="en-US" sz="3600" dirty="0" err="1"/>
              <a:t>JFFLibrirary</a:t>
            </a:r>
            <a:r>
              <a:rPr lang="en-US" sz="3600" dirty="0"/>
              <a:t> </a:t>
            </a:r>
            <a:r>
              <a:rPr lang="en-US" sz="3600" dirty="0" err="1" smtClean="0"/>
              <a:t>github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FFFFFF"/>
                </a:solidFill>
                <a:latin typeface="Menlo-Regular"/>
              </a:rPr>
              <a:t>+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B21889"/>
                </a:solidFill>
                <a:latin typeface="Menlo-Regular"/>
              </a:rPr>
              <a:t>id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1500" dirty="0" err="1">
                <a:solidFill>
                  <a:srgbClr val="FFFFFF"/>
                </a:solidFill>
                <a:latin typeface="Menlo-Regular"/>
              </a:rPr>
              <a:t>arrayWithSize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:( </a:t>
            </a:r>
            <a:r>
              <a:rPr lang="en-US" sz="1500" dirty="0" err="1">
                <a:solidFill>
                  <a:srgbClr val="00A0BE"/>
                </a:solidFill>
                <a:latin typeface="Menlo-Regular"/>
              </a:rPr>
              <a:t>NSUInteger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 )size_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Menlo-Regular"/>
              </a:rPr>
              <a:t>          producer:( </a:t>
            </a:r>
            <a:r>
              <a:rPr lang="en-US" sz="1500" dirty="0" err="1">
                <a:solidFill>
                  <a:srgbClr val="83C057"/>
                </a:solidFill>
                <a:latin typeface="Menlo-Regular"/>
              </a:rPr>
              <a:t>ProducerBlock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 )block_;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5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)each:( </a:t>
            </a:r>
            <a:r>
              <a:rPr lang="en-US" sz="1500" dirty="0" err="1">
                <a:solidFill>
                  <a:srgbClr val="83C057"/>
                </a:solidFill>
                <a:latin typeface="Menlo-Regular"/>
              </a:rPr>
              <a:t>ActionBlock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 )block_</a:t>
            </a:r>
            <a:r>
              <a:rPr lang="en-US" sz="1500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en-US" sz="15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500" dirty="0" err="1">
                <a:solidFill>
                  <a:srgbClr val="00A0BE"/>
                </a:solidFill>
                <a:latin typeface="Menlo-Regular"/>
              </a:rPr>
              <a:t>NSArray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*)map:( </a:t>
            </a:r>
            <a:r>
              <a:rPr lang="en-US" sz="1500" dirty="0" err="1">
                <a:solidFill>
                  <a:srgbClr val="83C057"/>
                </a:solidFill>
                <a:latin typeface="Menlo-Regular"/>
              </a:rPr>
              <a:t>MappingBlock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 )block_</a:t>
            </a:r>
            <a:r>
              <a:rPr lang="en-US" sz="1500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en-US" sz="15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500" dirty="0" err="1">
                <a:solidFill>
                  <a:srgbClr val="00A0BE"/>
                </a:solidFill>
                <a:latin typeface="Menlo-Regular"/>
              </a:rPr>
              <a:t>NSArray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*)select:( </a:t>
            </a:r>
            <a:r>
              <a:rPr lang="en-US" sz="1500" dirty="0" err="1">
                <a:solidFill>
                  <a:srgbClr val="83C057"/>
                </a:solidFill>
                <a:latin typeface="Menlo-Regular"/>
              </a:rPr>
              <a:t>PredicateBlock</a:t>
            </a:r>
            <a:r>
              <a:rPr lang="en-US" sz="1500" dirty="0">
                <a:solidFill>
                  <a:srgbClr val="FFFFFF"/>
                </a:solidFill>
                <a:latin typeface="Menlo-Regular"/>
              </a:rPr>
              <a:t> )predicate_</a:t>
            </a:r>
            <a:r>
              <a:rPr lang="en-US" sz="1500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ru-RU" sz="15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600" dirty="0" err="1">
                <a:solidFill>
                  <a:srgbClr val="00A0BE"/>
                </a:solidFill>
                <a:latin typeface="Menlo-Regular"/>
              </a:rPr>
              <a:t>NSArray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*)flatten:( </a:t>
            </a:r>
            <a:r>
              <a:rPr lang="en-US" sz="1600" dirty="0" err="1">
                <a:solidFill>
                  <a:srgbClr val="83C057"/>
                </a:solidFill>
                <a:latin typeface="Menlo-Regular"/>
              </a:rPr>
              <a:t>FlattenBlock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 )block_</a:t>
            </a:r>
            <a:r>
              <a:rPr lang="en-US" sz="1600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en-US" sz="16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600" dirty="0" err="1">
                <a:solidFill>
                  <a:srgbClr val="00A0BE"/>
                </a:solidFill>
                <a:latin typeface="Menlo-Regular"/>
              </a:rPr>
              <a:t>NSUInteger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)count:( </a:t>
            </a:r>
            <a:r>
              <a:rPr lang="en-US" sz="1600" dirty="0" err="1">
                <a:solidFill>
                  <a:srgbClr val="83C057"/>
                </a:solidFill>
                <a:latin typeface="Menlo-Regular"/>
              </a:rPr>
              <a:t>PredicateBlock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 )predicate_;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600" dirty="0">
                <a:solidFill>
                  <a:srgbClr val="B21889"/>
                </a:solidFill>
                <a:latin typeface="Menlo-Regular"/>
              </a:rPr>
              <a:t>id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FFFFFF"/>
                </a:solidFill>
                <a:latin typeface="Menlo-Regular"/>
              </a:rPr>
              <a:t>firstMatch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:( </a:t>
            </a:r>
            <a:r>
              <a:rPr lang="en-US" sz="1600" dirty="0" err="1">
                <a:solidFill>
                  <a:srgbClr val="83C057"/>
                </a:solidFill>
                <a:latin typeface="Menlo-Regular"/>
              </a:rPr>
              <a:t>PredicateBlock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 )predicate_;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6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FFFFFF"/>
                </a:solidFill>
                <a:latin typeface="Menlo-Regular"/>
              </a:rPr>
              <a:t>transformWithArray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:( </a:t>
            </a:r>
            <a:r>
              <a:rPr lang="en-US" sz="1600" dirty="0" err="1">
                <a:solidFill>
                  <a:srgbClr val="00A0BE"/>
                </a:solidFill>
                <a:latin typeface="Menlo-Regular"/>
              </a:rPr>
              <a:t>NSArray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* )other_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FFFFFF"/>
                </a:solidFill>
                <a:latin typeface="Menlo-Regular"/>
              </a:rPr>
              <a:t>withBlock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:( </a:t>
            </a:r>
            <a:r>
              <a:rPr lang="en-US" sz="1600" dirty="0" err="1">
                <a:solidFill>
                  <a:srgbClr val="83C057"/>
                </a:solidFill>
                <a:latin typeface="Menlo-Regular"/>
              </a:rPr>
              <a:t>TransformBlock</a:t>
            </a:r>
            <a:r>
              <a:rPr lang="en-US" sz="1600" dirty="0">
                <a:solidFill>
                  <a:srgbClr val="FFFFFF"/>
                </a:solidFill>
                <a:latin typeface="Menlo-Regular"/>
              </a:rPr>
              <a:t> )block_;</a:t>
            </a:r>
            <a:endParaRPr lang="en-US" sz="1500" dirty="0">
              <a:solidFill>
                <a:srgbClr val="FFFFFF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975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558ED5"/>
                </a:solidFill>
              </a:rPr>
              <a:t>О</a:t>
            </a:r>
            <a:r>
              <a:rPr lang="ru-RU" dirty="0" err="1">
                <a:solidFill>
                  <a:srgbClr val="558ED5"/>
                </a:solidFill>
              </a:rPr>
              <a:t>храняющие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ru-RU" dirty="0">
                <a:solidFill>
                  <a:srgbClr val="558ED5"/>
                </a:solidFill>
              </a:rPr>
              <a:t>выражения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558ED5"/>
                </a:solidFill>
              </a:rPr>
              <a:t>–</a:t>
            </a:r>
            <a:r>
              <a:rPr lang="ru-RU" dirty="0" smtClean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[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beginUpdates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   /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/update </a:t>
            </a: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rows here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   </a:t>
            </a:r>
            <a:r>
              <a:rPr lang="ru-RU" sz="1800" dirty="0" smtClean="0">
                <a:solidFill>
                  <a:srgbClr val="41B645"/>
                </a:solidFill>
                <a:latin typeface="Menlo-Regular"/>
              </a:rPr>
              <a:t>/</a:t>
            </a:r>
            <a:r>
              <a:rPr lang="ru-RU" sz="1800" dirty="0">
                <a:solidFill>
                  <a:srgbClr val="41B645"/>
                </a:solidFill>
                <a:latin typeface="Menlo-Regular"/>
              </a:rPr>
              <a:t>/здесь ошибка если </a:t>
            </a:r>
            <a:r>
              <a:rPr lang="ru-RU" sz="1800" dirty="0" err="1">
                <a:solidFill>
                  <a:srgbClr val="41B645"/>
                </a:solidFill>
                <a:latin typeface="Menlo-Regular"/>
              </a:rPr>
              <a:t>condition</a:t>
            </a:r>
            <a:r>
              <a:rPr lang="ru-RU" sz="1800" dirty="0">
                <a:solidFill>
                  <a:srgbClr val="41B645"/>
                </a:solidFill>
                <a:latin typeface="Menlo-Regular"/>
              </a:rPr>
              <a:t>_ == </a:t>
            </a:r>
            <a:r>
              <a:rPr lang="ru-RU" sz="1800" dirty="0" err="1">
                <a:solidFill>
                  <a:srgbClr val="41B645"/>
                </a:solidFill>
                <a:latin typeface="Menlo-Regular"/>
              </a:rPr>
              <a:t>true</a:t>
            </a:r>
            <a:r>
              <a:rPr lang="ru-RU" sz="1800" dirty="0">
                <a:solidFill>
                  <a:srgbClr val="41B645"/>
                </a:solidFill>
                <a:latin typeface="Menlo-Regular"/>
              </a:rPr>
              <a:t>, мы не вызовем </a:t>
            </a: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   </a:t>
            </a:r>
            <a:r>
              <a:rPr lang="ru-RU" sz="1800" dirty="0" err="1" smtClean="0">
                <a:solidFill>
                  <a:srgbClr val="41B645"/>
                </a:solidFill>
                <a:latin typeface="Menlo-Regular"/>
              </a:rPr>
              <a:t>endUpdates</a:t>
            </a:r>
            <a:endParaRPr lang="ru-RU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21889"/>
                </a:solidFill>
                <a:latin typeface="Menlo-Regular"/>
              </a:rPr>
              <a:t>   if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( condition_ 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   /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/update </a:t>
            </a: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rows here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[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endUpdates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09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558ED5"/>
                </a:solidFill>
              </a:rPr>
              <a:t>О</a:t>
            </a:r>
            <a:r>
              <a:rPr lang="ru-RU" dirty="0" err="1">
                <a:solidFill>
                  <a:srgbClr val="558ED5"/>
                </a:solidFill>
              </a:rPr>
              <a:t>храняющие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ru-RU" dirty="0">
                <a:solidFill>
                  <a:srgbClr val="558ED5"/>
                </a:solidFill>
              </a:rPr>
              <a:t>выражения</a:t>
            </a:r>
            <a:r>
              <a:rPr lang="en-US" dirty="0">
                <a:solidFill>
                  <a:srgbClr val="558ED5"/>
                </a:solidFill>
              </a:rPr>
              <a:t> –</a:t>
            </a:r>
            <a:r>
              <a:rPr lang="ru-RU" dirty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withinUpdates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:(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(^)(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) )block_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[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beginUpdates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@try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{</a:t>
            </a:r>
          </a:p>
          <a:p>
            <a:pPr marL="0" indent="0">
              <a:buNone/>
            </a:pPr>
            <a:r>
              <a:rPr lang="cs-CZ" sz="2000" dirty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cs-CZ" sz="2000" dirty="0" err="1">
                <a:solidFill>
                  <a:srgbClr val="FFFFFF"/>
                </a:solidFill>
                <a:latin typeface="Menlo-Regular"/>
              </a:rPr>
              <a:t>block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_();</a:t>
            </a:r>
          </a:p>
          <a:p>
            <a:pPr marL="0" indent="0">
              <a:buNone/>
            </a:pPr>
            <a:r>
              <a:rPr lang="cs-CZ" sz="2000" dirty="0">
                <a:solidFill>
                  <a:srgbClr val="FFFFFF"/>
                </a:solidFill>
                <a:latin typeface="Menlo-Regular"/>
              </a:rPr>
              <a:t>   }</a:t>
            </a:r>
          </a:p>
          <a:p>
            <a:pPr marL="0" indent="0">
              <a:buNone/>
            </a:pPr>
            <a:r>
              <a:rPr lang="cs-CZ" sz="2000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cs-CZ" sz="2000" dirty="0">
                <a:solidFill>
                  <a:srgbClr val="B21889"/>
                </a:solidFill>
                <a:latin typeface="Menlo-Regular"/>
              </a:rPr>
              <a:t>@</a:t>
            </a:r>
            <a:r>
              <a:rPr lang="cs-CZ" sz="2000" dirty="0" err="1">
                <a:solidFill>
                  <a:srgbClr val="B21889"/>
                </a:solidFill>
                <a:latin typeface="Menlo-Regular"/>
              </a:rPr>
              <a:t>finally</a:t>
            </a:r>
            <a:endParaRPr lang="cs-CZ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cs-CZ" sz="2000" dirty="0">
                <a:solidFill>
                  <a:srgbClr val="FFFFFF"/>
                </a:solidFill>
                <a:latin typeface="Menlo-Regular"/>
              </a:rPr>
              <a:t>   {</a:t>
            </a:r>
          </a:p>
          <a:p>
            <a:pPr marL="0" indent="0">
              <a:buNone/>
            </a:pPr>
            <a:r>
              <a:rPr lang="cs-CZ" sz="2000" dirty="0">
                <a:solidFill>
                  <a:srgbClr val="FFFFFF"/>
                </a:solidFill>
                <a:latin typeface="Menlo-Regular"/>
              </a:rPr>
              <a:t>      [ </a:t>
            </a:r>
            <a:r>
              <a:rPr lang="cs-CZ" sz="2000" dirty="0" err="1">
                <a:solidFill>
                  <a:srgbClr val="B21889"/>
                </a:solidFill>
                <a:latin typeface="Menlo-Regular"/>
              </a:rPr>
              <a:t>self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cs-CZ" sz="2000" dirty="0" err="1">
                <a:solidFill>
                  <a:srgbClr val="FFFFFF"/>
                </a:solidFill>
                <a:latin typeface="Menlo-Regular"/>
              </a:rPr>
              <a:t>endUpdates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cs-CZ" sz="2000" dirty="0">
                <a:solidFill>
                  <a:srgbClr val="FFFFFF"/>
                </a:solidFill>
                <a:latin typeface="Menlo-Regular"/>
              </a:rPr>
              <a:t>   }</a:t>
            </a:r>
          </a:p>
          <a:p>
            <a:pPr marL="0" indent="0">
              <a:buNone/>
            </a:pPr>
            <a:r>
              <a:rPr lang="cs-CZ" sz="2000" dirty="0">
                <a:solidFill>
                  <a:srgbClr val="FFFFFF"/>
                </a:solidFill>
                <a:latin typeface="Menlo-Regular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52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литерал блока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209"/>
          </a:xfrm>
          <a:ln>
            <a:solidFill>
              <a:srgbClr val="4F81BD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 smtClean="0">
                <a:solidFill>
                  <a:srgbClr val="B21889"/>
                </a:solidFill>
                <a:latin typeface="Menlo-Regular"/>
              </a:rPr>
              <a:t>typedef</a:t>
            </a:r>
            <a:r>
              <a:rPr lang="da-DK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da-DK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da-DK" sz="2000" dirty="0">
                <a:solidFill>
                  <a:srgbClr val="FFFFFF"/>
                </a:solidFill>
                <a:latin typeface="Menlo-Regular"/>
              </a:rPr>
              <a:t> (^</a:t>
            </a:r>
            <a:r>
              <a:rPr lang="da-DK" sz="2000" dirty="0" err="1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da-DK" sz="2000" dirty="0">
                <a:solidFill>
                  <a:srgbClr val="FFFFFF"/>
                </a:solidFill>
                <a:latin typeface="Menlo-Regular"/>
              </a:rPr>
              <a:t>)(</a:t>
            </a:r>
            <a:r>
              <a:rPr lang="da-DK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da-DK" sz="20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da-DK" sz="2000" dirty="0" smtClean="0">
                <a:solidFill>
                  <a:srgbClr val="FFFFFF"/>
                </a:solidFill>
                <a:latin typeface="Menlo-Regular"/>
              </a:rPr>
              <a:t>;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  </a:t>
            </a:r>
            <a:endParaRPr lang="ru-RU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fr-FR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fr-FR" sz="2000" dirty="0" err="1" smtClean="0">
                <a:solidFill>
                  <a:srgbClr val="B21889"/>
                </a:solidFill>
                <a:latin typeface="Menlo-Regular"/>
              </a:rPr>
              <a:t>int</a:t>
            </a:r>
            <a:r>
              <a:rPr lang="fr-FR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multiplier = </a:t>
            </a:r>
            <a:r>
              <a:rPr lang="fr-FR" sz="2000" dirty="0">
                <a:solidFill>
                  <a:srgbClr val="786DC4"/>
                </a:solidFill>
                <a:latin typeface="Menlo-Regular"/>
              </a:rPr>
              <a:t>7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= ^(</a:t>
            </a: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num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FFFFFF"/>
                </a:solidFill>
                <a:latin typeface="Menlo-Regular"/>
              </a:rPr>
              <a:t>   </a:t>
            </a:r>
            <a:r>
              <a:rPr lang="is-IS" sz="2000" dirty="0" smtClean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is-I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is-IS" sz="2000" dirty="0">
                <a:solidFill>
                  <a:srgbClr val="FFFFFF"/>
                </a:solidFill>
                <a:latin typeface="Menlo-Regular"/>
              </a:rPr>
              <a:t>num * multiplier;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};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                      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ИЛИ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fr-FR" sz="2000" dirty="0" smtClean="0">
              <a:solidFill>
                <a:srgbClr val="B21889"/>
              </a:solidFill>
              <a:latin typeface="Menlo-Regular"/>
            </a:endParaRPr>
          </a:p>
          <a:p>
            <a:pPr marL="0" indent="0">
              <a:buNone/>
            </a:pPr>
            <a:r>
              <a:rPr lang="fr-FR" sz="2000" dirty="0" err="1" smtClean="0">
                <a:solidFill>
                  <a:srgbClr val="B21889"/>
                </a:solidFill>
                <a:latin typeface="Menlo-Regular"/>
              </a:rPr>
              <a:t>int</a:t>
            </a:r>
            <a:r>
              <a:rPr lang="fr-FR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multiplier = </a:t>
            </a:r>
            <a:r>
              <a:rPr lang="fr-FR" sz="2000" dirty="0">
                <a:solidFill>
                  <a:srgbClr val="786DC4"/>
                </a:solidFill>
                <a:latin typeface="Menlo-Regular"/>
              </a:rPr>
              <a:t>7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(^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)(</a:t>
            </a: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 = ^(</a:t>
            </a: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num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FFFFFF"/>
                </a:solidFill>
                <a:latin typeface="Menlo-Regular"/>
              </a:rPr>
              <a:t>  </a:t>
            </a:r>
            <a:r>
              <a:rPr lang="is-IS" sz="2000" dirty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is-IS" sz="2000" dirty="0">
                <a:solidFill>
                  <a:srgbClr val="FFFFFF"/>
                </a:solidFill>
                <a:latin typeface="Menlo-Regular"/>
              </a:rPr>
              <a:t> num * multiplier;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}</a:t>
            </a:r>
            <a:r>
              <a:rPr lang="ru-RU" sz="2000" dirty="0">
                <a:solidFill>
                  <a:srgbClr val="FFFFFF"/>
                </a:solidFill>
                <a:latin typeface="Menlo-Regular"/>
              </a:rPr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7463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558ED5"/>
                </a:solidFill>
              </a:rPr>
              <a:t>О</a:t>
            </a:r>
            <a:r>
              <a:rPr lang="ru-RU" dirty="0" err="1">
                <a:solidFill>
                  <a:srgbClr val="558ED5"/>
                </a:solidFill>
              </a:rPr>
              <a:t>храняющие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ru-RU" dirty="0">
                <a:solidFill>
                  <a:srgbClr val="558ED5"/>
                </a:solidFill>
              </a:rPr>
              <a:t>выражения</a:t>
            </a:r>
            <a:r>
              <a:rPr lang="en-US" dirty="0">
                <a:solidFill>
                  <a:srgbClr val="558ED5"/>
                </a:solidFill>
              </a:rPr>
              <a:t> –</a:t>
            </a:r>
            <a:r>
              <a:rPr lang="ru-RU" dirty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{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[ </a:t>
            </a: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.tableView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withinUpdates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^(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{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pl-PL" sz="2000" dirty="0">
                <a:solidFill>
                  <a:srgbClr val="41B645"/>
                </a:solidFill>
                <a:latin typeface="Menlo-Regular"/>
              </a:rPr>
              <a:t>//</a:t>
            </a:r>
            <a:r>
              <a:rPr lang="pl-PL" sz="2000" dirty="0" err="1">
                <a:solidFill>
                  <a:srgbClr val="41B645"/>
                </a:solidFill>
                <a:latin typeface="Menlo-Regular"/>
              </a:rPr>
              <a:t>update</a:t>
            </a:r>
            <a:r>
              <a:rPr lang="pl-PL" sz="2000" dirty="0">
                <a:solidFill>
                  <a:srgbClr val="41B645"/>
                </a:solidFill>
                <a:latin typeface="Menlo-Regular"/>
              </a:rPr>
              <a:t> </a:t>
            </a:r>
            <a:r>
              <a:rPr lang="pl-PL" sz="2000" dirty="0" err="1" smtClean="0">
                <a:solidFill>
                  <a:srgbClr val="41B645"/>
                </a:solidFill>
                <a:latin typeface="Menlo-Regular"/>
              </a:rPr>
              <a:t>rows</a:t>
            </a:r>
            <a:r>
              <a:rPr lang="pl-PL" sz="2000" dirty="0" smtClean="0">
                <a:solidFill>
                  <a:srgbClr val="41B645"/>
                </a:solidFill>
                <a:latin typeface="Menlo-Regular"/>
              </a:rPr>
              <a:t> </a:t>
            </a:r>
            <a:r>
              <a:rPr lang="pl-PL" sz="2000" dirty="0" err="1" smtClean="0">
                <a:solidFill>
                  <a:srgbClr val="41B645"/>
                </a:solidFill>
                <a:latin typeface="Menlo-Regular"/>
              </a:rPr>
              <a:t>here</a:t>
            </a:r>
            <a:endParaRPr lang="pl-PL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FFFFFF"/>
                </a:solidFill>
                <a:latin typeface="Menlo-Regular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( condition_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     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pl-PL" sz="2000" dirty="0">
                <a:solidFill>
                  <a:srgbClr val="41B645"/>
                </a:solidFill>
                <a:latin typeface="Menlo-Regular"/>
              </a:rPr>
              <a:t>//</a:t>
            </a:r>
            <a:r>
              <a:rPr lang="pl-PL" sz="2000" dirty="0" err="1">
                <a:solidFill>
                  <a:srgbClr val="41B645"/>
                </a:solidFill>
                <a:latin typeface="Menlo-Regular"/>
              </a:rPr>
              <a:t>update</a:t>
            </a:r>
            <a:r>
              <a:rPr lang="pl-PL" sz="2000" dirty="0">
                <a:solidFill>
                  <a:srgbClr val="41B645"/>
                </a:solidFill>
                <a:latin typeface="Menlo-Regular"/>
              </a:rPr>
              <a:t> </a:t>
            </a:r>
            <a:r>
              <a:rPr lang="pl-PL" sz="2000" dirty="0" err="1" smtClean="0">
                <a:solidFill>
                  <a:srgbClr val="41B645"/>
                </a:solidFill>
                <a:latin typeface="Menlo-Regular"/>
              </a:rPr>
              <a:t>rows</a:t>
            </a:r>
            <a:r>
              <a:rPr lang="pl-PL" sz="2000" dirty="0">
                <a:solidFill>
                  <a:srgbClr val="41B645"/>
                </a:solidFill>
                <a:latin typeface="Menlo-Regular"/>
              </a:rPr>
              <a:t> </a:t>
            </a:r>
            <a:r>
              <a:rPr lang="pl-PL" sz="2000" dirty="0" err="1" smtClean="0">
                <a:solidFill>
                  <a:srgbClr val="41B645"/>
                </a:solidFill>
                <a:latin typeface="Menlo-Regular"/>
              </a:rPr>
              <a:t>here</a:t>
            </a:r>
            <a:endParaRPr lang="pl-PL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FFFFFF"/>
                </a:solidFill>
                <a:latin typeface="Menlo-Regular"/>
              </a:rPr>
              <a:t>   } ];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FFFFFF"/>
                </a:solidFill>
                <a:latin typeface="Menlo-Regular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280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Отложенные вызовы</a:t>
            </a:r>
            <a:br>
              <a:rPr lang="ru-RU" dirty="0" smtClean="0"/>
            </a:br>
            <a:r>
              <a:rPr lang="en-US" sz="3500" dirty="0" err="1">
                <a:solidFill>
                  <a:srgbClr val="00A0BE"/>
                </a:solidFill>
                <a:latin typeface="Menlo-Regular"/>
                <a:ea typeface="+mn-ea"/>
                <a:cs typeface="+mn-cs"/>
              </a:rPr>
              <a:t>onDeallocBlocks</a:t>
            </a:r>
            <a:endParaRPr lang="en-US" sz="3500" dirty="0">
              <a:solidFill>
                <a:srgbClr val="00A0BE"/>
              </a:solidFill>
              <a:latin typeface="Menlo-Regular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dealloc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[ [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NSNotificationCenter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defaultCenter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removeObserver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//release </a:t>
            </a:r>
            <a:r>
              <a:rPr lang="en-US" sz="1800" dirty="0" err="1">
                <a:solidFill>
                  <a:srgbClr val="41B645"/>
                </a:solidFill>
                <a:latin typeface="Menlo-Regular"/>
              </a:rPr>
              <a:t>ivars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here if NO ARC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[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super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dealloc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}</a:t>
            </a:r>
          </a:p>
          <a:p>
            <a:pPr marL="0" indent="0" algn="ctr">
              <a:buNone/>
            </a:pPr>
            <a:r>
              <a:rPr lang="ru-RU" sz="1800" dirty="0" smtClean="0">
                <a:solidFill>
                  <a:srgbClr val="FFFFFF"/>
                </a:solidFill>
                <a:latin typeface="Menlo-Regular"/>
              </a:rPr>
              <a:t>ИЛИ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dealloc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[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cancelSomeOperations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//release </a:t>
            </a:r>
            <a:r>
              <a:rPr lang="en-US" sz="1800" dirty="0" err="1">
                <a:solidFill>
                  <a:srgbClr val="41B645"/>
                </a:solidFill>
                <a:latin typeface="Menlo-Regular"/>
              </a:rPr>
              <a:t>ivars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here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 if NO </a:t>
            </a: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ARC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[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super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dealloc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016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Отложенные вызовы</a:t>
            </a:r>
            <a:br>
              <a:rPr lang="ru-RU" dirty="0"/>
            </a:br>
            <a:r>
              <a:rPr lang="en-US" sz="3500" dirty="0" err="1">
                <a:solidFill>
                  <a:srgbClr val="00A0BE"/>
                </a:solidFill>
                <a:latin typeface="Menlo-Regular"/>
              </a:rPr>
              <a:t>onDeallocBlocks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1.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objc_setAssociatedObject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self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                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, &amp;</a:t>
            </a:r>
            <a:r>
              <a:rPr lang="en-US" sz="1800" dirty="0" err="1">
                <a:solidFill>
                  <a:srgbClr val="83C057"/>
                </a:solidFill>
                <a:latin typeface="Menlo-Regular"/>
              </a:rPr>
              <a:t>ownerships_key</a:t>
            </a:r>
            <a:r>
              <a:rPr lang="en-US" sz="1800" dirty="0">
                <a:solidFill>
                  <a:srgbClr val="83C057"/>
                </a:solidFill>
                <a:latin typeface="Menlo-Regular"/>
              </a:rPr>
              <a:t>_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                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, ownerships_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            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sz="1800" dirty="0" smtClean="0">
                <a:solidFill>
                  <a:srgbClr val="00A0BE"/>
                </a:solidFill>
                <a:latin typeface="Menlo-Regular"/>
              </a:rPr>
              <a:t>RETAIN_NONATOMIC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2. Class </a:t>
            </a:r>
            <a:r>
              <a:rPr lang="en-US" sz="1900" dirty="0" err="1"/>
              <a:t>JFFOnDeallocBlockOwner</a:t>
            </a:r>
            <a:endParaRPr lang="en-US" sz="19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dealloc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( </a:t>
            </a:r>
            <a:r>
              <a:rPr lang="en-US" sz="1800" dirty="0">
                <a:solidFill>
                  <a:srgbClr val="83C057"/>
                </a:solidFill>
                <a:latin typeface="Menlo-Regular"/>
              </a:rPr>
              <a:t>_block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en-US" sz="1800" dirty="0">
                <a:solidFill>
                  <a:srgbClr val="83C057"/>
                </a:solidFill>
                <a:latin typeface="Menlo-Regular"/>
              </a:rPr>
              <a:t>_block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[ </a:t>
            </a:r>
            <a:r>
              <a:rPr lang="en-US" sz="1800" dirty="0">
                <a:solidFill>
                  <a:srgbClr val="83C057"/>
                </a:solidFill>
                <a:latin typeface="Menlo-Regular"/>
              </a:rPr>
              <a:t>_block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00A0BE"/>
                </a:solidFill>
                <a:latin typeface="Menlo-Regular"/>
              </a:rPr>
              <a:t>release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}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[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super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dealloc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2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Отложенные вызовы</a:t>
            </a:r>
            <a:br>
              <a:rPr lang="ru-RU" dirty="0"/>
            </a:br>
            <a:r>
              <a:rPr lang="en-US" sz="3500" dirty="0" err="1">
                <a:solidFill>
                  <a:srgbClr val="00A0BE"/>
                </a:solidFill>
                <a:latin typeface="Menlo-Regular"/>
              </a:rPr>
              <a:t>onDeallocBlocks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-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(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2000" dirty="0" err="1" smtClean="0">
                <a:solidFill>
                  <a:srgbClr val="FFFFFF"/>
                </a:solidFill>
                <a:latin typeface="Menlo-Regular"/>
              </a:rPr>
              <a:t>addOnDeallocBlock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:(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(^)(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) )block_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{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JFFOnDeallocBlockOwner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* owner_ = 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              </a:t>
            </a:r>
          </a:p>
          <a:p>
            <a:pPr marL="0" indent="0">
              <a:buNone/>
            </a:pP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 err="1">
                <a:solidFill>
                  <a:srgbClr val="83C057"/>
                </a:solidFill>
                <a:latin typeface="Menlo-Regular"/>
              </a:rPr>
              <a:t>JFFOnDeallocBlockOwner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alloc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] </a:t>
            </a:r>
            <a:r>
              <a:rPr lang="en-US" sz="2000" dirty="0" err="1">
                <a:solidFill>
                  <a:srgbClr val="83C057"/>
                </a:solidFill>
                <a:latin typeface="Menlo-Regular"/>
              </a:rPr>
              <a:t>initWithBlock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          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            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block_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83C057"/>
                </a:solidFill>
                <a:latin typeface="Menlo-Regular"/>
              </a:rPr>
              <a:t>ownerships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addObject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owner_ ];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[ owner_ </a:t>
            </a:r>
            <a:r>
              <a:rPr lang="en-US" sz="2000" dirty="0">
                <a:solidFill>
                  <a:srgbClr val="00A0BE"/>
                </a:solidFill>
                <a:latin typeface="Menlo-Regular"/>
              </a:rPr>
              <a:t>release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911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Отложенные вызовы</a:t>
            </a:r>
            <a:br>
              <a:rPr lang="ru-RU" dirty="0"/>
            </a:br>
            <a:r>
              <a:rPr lang="en-US" sz="3500" dirty="0" err="1">
                <a:solidFill>
                  <a:srgbClr val="00A0BE"/>
                </a:solidFill>
                <a:latin typeface="Menlo-Regular"/>
              </a:rPr>
              <a:t>onDeallocBlocks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>
              <a:solidFill>
                <a:srgbClr val="41B645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41B645"/>
                </a:solidFill>
                <a:latin typeface="Menlo-Regular"/>
              </a:rPr>
              <a:t> /</a:t>
            </a:r>
            <a:r>
              <a:rPr lang="ru-RU" sz="2000" dirty="0">
                <a:solidFill>
                  <a:srgbClr val="41B645"/>
                </a:solidFill>
                <a:latin typeface="Menlo-Regular"/>
              </a:rPr>
              <a:t>/лечим циклическую ссылку</a:t>
            </a: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__block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self_ =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83C057"/>
                </a:solidFill>
                <a:latin typeface="Menlo-Regular"/>
              </a:rPr>
              <a:t>addOnDeallocBlock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^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{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[ [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NSNotificationCenter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defaultCenter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removeObserver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self_ 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}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];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3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Отложенные вызовы</a:t>
            </a:r>
            <a:br>
              <a:rPr lang="ru-RU" dirty="0"/>
            </a:br>
            <a:r>
              <a:rPr lang="en-US" sz="3200" dirty="0">
                <a:solidFill>
                  <a:srgbClr val="558ED5"/>
                </a:solidFill>
              </a:rPr>
              <a:t>Scheduled </a:t>
            </a:r>
            <a:r>
              <a:rPr lang="en-US" sz="3200" dirty="0" smtClean="0">
                <a:solidFill>
                  <a:srgbClr val="558ED5"/>
                </a:solidFill>
              </a:rPr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[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performSelector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@selector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someMethod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    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withObject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nil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   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afterDelay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786DC4"/>
                </a:solidFill>
                <a:latin typeface="Menlo-Regular"/>
              </a:rPr>
              <a:t>20.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NSObject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cancelPreviousPerformRequestsWithTarget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;</a:t>
            </a:r>
            <a:r>
              <a:rPr lang="ru-RU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//</a:t>
            </a:r>
            <a:r>
              <a:rPr lang="en-US" sz="1800" dirty="0" err="1" smtClean="0">
                <a:solidFill>
                  <a:srgbClr val="41B645"/>
                </a:solidFill>
                <a:latin typeface="Menlo-Regular"/>
              </a:rPr>
              <a:t>отмена</a:t>
            </a:r>
            <a:endParaRPr lang="en-US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1800" dirty="0" smtClean="0"/>
              <a:t>ИЛИ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NSTimer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scheduledTimerWithTimeInterval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 smtClean="0">
                <a:solidFill>
                  <a:srgbClr val="786DC4"/>
                </a:solidFill>
                <a:latin typeface="Menlo-Regular"/>
              </a:rPr>
              <a:t>20.</a:t>
            </a:r>
            <a:endParaRPr lang="en-US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             </a:t>
            </a:r>
            <a:r>
              <a:rPr lang="en-US" sz="1800" dirty="0" smtClean="0">
                <a:solidFill>
                  <a:srgbClr val="00A0BE"/>
                </a:solidFill>
                <a:latin typeface="Menlo-Regular"/>
              </a:rPr>
              <a:t>target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 smtClean="0">
                <a:solidFill>
                  <a:srgbClr val="B21889"/>
                </a:solidFill>
                <a:latin typeface="Menlo-Regular"/>
              </a:rPr>
              <a:t>self</a:t>
            </a:r>
            <a:endParaRPr lang="en-US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           </a:t>
            </a:r>
            <a:r>
              <a:rPr lang="en-US" sz="1800" dirty="0" smtClean="0">
                <a:solidFill>
                  <a:srgbClr val="00A0BE"/>
                </a:solidFill>
                <a:latin typeface="Menlo-Regular"/>
              </a:rPr>
              <a:t>selector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@selector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someMethod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       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 smtClean="0">
                <a:solidFill>
                  <a:srgbClr val="00A0BE"/>
                </a:solidFill>
                <a:latin typeface="Menlo-Regular"/>
              </a:rPr>
              <a:t>userInfo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nil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        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00A0BE"/>
                </a:solidFill>
                <a:latin typeface="Menlo-Regular"/>
              </a:rPr>
              <a:t>repeats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YES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[ timer_ </a:t>
            </a:r>
            <a:r>
              <a:rPr lang="en-US" sz="1800" dirty="0">
                <a:solidFill>
                  <a:srgbClr val="00A0BE"/>
                </a:solidFill>
                <a:latin typeface="Menlo-Regular"/>
              </a:rPr>
              <a:t>invalidate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;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 //</a:t>
            </a:r>
            <a:r>
              <a:rPr lang="en-US" sz="1800" dirty="0" err="1">
                <a:solidFill>
                  <a:srgbClr val="41B645"/>
                </a:solidFill>
                <a:latin typeface="Menlo-Regular"/>
              </a:rPr>
              <a:t>отмена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271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Отложенные вызовы</a:t>
            </a:r>
            <a:br>
              <a:rPr lang="ru-RU" dirty="0"/>
            </a:br>
            <a:r>
              <a:rPr lang="en-US" dirty="0">
                <a:solidFill>
                  <a:srgbClr val="558ED5"/>
                </a:solidFill>
              </a:rPr>
              <a:t>Scheduled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B21889"/>
                </a:solidFill>
                <a:latin typeface="Menlo-Regular"/>
              </a:rPr>
              <a:t>__block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self_ =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3C057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C057"/>
                </a:solidFill>
                <a:latin typeface="Menlo-Regular"/>
              </a:rPr>
              <a:t>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JFFScheduledBlock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bk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_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= ^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[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self_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someMethod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}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Menlo-Regular"/>
              </a:rPr>
              <a:t>CancelBlock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cancel_ = [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JFFScheduler</a:t>
            </a:r>
            <a:r>
              <a:rPr lang="en-US" sz="2000" dirty="0">
                <a:solidFill>
                  <a:srgbClr val="83C057"/>
                </a:solidFill>
                <a:latin typeface="Menlo-Regular"/>
              </a:rPr>
              <a:t> </a:t>
            </a:r>
            <a:r>
              <a:rPr lang="en-US" sz="2000" dirty="0" err="1" smtClean="0">
                <a:solidFill>
                  <a:srgbClr val="00A0BE"/>
                </a:solidFill>
                <a:latin typeface="Menlo-Regular"/>
              </a:rPr>
              <a:t>addBlock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2000" dirty="0" err="1" smtClean="0">
                <a:solidFill>
                  <a:srgbClr val="FFFFFF"/>
                </a:solidFill>
                <a:latin typeface="Menlo-Regular"/>
              </a:rPr>
              <a:t>bk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_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                                   </a:t>
            </a:r>
            <a:r>
              <a:rPr lang="en-US" sz="2000" dirty="0">
                <a:solidFill>
                  <a:srgbClr val="00A0BE"/>
                </a:solidFill>
                <a:latin typeface="Menlo-Regular"/>
              </a:rPr>
              <a:t>duration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2000" dirty="0">
                <a:solidFill>
                  <a:srgbClr val="786DC4"/>
                </a:solidFill>
                <a:latin typeface="Menlo-Regular"/>
              </a:rPr>
              <a:t>20.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[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addOnDeallocBlock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cancel_  ];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585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558ED5"/>
                </a:solidFill>
              </a:rPr>
              <a:t>Блоки вместо делегатов в </a:t>
            </a:r>
            <a:r>
              <a:rPr lang="en-US" dirty="0" err="1" smtClean="0"/>
              <a:t>UIAlertView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-(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alertView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:(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UIAlertView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)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alert_view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clickedButtonAtIndex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:(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NSInteger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)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button_index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FFFFFF"/>
                </a:solidFill>
                <a:latin typeface="Menlo-Regular"/>
              </a:rPr>
              <a:t>  </a:t>
            </a:r>
            <a:r>
              <a:rPr lang="en-US" sz="1800" dirty="0" err="1" smtClean="0">
                <a:solidFill>
                  <a:srgbClr val="00A0BE"/>
                </a:solidFill>
                <a:latin typeface="Menlo-Regular"/>
              </a:rPr>
              <a:t>NSString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title_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= [ 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alert_view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buttonTitleAtIndex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button_index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_ ]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ru-RU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B21889"/>
                </a:solidFill>
                <a:latin typeface="Menlo-Regular"/>
              </a:rPr>
              <a:t>if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[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title_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isEqualToString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cancel_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]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//..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</a:t>
            </a:r>
            <a:r>
              <a:rPr lang="en-US" sz="1800" dirty="0" smtClean="0">
                <a:solidFill>
                  <a:srgbClr val="B21889"/>
                </a:solidFill>
                <a:latin typeface="Menlo-Regular"/>
              </a:rPr>
              <a:t>else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(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[ title_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isEqualToString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button1_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]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//..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</a:t>
            </a:r>
            <a:r>
              <a:rPr lang="en-US" sz="1800" dirty="0" smtClean="0">
                <a:solidFill>
                  <a:srgbClr val="B21889"/>
                </a:solidFill>
                <a:latin typeface="Menlo-Regular"/>
              </a:rPr>
              <a:t>else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(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[ title_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isEqualToString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button2_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]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</a:t>
            </a:r>
            <a:r>
              <a:rPr lang="en-US" sz="1800" dirty="0">
                <a:solidFill>
                  <a:srgbClr val="41B645"/>
                </a:solidFill>
                <a:latin typeface="Menlo-Regular"/>
              </a:rPr>
              <a:t>//.</a:t>
            </a:r>
            <a:r>
              <a:rPr lang="en-US" sz="1800" dirty="0" smtClean="0">
                <a:solidFill>
                  <a:srgbClr val="41B645"/>
                </a:solidFill>
                <a:latin typeface="Menlo-Regular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866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558ED5"/>
                </a:solidFill>
              </a:rPr>
              <a:t>Блоки вместо делегатов в </a:t>
            </a:r>
            <a:r>
              <a:rPr lang="en-US" dirty="0" err="1"/>
              <a:t>UIAlertView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83C057"/>
                </a:solidFill>
                <a:latin typeface="Menlo-Regular"/>
              </a:rPr>
              <a:t>JFFAlertButton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bt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= [ </a:t>
            </a:r>
            <a:r>
              <a:rPr lang="en-US" sz="1800" dirty="0" err="1">
                <a:solidFill>
                  <a:srgbClr val="83C057"/>
                </a:solidFill>
                <a:latin typeface="Menlo-Regular"/>
              </a:rPr>
              <a:t>JFFAlertButton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83C057"/>
                </a:solidFill>
                <a:latin typeface="Menlo-Regular"/>
              </a:rPr>
              <a:t>alertButton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 smtClean="0">
                <a:solidFill>
                  <a:srgbClr val="83C057"/>
                </a:solidFill>
                <a:latin typeface="Menlo-Regular"/>
              </a:rPr>
              <a:t>title_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                                 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83C057"/>
                </a:solidFill>
                <a:latin typeface="Menlo-Regular"/>
              </a:rPr>
              <a:t>action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^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{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1800" dirty="0" smtClean="0">
                <a:solidFill>
                  <a:srgbClr val="00A0BE"/>
                </a:solidFill>
                <a:latin typeface="Menlo-Regular"/>
              </a:rPr>
              <a:t>//do some action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}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83C057"/>
                </a:solidFill>
                <a:latin typeface="Menlo-Regular"/>
              </a:rPr>
              <a:t>JFFAlertView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alert_view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1800" dirty="0" err="1">
                <a:solidFill>
                  <a:srgbClr val="83C057"/>
                </a:solidFill>
                <a:latin typeface="Menlo-Regular"/>
              </a:rPr>
              <a:t>JFFAlertView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83C057"/>
                </a:solidFill>
                <a:latin typeface="Menlo-Regular"/>
              </a:rPr>
              <a:t>alertWithTitle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DB2C38"/>
                </a:solidFill>
                <a:latin typeface="Menlo-Regular"/>
              </a:rPr>
              <a:t>@"Alert2"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FFFFFF"/>
                </a:solidFill>
                <a:latin typeface="Menlo-Regular"/>
              </a:rPr>
              <a:t>                        </a:t>
            </a:r>
            <a:r>
              <a:rPr lang="fi-FI" sz="1800" dirty="0" err="1" smtClean="0">
                <a:solidFill>
                  <a:srgbClr val="83C057"/>
                </a:solidFill>
                <a:latin typeface="Menlo-Regular"/>
              </a:rPr>
              <a:t>message</a:t>
            </a:r>
            <a:r>
              <a:rPr lang="fi-FI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fi-FI" sz="1800" dirty="0">
                <a:solidFill>
                  <a:srgbClr val="DB2C38"/>
                </a:solidFill>
                <a:latin typeface="Menlo-Regular"/>
              </a:rPr>
              <a:t>@"</a:t>
            </a:r>
            <a:r>
              <a:rPr lang="fi-FI" sz="1800" dirty="0" err="1">
                <a:solidFill>
                  <a:srgbClr val="DB2C38"/>
                </a:solidFill>
                <a:latin typeface="Menlo-Regular"/>
              </a:rPr>
              <a:t>test</a:t>
            </a:r>
            <a:r>
              <a:rPr lang="fi-FI" sz="1800" dirty="0">
                <a:solidFill>
                  <a:srgbClr val="DB2C38"/>
                </a:solidFill>
                <a:latin typeface="Menlo-Regular"/>
              </a:rPr>
              <a:t>"</a:t>
            </a:r>
            <a:endParaRPr lang="fi-FI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FFFFFF"/>
                </a:solidFill>
                <a:latin typeface="Menlo-Regular"/>
              </a:rPr>
              <a:t>              </a:t>
            </a:r>
            <a:r>
              <a:rPr lang="it-IT" sz="1800" dirty="0" err="1" smtClean="0">
                <a:solidFill>
                  <a:srgbClr val="83C057"/>
                </a:solidFill>
                <a:latin typeface="Menlo-Regular"/>
              </a:rPr>
              <a:t>cancelButtonTitle</a:t>
            </a:r>
            <a:r>
              <a:rPr lang="it-IT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it-IT" sz="1800" dirty="0">
                <a:solidFill>
                  <a:srgbClr val="DB2C38"/>
                </a:solidFill>
                <a:latin typeface="Menlo-Regular"/>
              </a:rPr>
              <a:t>@"</a:t>
            </a:r>
            <a:r>
              <a:rPr lang="it-IT" sz="1800" dirty="0" err="1">
                <a:solidFill>
                  <a:srgbClr val="DB2C38"/>
                </a:solidFill>
                <a:latin typeface="Menlo-Regular"/>
              </a:rPr>
              <a:t>Cancel</a:t>
            </a:r>
            <a:r>
              <a:rPr lang="it-IT" sz="1800" dirty="0">
                <a:solidFill>
                  <a:srgbClr val="DB2C38"/>
                </a:solidFill>
                <a:latin typeface="Menlo-Regular"/>
              </a:rPr>
              <a:t>"</a:t>
            </a:r>
            <a:endParaRPr lang="it-IT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      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 smtClean="0">
                <a:solidFill>
                  <a:srgbClr val="83C057"/>
                </a:solidFill>
                <a:latin typeface="Menlo-Regular"/>
              </a:rPr>
              <a:t>otherButtonTitles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bt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_,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nil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95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Обобщенное асинхронное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1. </a:t>
            </a:r>
            <a:r>
              <a:rPr lang="ru-RU" dirty="0" smtClean="0">
                <a:solidFill>
                  <a:srgbClr val="558ED5"/>
                </a:solidFill>
              </a:rPr>
              <a:t>Асинхронная операция в общем виде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2. </a:t>
            </a:r>
            <a:r>
              <a:rPr lang="ru-RU" dirty="0" smtClean="0">
                <a:solidFill>
                  <a:srgbClr val="558ED5"/>
                </a:solidFill>
              </a:rPr>
              <a:t>Кеширование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3. </a:t>
            </a:r>
            <a:r>
              <a:rPr lang="ru-RU" dirty="0" smtClean="0">
                <a:solidFill>
                  <a:srgbClr val="558ED5"/>
                </a:solidFill>
              </a:rPr>
              <a:t>Порядок выполнения</a:t>
            </a:r>
            <a:endParaRPr lang="ru-RU" dirty="0">
              <a:solidFill>
                <a:srgbClr val="558ED5"/>
              </a:solidFill>
            </a:endParaRPr>
          </a:p>
          <a:p>
            <a:pPr marL="514350" indent="-514350">
              <a:buAutoNum type="alphaLcParenR"/>
            </a:pPr>
            <a:r>
              <a:rPr lang="ru-RU" dirty="0" smtClean="0">
                <a:solidFill>
                  <a:srgbClr val="558ED5"/>
                </a:solidFill>
              </a:rPr>
              <a:t>Дерево зависимостей</a:t>
            </a:r>
            <a:r>
              <a:rPr lang="en-US" dirty="0" smtClean="0">
                <a:solidFill>
                  <a:srgbClr val="558ED5"/>
                </a:solidFill>
              </a:rPr>
              <a:t>, login</a:t>
            </a:r>
            <a:endParaRPr lang="en-US" dirty="0">
              <a:solidFill>
                <a:srgbClr val="558ED5"/>
              </a:solidFill>
            </a:endParaRPr>
          </a:p>
          <a:p>
            <a:pPr marL="514350" indent="-514350">
              <a:buAutoNum type="alphaLcParenR"/>
            </a:pPr>
            <a:r>
              <a:rPr lang="en-US" dirty="0" smtClean="0">
                <a:solidFill>
                  <a:srgbClr val="558ED5"/>
                </a:solidFill>
              </a:rPr>
              <a:t>Lazy load, </a:t>
            </a:r>
            <a:r>
              <a:rPr lang="ru-RU" dirty="0" smtClean="0">
                <a:solidFill>
                  <a:srgbClr val="558ED5"/>
                </a:solidFill>
              </a:rPr>
              <a:t>вычитка страниц</a:t>
            </a: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4</a:t>
            </a:r>
            <a:r>
              <a:rPr lang="en-US" dirty="0" smtClean="0">
                <a:solidFill>
                  <a:srgbClr val="558ED5"/>
                </a:solidFill>
              </a:rPr>
              <a:t>.</a:t>
            </a:r>
            <a:r>
              <a:rPr lang="ru-RU" dirty="0" smtClean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558ED5"/>
                </a:solidFill>
              </a:rPr>
              <a:t>Load balancer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5. </a:t>
            </a:r>
            <a:r>
              <a:rPr lang="ru-RU" dirty="0" smtClean="0">
                <a:solidFill>
                  <a:srgbClr val="558ED5"/>
                </a:solidFill>
              </a:rPr>
              <a:t>Асинхронные операции в контексте сессии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558ED5"/>
                </a:solidFill>
              </a:rPr>
              <a:t>6</a:t>
            </a:r>
            <a:r>
              <a:rPr lang="en-US" dirty="0" smtClean="0">
                <a:solidFill>
                  <a:srgbClr val="558ED5"/>
                </a:solidFill>
              </a:rPr>
              <a:t>. </a:t>
            </a:r>
            <a:r>
              <a:rPr lang="ru-RU" dirty="0">
                <a:solidFill>
                  <a:srgbClr val="558ED5"/>
                </a:solidFill>
              </a:rPr>
              <a:t>Асинхронные операции в </a:t>
            </a:r>
            <a:r>
              <a:rPr lang="en-US" dirty="0" smtClean="0">
                <a:solidFill>
                  <a:srgbClr val="558ED5"/>
                </a:solidFill>
              </a:rPr>
              <a:t>UI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блока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FFFF"/>
                </a:solidFill>
                <a:latin typeface="Menlo-Regular"/>
              </a:rPr>
              <a:t>{</a:t>
            </a:r>
            <a:endParaRPr lang="ru-RU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FFFF"/>
                </a:solidFill>
                <a:latin typeface="Menlo-Regular"/>
              </a:rPr>
              <a:t>   </a:t>
            </a:r>
            <a:r>
              <a:rPr lang="ru-RU" dirty="0">
                <a:solidFill>
                  <a:srgbClr val="FFFFFF"/>
                </a:solidFill>
                <a:latin typeface="Menlo-Regular"/>
              </a:rPr>
              <a:t>...</a:t>
            </a:r>
          </a:p>
          <a:p>
            <a:pPr marL="0" indent="0">
              <a:buNone/>
            </a:pPr>
            <a:r>
              <a:rPr lang="cs-CZ" dirty="0" smtClean="0">
                <a:solidFill>
                  <a:srgbClr val="FFFFFF"/>
                </a:solidFill>
                <a:latin typeface="Menlo-Regular"/>
              </a:rPr>
              <a:t>   </a:t>
            </a:r>
            <a:r>
              <a:rPr lang="cs-CZ" dirty="0" err="1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cs-CZ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cs-CZ" dirty="0" smtClean="0">
                <a:solidFill>
                  <a:srgbClr val="786DC4"/>
                </a:solidFill>
                <a:latin typeface="Menlo-Regular"/>
              </a:rPr>
              <a:t>3</a:t>
            </a:r>
            <a:r>
              <a:rPr lang="cs-CZ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cs-CZ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cs-CZ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solidFill>
                  <a:srgbClr val="FFFFFF"/>
                </a:solidFill>
                <a:latin typeface="Menlo-Regular"/>
              </a:rPr>
              <a:t>   </a:t>
            </a:r>
            <a:r>
              <a:rPr lang="ru-RU" dirty="0" smtClean="0">
                <a:solidFill>
                  <a:srgbClr val="41B645"/>
                </a:solidFill>
                <a:latin typeface="Menlo-Regular"/>
              </a:rPr>
              <a:t>//или</a:t>
            </a:r>
            <a:endParaRPr lang="en-US" dirty="0" smtClean="0">
              <a:solidFill>
                <a:srgbClr val="41B645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1B645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1B645"/>
                </a:solidFill>
                <a:latin typeface="Menlo-Regular"/>
              </a:rPr>
              <a:t>  </a:t>
            </a:r>
            <a:r>
              <a:rPr lang="en-US" dirty="0">
                <a:solidFill>
                  <a:srgbClr val="B21889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 ( </a:t>
            </a:r>
            <a:r>
              <a:rPr lang="en-US" dirty="0" err="1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 )</a:t>
            </a:r>
            <a:endParaRPr lang="ru-RU" dirty="0" smtClean="0">
              <a:solidFill>
                <a:srgbClr val="41B645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dirty="0">
                <a:solidFill>
                  <a:srgbClr val="41B645"/>
                </a:solidFill>
                <a:latin typeface="Menlo-Regular"/>
              </a:rPr>
              <a:t> </a:t>
            </a:r>
            <a:r>
              <a:rPr lang="ru-RU" dirty="0" smtClean="0">
                <a:solidFill>
                  <a:srgbClr val="41B645"/>
                </a:solidFill>
                <a:latin typeface="Menlo-Regular"/>
              </a:rPr>
              <a:t>  </a:t>
            </a:r>
            <a:r>
              <a:rPr lang="en-US" dirty="0" smtClean="0">
                <a:solidFill>
                  <a:srgbClr val="41B645"/>
                </a:solidFill>
                <a:latin typeface="Menlo-Regular"/>
              </a:rPr>
              <a:t>   </a:t>
            </a:r>
            <a:r>
              <a:rPr lang="cs-CZ" dirty="0" err="1" smtClean="0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cs-CZ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cs-CZ" dirty="0">
                <a:solidFill>
                  <a:srgbClr val="786DC4"/>
                </a:solidFill>
                <a:latin typeface="Menlo-Regular"/>
              </a:rPr>
              <a:t>3</a:t>
            </a:r>
            <a:r>
              <a:rPr lang="cs-CZ" dirty="0">
                <a:solidFill>
                  <a:srgbClr val="FFFFFF"/>
                </a:solidFill>
                <a:latin typeface="Menlo-Regular"/>
              </a:rPr>
              <a:t> )</a:t>
            </a:r>
            <a:r>
              <a:rPr lang="cs-CZ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cs-CZ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FFFF"/>
                </a:solidFill>
                <a:latin typeface="Menlo-Regular"/>
              </a:rPr>
              <a:t>}</a:t>
            </a:r>
            <a:endParaRPr lang="en-US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Menlo-Regular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rgbClr val="FFFFFF"/>
                </a:solidFill>
                <a:latin typeface="Menlo-Regular"/>
              </a:rPr>
              <a:t>Результат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: 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91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/>
              <a:t>Асинхронная операция в общем виде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83C057"/>
              </a:solidFill>
              <a:latin typeface="Menlo-Regular"/>
            </a:endParaRPr>
          </a:p>
          <a:p>
            <a:pPr marL="0" indent="0">
              <a:buNone/>
            </a:pPr>
            <a:endParaRPr lang="en-US" sz="2000" dirty="0">
              <a:solidFill>
                <a:srgbClr val="83C057"/>
              </a:solidFill>
              <a:latin typeface="Menlo-Regula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83C057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83C057"/>
                </a:solidFill>
                <a:latin typeface="Menlo-Regular"/>
              </a:rPr>
              <a:t>CancelBlock</a:t>
            </a:r>
            <a:r>
              <a:rPr lang="en-US" sz="3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Menlo-Regular"/>
              </a:rPr>
              <a:t>(</a:t>
            </a:r>
            <a:r>
              <a:rPr lang="en-US" sz="3000" dirty="0" smtClean="0">
                <a:solidFill>
                  <a:srgbClr val="FFFFFF"/>
                </a:solidFill>
                <a:latin typeface="Menlo-Regular"/>
              </a:rPr>
              <a:t>^</a:t>
            </a:r>
            <a:r>
              <a:rPr lang="en-US" sz="3000" dirty="0" err="1" smtClean="0">
                <a:solidFill>
                  <a:srgbClr val="FFFFFF"/>
                </a:solidFill>
                <a:latin typeface="Menlo-Regular"/>
              </a:rPr>
              <a:t>AsyncOperation</a:t>
            </a:r>
            <a:r>
              <a:rPr lang="en-US" sz="3000" dirty="0" smtClean="0">
                <a:solidFill>
                  <a:srgbClr val="FFFFFF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3000" dirty="0" smtClean="0">
                <a:solidFill>
                  <a:srgbClr val="FFFFFF"/>
                </a:solidFill>
                <a:latin typeface="Menlo-Regular"/>
              </a:rPr>
              <a:t>         ( </a:t>
            </a:r>
            <a:r>
              <a:rPr lang="en-US" sz="3000" dirty="0" err="1" smtClean="0">
                <a:solidFill>
                  <a:srgbClr val="83C057"/>
                </a:solidFill>
                <a:latin typeface="Menlo-Regular"/>
              </a:rPr>
              <a:t>ProgressHandler</a:t>
            </a:r>
            <a:endParaRPr lang="en-US" sz="3000" dirty="0" smtClean="0">
              <a:solidFill>
                <a:srgbClr val="83C057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83C057"/>
                </a:solidFill>
                <a:latin typeface="Menlo-Regular"/>
              </a:rPr>
              <a:t> </a:t>
            </a:r>
            <a:r>
              <a:rPr lang="en-US" sz="3000" dirty="0" smtClean="0">
                <a:solidFill>
                  <a:srgbClr val="83C057"/>
                </a:solidFill>
                <a:latin typeface="Menlo-Regular"/>
              </a:rPr>
              <a:t>         </a:t>
            </a:r>
            <a:r>
              <a:rPr lang="en-US" sz="3000" dirty="0" smtClean="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sz="3000" dirty="0" err="1" smtClean="0">
                <a:solidFill>
                  <a:srgbClr val="83C057"/>
                </a:solidFill>
                <a:latin typeface="Menlo-Regular"/>
              </a:rPr>
              <a:t>CancelHandler</a:t>
            </a:r>
            <a:endParaRPr lang="en-US" sz="3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FFFFFF"/>
                </a:solidFill>
                <a:latin typeface="Menlo-Regular"/>
              </a:rPr>
              <a:t>          , </a:t>
            </a:r>
            <a:r>
              <a:rPr lang="en-US" sz="3000" dirty="0" err="1" smtClean="0">
                <a:solidFill>
                  <a:srgbClr val="83C057"/>
                </a:solidFill>
                <a:latin typeface="Menlo-Regular"/>
              </a:rPr>
              <a:t>FinishHandler</a:t>
            </a:r>
            <a:r>
              <a:rPr lang="en-US" sz="3000" dirty="0" smtClean="0">
                <a:solidFill>
                  <a:srgbClr val="83C057"/>
                </a:solidFill>
                <a:latin typeface="Menlo-Regular"/>
              </a:rPr>
              <a:t> </a:t>
            </a:r>
            <a:r>
              <a:rPr lang="en-US" sz="3000" dirty="0" smtClean="0">
                <a:solidFill>
                  <a:srgbClr val="FFFFFF"/>
                </a:solidFill>
                <a:latin typeface="Menlo-Regular"/>
              </a:rPr>
              <a:t>) { … };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087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2010"/>
          </a:xfrm>
        </p:spPr>
        <p:txBody>
          <a:bodyPr/>
          <a:lstStyle/>
          <a:p>
            <a:r>
              <a:rPr lang="ru-RU" sz="4000" dirty="0" smtClean="0"/>
              <a:t>Кеширование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366" y="3546531"/>
            <a:ext cx="4618390" cy="560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Физический</a:t>
            </a:r>
            <a:r>
              <a:rPr lang="ru-RU" dirty="0"/>
              <a:t> </a:t>
            </a:r>
            <a:r>
              <a:rPr lang="ru-RU" dirty="0" smtClean="0"/>
              <a:t>запрос</a:t>
            </a:r>
          </a:p>
        </p:txBody>
      </p:sp>
      <p:sp>
        <p:nvSpPr>
          <p:cNvPr id="4" name="Curved Left Arrow 3"/>
          <p:cNvSpPr/>
          <p:nvPr/>
        </p:nvSpPr>
        <p:spPr>
          <a:xfrm>
            <a:off x="5327642" y="2177405"/>
            <a:ext cx="1880345" cy="351353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391667" y="1798009"/>
            <a:ext cx="2804022" cy="3793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391667" y="2544246"/>
            <a:ext cx="2804022" cy="3793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391667" y="4701219"/>
            <a:ext cx="2804022" cy="37939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2391667" y="5369285"/>
            <a:ext cx="2804022" cy="37939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91667" y="1428677"/>
            <a:ext cx="221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Логический запрос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91667" y="2193901"/>
            <a:ext cx="221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Логический запрос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07973" y="4331887"/>
            <a:ext cx="91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93934" y="5080616"/>
            <a:ext cx="91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 2</a:t>
            </a:r>
          </a:p>
        </p:txBody>
      </p:sp>
    </p:spTree>
    <p:extLst>
      <p:ext uri="{BB962C8B-B14F-4D97-AF65-F5344CB8AC3E}">
        <p14:creationId xmlns:p14="http://schemas.microsoft.com/office/powerpoint/2010/main" val="348231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ru-RU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41B645"/>
                </a:solidFill>
                <a:latin typeface="Menlo-Regular"/>
              </a:rPr>
              <a:t>//</a:t>
            </a:r>
            <a:r>
              <a:rPr lang="en-US" sz="2000" dirty="0" err="1">
                <a:solidFill>
                  <a:srgbClr val="41B645"/>
                </a:solidFill>
                <a:latin typeface="Menlo-Regular"/>
              </a:rPr>
              <a:t>физический</a:t>
            </a:r>
            <a:r>
              <a:rPr lang="en-US" sz="2000" dirty="0">
                <a:solidFill>
                  <a:srgbClr val="41B645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41B645"/>
                </a:solidFill>
                <a:latin typeface="Menlo-Regular"/>
              </a:rPr>
              <a:t>запрос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83C057"/>
                </a:solidFill>
                <a:latin typeface="Menlo-Regular"/>
              </a:rPr>
              <a:t>JFFAsyncOperation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data_loader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_ = ...;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u-RU" sz="2000" dirty="0">
                <a:solidFill>
                  <a:srgbClr val="41B645"/>
                </a:solidFill>
                <a:latin typeface="Menlo-Regular"/>
              </a:rPr>
              <a:t>/</a:t>
            </a:r>
            <a:r>
              <a:rPr lang="ru-RU" sz="2000" dirty="0" smtClean="0">
                <a:solidFill>
                  <a:srgbClr val="41B645"/>
                </a:solidFill>
                <a:latin typeface="Menlo-Regular"/>
              </a:rPr>
              <a:t>/кэшированный запрос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JFFAsyncOperation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cached_loader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=</a:t>
            </a: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83C057"/>
                </a:solidFill>
                <a:latin typeface="Menlo-Regular"/>
              </a:rPr>
              <a:t>asyncOperationForPropertyWithName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2000" dirty="0" smtClean="0">
                <a:solidFill>
                  <a:srgbClr val="DB2C38"/>
                </a:solidFill>
                <a:latin typeface="Menlo-Regular"/>
              </a:rPr>
              <a:t>@”image”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                  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asyncOperation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data_loader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_ ];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431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/>
              <a:t>Порядок</a:t>
            </a:r>
            <a:r>
              <a:rPr lang="ru-RU" dirty="0">
                <a:solidFill>
                  <a:srgbClr val="558ED5"/>
                </a:solidFill>
              </a:rPr>
              <a:t> </a:t>
            </a:r>
            <a:r>
              <a:rPr lang="ru-RU" sz="4900" dirty="0" smtClean="0"/>
              <a:t>выполнения -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ru-RU" dirty="0" smtClean="0">
                <a:solidFill>
                  <a:srgbClr val="558ED5"/>
                </a:solidFill>
              </a:rPr>
              <a:t>последовательность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sequence_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=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sequenceOfAsyncOperations</a:t>
            </a:r>
            <a:r>
              <a:rPr lang="en-US" sz="2000" dirty="0" smtClean="0">
                <a:solidFill>
                  <a:srgbClr val="83C057"/>
                </a:solidFill>
                <a:latin typeface="Menlo-Regular"/>
              </a:rPr>
              <a:t>                   			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( operation1_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                , operation2_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			, </a:t>
            </a:r>
            <a:r>
              <a:rPr lang="en-US" sz="2000" dirty="0" smtClean="0">
                <a:solidFill>
                  <a:srgbClr val="B21889"/>
                </a:solidFill>
                <a:latin typeface="Menlo-Regular"/>
              </a:rPr>
              <a:t>nil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);</a:t>
            </a:r>
            <a:endParaRPr lang="ru-RU" sz="200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1351212" y="2993867"/>
            <a:ext cx="1830862" cy="4288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302000" y="2993867"/>
            <a:ext cx="1991337" cy="4288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270451" y="2993867"/>
            <a:ext cx="1682412" cy="4288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>
            <a:off x="1351212" y="2284560"/>
            <a:ext cx="6601651" cy="709307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4518" y="3452525"/>
            <a:ext cx="11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</a:t>
            </a:r>
            <a:r>
              <a:rPr lang="en-US" dirty="0" smtClean="0"/>
              <a:t>. </a:t>
            </a:r>
            <a:r>
              <a:rPr lang="ru-RU" dirty="0" smtClean="0"/>
              <a:t>оп</a:t>
            </a:r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2482" y="3456470"/>
            <a:ext cx="11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</a:t>
            </a:r>
            <a:r>
              <a:rPr lang="en-US" dirty="0" smtClean="0"/>
              <a:t>. </a:t>
            </a:r>
            <a:r>
              <a:rPr lang="ru-RU" dirty="0"/>
              <a:t>о</a:t>
            </a:r>
            <a:r>
              <a:rPr lang="ru-RU" dirty="0" smtClean="0"/>
              <a:t>п</a:t>
            </a:r>
            <a:r>
              <a:rPr lang="en-US" dirty="0" smtClean="0"/>
              <a:t>.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8183" y="3457195"/>
            <a:ext cx="125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</a:t>
            </a:r>
            <a:r>
              <a:rPr lang="en-US" dirty="0" smtClean="0"/>
              <a:t>. </a:t>
            </a:r>
            <a:r>
              <a:rPr lang="en-US" dirty="0" err="1" smtClean="0"/>
              <a:t>О</a:t>
            </a:r>
            <a:r>
              <a:rPr lang="ru-RU" dirty="0" smtClean="0"/>
              <a:t>п</a:t>
            </a:r>
            <a:r>
              <a:rPr lang="en-US" dirty="0" smtClean="0"/>
              <a:t>.</a:t>
            </a:r>
            <a:r>
              <a:rPr lang="en-US" dirty="0"/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0686" y="2711387"/>
            <a:ext cx="4945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…</a:t>
            </a:r>
            <a:endParaRPr lang="en-US" sz="35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906" y="1728807"/>
            <a:ext cx="491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Асинхронная операция как последовательность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7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569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Порядок</a:t>
            </a:r>
            <a:r>
              <a:rPr lang="ru-RU" dirty="0">
                <a:solidFill>
                  <a:srgbClr val="558ED5"/>
                </a:solidFill>
              </a:rPr>
              <a:t> </a:t>
            </a:r>
            <a:r>
              <a:rPr lang="ru-RU" sz="4900" dirty="0"/>
              <a:t>выполнения -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ru-RU" dirty="0" smtClean="0">
                <a:solidFill>
                  <a:srgbClr val="558ED5"/>
                </a:solidFill>
              </a:rPr>
              <a:t>группа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330"/>
            <a:ext cx="8229600" cy="555883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grou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p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=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groupOfAsyncOperations</a:t>
            </a:r>
            <a:r>
              <a:rPr lang="en-US" sz="2000" dirty="0" smtClean="0">
                <a:solidFill>
                  <a:srgbClr val="83C057"/>
                </a:solidFill>
                <a:latin typeface="Menlo-Regular"/>
              </a:rPr>
              <a:t>                   </a:t>
            </a:r>
            <a:r>
              <a:rPr lang="en-US" sz="2000" dirty="0">
                <a:solidFill>
                  <a:srgbClr val="83C057"/>
                </a:solidFill>
                <a:latin typeface="Menlo-Regular"/>
              </a:rPr>
              <a:t>			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( operation1_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               , operation2_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			,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nil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);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589595" y="1781514"/>
            <a:ext cx="2243222" cy="3793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89594" y="3187571"/>
            <a:ext cx="2952241" cy="3793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04017" y="2818239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4465" y="1412182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1</a:t>
            </a:r>
            <a:endParaRPr lang="en-US" dirty="0"/>
          </a:p>
        </p:txBody>
      </p:sp>
      <p:sp>
        <p:nvSpPr>
          <p:cNvPr id="8" name="Curved Up Arrow 7"/>
          <p:cNvSpPr/>
          <p:nvPr/>
        </p:nvSpPr>
        <p:spPr>
          <a:xfrm>
            <a:off x="2490624" y="3566967"/>
            <a:ext cx="4255524" cy="820845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93548" y="2498726"/>
            <a:ext cx="3921681" cy="3195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24465" y="2129394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2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73094" y="1781514"/>
            <a:ext cx="0" cy="1752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31726" y="1616568"/>
            <a:ext cx="0" cy="1933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27931" y="3787542"/>
            <a:ext cx="18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Группа запросов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0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</a:t>
            </a:r>
            <a:r>
              <a:rPr lang="ru-RU" dirty="0">
                <a:solidFill>
                  <a:srgbClr val="558ED5"/>
                </a:solidFill>
              </a:rPr>
              <a:t> </a:t>
            </a:r>
            <a:r>
              <a:rPr lang="ru-RU" dirty="0"/>
              <a:t>выполнения </a:t>
            </a:r>
            <a:r>
              <a:rPr lang="ru-RU" sz="4900" dirty="0" smtClean="0"/>
              <a:t>–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ru-RU" dirty="0" smtClean="0">
                <a:solidFill>
                  <a:srgbClr val="558ED5"/>
                </a:solidFill>
              </a:rPr>
              <a:t>граф</a:t>
            </a:r>
            <a:r>
              <a:rPr lang="en-US" dirty="0" smtClean="0">
                <a:solidFill>
                  <a:srgbClr val="558ED5"/>
                </a:solidFill>
              </a:rPr>
              <a:t/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ru-RU" dirty="0"/>
              <a:t>ленивые</a:t>
            </a:r>
            <a:r>
              <a:rPr lang="ru-RU" dirty="0" smtClean="0">
                <a:solidFill>
                  <a:srgbClr val="558ED5"/>
                </a:solidFill>
              </a:rPr>
              <a:t> </a:t>
            </a:r>
            <a:r>
              <a:rPr lang="ru-RU" dirty="0"/>
              <a:t>вычисления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098"/>
            <a:ext cx="8229600" cy="4998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83C057"/>
              </a:solidFill>
              <a:latin typeface="Menlo-Regular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83C057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83C057"/>
                </a:solidFill>
                <a:latin typeface="Menlo-Regular"/>
              </a:rPr>
              <a:t>JFFAsyncOperation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other_pages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= ^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( callbacks_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{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NSArray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loaders_ = </a:t>
            </a:r>
            <a:r>
              <a:rPr lang="en-US" sz="1800" dirty="0" smtClean="0">
                <a:solidFill>
                  <a:srgbClr val="B21889"/>
                </a:solidFill>
                <a:latin typeface="Menlo-Regular"/>
              </a:rPr>
              <a:t>…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result_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= </a:t>
            </a:r>
            <a:r>
              <a:rPr lang="en-US" sz="1800" dirty="0" err="1" smtClean="0">
                <a:solidFill>
                  <a:srgbClr val="83C057"/>
                </a:solidFill>
                <a:latin typeface="Menlo-Regular"/>
              </a:rPr>
              <a:t>groupOfAsyncOp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loaders_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result_( callbacks_ )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sequenceOfAsyncOperations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first_page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                 ,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other_pages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                 ,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nil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);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9" name="Right Arrow 18"/>
          <p:cNvSpPr/>
          <p:nvPr/>
        </p:nvSpPr>
        <p:spPr>
          <a:xfrm>
            <a:off x="1995792" y="2177441"/>
            <a:ext cx="2144253" cy="2639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045" y="1732063"/>
            <a:ext cx="0" cy="1220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4140045" y="1600099"/>
            <a:ext cx="2424654" cy="2639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140045" y="2065917"/>
            <a:ext cx="2424654" cy="243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40045" y="2820765"/>
            <a:ext cx="2424654" cy="2639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Screen shot 2011-07-12 at 2.1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64" y="1864027"/>
            <a:ext cx="685800" cy="292100"/>
          </a:xfrm>
          <a:prstGeom prst="rect">
            <a:avLst/>
          </a:prstGeom>
        </p:spPr>
      </p:pic>
      <p:pic>
        <p:nvPicPr>
          <p:cNvPr id="33" name="Picture 32" descr="Screen shot 2011-07-12 at 2.1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99" y="1600099"/>
            <a:ext cx="723900" cy="266700"/>
          </a:xfrm>
          <a:prstGeom prst="rect">
            <a:avLst/>
          </a:prstGeom>
        </p:spPr>
      </p:pic>
      <p:pic>
        <p:nvPicPr>
          <p:cNvPr id="34" name="Picture 33" descr="Screen shot 2011-07-12 at 2.20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99" y="2048379"/>
            <a:ext cx="673100" cy="241300"/>
          </a:xfrm>
          <a:prstGeom prst="rect">
            <a:avLst/>
          </a:prstGeom>
        </p:spPr>
      </p:pic>
      <p:pic>
        <p:nvPicPr>
          <p:cNvPr id="35" name="Picture 34" descr="Screen shot 2011-07-12 at 2.20.1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99" y="2792593"/>
            <a:ext cx="698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2524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/>
              <a:t>balancer</a:t>
            </a:r>
          </a:p>
        </p:txBody>
      </p:sp>
      <p:pic>
        <p:nvPicPr>
          <p:cNvPr id="6" name="Content Placeholder 5" descr="Screen shot 2011-07-09 at 11.43.2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457200" y="1417638"/>
            <a:ext cx="8229600" cy="2457689"/>
          </a:xfrm>
        </p:spPr>
      </p:pic>
      <p:sp>
        <p:nvSpPr>
          <p:cNvPr id="11" name="TextBox 10"/>
          <p:cNvSpPr txBox="1"/>
          <p:nvPr/>
        </p:nvSpPr>
        <p:spPr>
          <a:xfrm>
            <a:off x="457200" y="4222845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1B645"/>
              </a:solidFill>
              <a:latin typeface="Menlo-Regular"/>
            </a:endParaRPr>
          </a:p>
          <a:p>
            <a:r>
              <a:rPr lang="ru-RU" dirty="0" smtClean="0">
                <a:solidFill>
                  <a:srgbClr val="41B645"/>
                </a:solidFill>
                <a:latin typeface="Menlo-Regular"/>
              </a:rPr>
              <a:t>/</a:t>
            </a:r>
            <a:r>
              <a:rPr lang="ru-RU" dirty="0">
                <a:solidFill>
                  <a:srgbClr val="41B645"/>
                </a:solidFill>
                <a:latin typeface="Menlo-Regular"/>
              </a:rPr>
              <a:t>/имя текущего контекста</a:t>
            </a:r>
            <a:endParaRPr lang="en-US" dirty="0" smtClean="0">
              <a:solidFill>
                <a:srgbClr val="B21889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-Regular"/>
              </a:rPr>
              <a:t>setBalancerActiveContextName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dirty="0" err="1">
                <a:solidFill>
                  <a:srgbClr val="00A0BE"/>
                </a:solidFill>
                <a:latin typeface="Menlo-Regular"/>
              </a:rPr>
              <a:t>NSString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* 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name_ 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>
                <a:solidFill>
                  <a:srgbClr val="41B645"/>
                </a:solidFill>
                <a:latin typeface="Menlo-Regular"/>
              </a:rPr>
              <a:t>/</a:t>
            </a:r>
            <a:r>
              <a:rPr lang="ru-RU" dirty="0" smtClean="0">
                <a:solidFill>
                  <a:srgbClr val="41B645"/>
                </a:solidFill>
                <a:latin typeface="Menlo-Regular"/>
              </a:rPr>
              <a:t>/сбалансированная асинхронная </a:t>
            </a:r>
            <a:r>
              <a:rPr lang="ru-RU" dirty="0">
                <a:solidFill>
                  <a:srgbClr val="41B645"/>
                </a:solidFill>
                <a:latin typeface="Menlo-Regular"/>
              </a:rPr>
              <a:t>операция</a:t>
            </a:r>
            <a:endParaRPr lang="en-US" dirty="0" smtClean="0"/>
          </a:p>
          <a:p>
            <a:r>
              <a:rPr lang="en-US" dirty="0" err="1">
                <a:solidFill>
                  <a:srgbClr val="FFFFFF"/>
                </a:solidFill>
                <a:latin typeface="Menlo-Regular"/>
              </a:rPr>
              <a:t>b</a:t>
            </a:r>
            <a:r>
              <a:rPr lang="en-US" dirty="0" err="1" smtClean="0">
                <a:solidFill>
                  <a:srgbClr val="FFFFFF"/>
                </a:solidFill>
                <a:latin typeface="Menlo-Regular"/>
              </a:rPr>
              <a:t>alanced_loader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_ = </a:t>
            </a:r>
            <a:r>
              <a:rPr lang="en-US" dirty="0" err="1" smtClean="0">
                <a:solidFill>
                  <a:srgbClr val="FFFFFF"/>
                </a:solidFill>
                <a:latin typeface="Menlo-Regular"/>
              </a:rPr>
              <a:t>balancedAsyncOperation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( loader_ 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);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33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 и сессия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83C057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Menlo-Regular"/>
              </a:rPr>
              <a:t>safe_loader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_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=</a:t>
            </a:r>
            <a:r>
              <a:rPr lang="en-US" sz="2000" dirty="0" smtClean="0">
                <a:solidFill>
                  <a:srgbClr val="83C057"/>
                </a:solidFill>
                <a:latin typeface="Menlo-Regular"/>
              </a:rPr>
              <a:t>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checkSessionForLoaderBlock</a:t>
            </a:r>
            <a:r>
              <a:rPr lang="ru-RU" sz="2000" dirty="0" smtClean="0">
                <a:solidFill>
                  <a:srgbClr val="83C057"/>
                </a:solidFill>
                <a:latin typeface="Menlo-Regular"/>
              </a:rPr>
              <a:t>(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loader_</a:t>
            </a:r>
            <a:r>
              <a:rPr lang="ru-RU" sz="2000" dirty="0" smtClean="0">
                <a:solidFill>
                  <a:srgbClr val="83C057"/>
                </a:solidFill>
                <a:latin typeface="Menlo-Regular"/>
              </a:rPr>
              <a:t> )</a:t>
            </a:r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 flipH="1">
            <a:off x="2589594" y="3444144"/>
            <a:ext cx="3921681" cy="3195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7" idx="3"/>
          </p:cNvCxnSpPr>
          <p:nvPr/>
        </p:nvCxnSpPr>
        <p:spPr>
          <a:xfrm>
            <a:off x="6511276" y="1759957"/>
            <a:ext cx="0" cy="1843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589595" y="1600200"/>
            <a:ext cx="3921681" cy="3195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Left Arrow 12"/>
          <p:cNvSpPr/>
          <p:nvPr/>
        </p:nvSpPr>
        <p:spPr>
          <a:xfrm>
            <a:off x="6511276" y="1759957"/>
            <a:ext cx="1834815" cy="112675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 flipH="1">
            <a:off x="5987412" y="2160909"/>
            <a:ext cx="523863" cy="132607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6511275" y="2886711"/>
            <a:ext cx="1142057" cy="168254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4999" y="1860778"/>
            <a:ext cx="68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8510" y="3117648"/>
            <a:ext cx="83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41378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Легкий делегат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{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[ </a:t>
            </a:r>
            <a:r>
              <a:rPr lang="en-US" sz="1800" dirty="0" err="1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 err="1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clip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asyncImageWithWeakDelegate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}</a:t>
            </a:r>
            <a:endParaRPr lang="ru-RU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67C48"/>
                </a:solidFill>
                <a:latin typeface="Menlo-Regular"/>
              </a:rPr>
              <a:t>#pragma mark </a:t>
            </a:r>
            <a:r>
              <a:rPr lang="en-US" sz="1800" dirty="0" err="1" smtClean="0">
                <a:solidFill>
                  <a:srgbClr val="C67C48"/>
                </a:solidFill>
                <a:latin typeface="Menlo-Regular"/>
              </a:rPr>
              <a:t>ClipDelegate</a:t>
            </a:r>
            <a:endParaRPr lang="en-US" sz="1800" dirty="0">
              <a:solidFill>
                <a:srgbClr val="C67C48"/>
              </a:solidFill>
              <a:latin typeface="Menlo-Regular"/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-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)clip:( </a:t>
            </a:r>
            <a:r>
              <a:rPr lang="en-US" sz="1800" dirty="0" smtClean="0">
                <a:solidFill>
                  <a:srgbClr val="83C057"/>
                </a:solidFill>
                <a:latin typeface="Menlo-Regular"/>
              </a:rPr>
              <a:t>Clip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)clip_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didLoadImage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: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UIImage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)image_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     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error:( </a:t>
            </a:r>
            <a:r>
              <a:rPr lang="en-US" sz="1800" dirty="0" err="1">
                <a:solidFill>
                  <a:srgbClr val="00A0BE"/>
                </a:solidFill>
                <a:latin typeface="Menlo-Regular"/>
              </a:rPr>
              <a:t>NSError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* )error_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 ( </a:t>
            </a:r>
            <a:r>
              <a:rPr lang="en-US" sz="1800" dirty="0" err="1" smtClean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800" dirty="0" err="1" smtClean="0">
                <a:solidFill>
                  <a:srgbClr val="00A0BE"/>
                </a:solidFill>
                <a:latin typeface="Menlo-Regular"/>
              </a:rPr>
              <a:t>clip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!= clip_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   </a:t>
            </a:r>
            <a:r>
              <a:rPr lang="en-US" sz="1800" dirty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1800" dirty="0" err="1" smtClean="0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800" dirty="0" err="1" smtClean="0">
                <a:solidFill>
                  <a:srgbClr val="83C057"/>
                </a:solidFill>
                <a:latin typeface="Menlo-Regular"/>
              </a:rPr>
              <a:t>imageView</a:t>
            </a:r>
            <a:r>
              <a:rPr lang="en-US" sz="1800" dirty="0" err="1" smtClean="0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1800" dirty="0" err="1" smtClean="0">
                <a:solidFill>
                  <a:srgbClr val="00A0BE"/>
                </a:solidFill>
                <a:latin typeface="Menlo-Regular"/>
              </a:rPr>
              <a:t>image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/>
              </a:rPr>
              <a:t>= </a:t>
            </a:r>
            <a:r>
              <a:rPr lang="en-US" sz="1800" dirty="0" smtClean="0">
                <a:solidFill>
                  <a:srgbClr val="FFFFFF"/>
                </a:solidFill>
                <a:latin typeface="Menlo-Regular"/>
              </a:rPr>
              <a:t>image_;</a:t>
            </a:r>
            <a:endParaRPr lang="en-US" sz="18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enlo-Regular"/>
              </a:rPr>
              <a:t>}</a:t>
            </a:r>
            <a:endParaRPr lang="ru-RU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ru-RU" sz="18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745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Легкий делегат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JFFAsyncOperation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loader_ =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…;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__block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weak_delegate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_ = delegate_;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weak_delegate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2000" dirty="0" err="1">
                <a:solidFill>
                  <a:srgbClr val="83C057"/>
                </a:solidFill>
                <a:latin typeface="Menlo-Regular"/>
              </a:rPr>
              <a:t>weakAsyncOperation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loader_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     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sz="2000" dirty="0" smtClean="0">
                <a:solidFill>
                  <a:srgbClr val="B21889"/>
                </a:solidFill>
                <a:latin typeface="Menlo-Regular"/>
              </a:rPr>
              <a:t>nil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sz="2000" dirty="0" smtClean="0">
                <a:solidFill>
                  <a:srgbClr val="B21889"/>
                </a:solidFill>
                <a:latin typeface="Menlo-Regular"/>
              </a:rPr>
              <a:t>nil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^(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id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image_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NSError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* error_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{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   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weak_delegate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sz="2000" dirty="0" smtClean="0">
                <a:solidFill>
                  <a:srgbClr val="83C057"/>
                </a:solidFill>
                <a:latin typeface="Menlo-Regular"/>
              </a:rPr>
              <a:t>clip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self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           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 smtClean="0">
                <a:solidFill>
                  <a:srgbClr val="83C057"/>
                </a:solidFill>
                <a:latin typeface="Menlo-Regular"/>
              </a:rPr>
              <a:t>didLoadImage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: image_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FFFFFF"/>
                </a:solidFill>
                <a:latin typeface="Menlo-Regular"/>
              </a:rPr>
              <a:t>  </a:t>
            </a:r>
            <a:r>
              <a:rPr lang="de-DE" sz="2000" dirty="0" smtClean="0">
                <a:solidFill>
                  <a:srgbClr val="FFFFFF"/>
                </a:solidFill>
                <a:latin typeface="Menlo-Regular"/>
              </a:rPr>
              <a:t>                   </a:t>
            </a:r>
            <a:r>
              <a:rPr lang="de-DE" sz="2000" dirty="0" err="1" smtClean="0">
                <a:solidFill>
                  <a:srgbClr val="83C057"/>
                </a:solidFill>
                <a:latin typeface="Menlo-Regular"/>
              </a:rPr>
              <a:t>error</a:t>
            </a:r>
            <a:r>
              <a:rPr lang="de-DE" sz="20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de-DE" sz="2000" dirty="0" err="1">
                <a:solidFill>
                  <a:srgbClr val="FFFFFF"/>
                </a:solidFill>
                <a:latin typeface="Menlo-Regular"/>
              </a:rPr>
              <a:t>error</a:t>
            </a:r>
            <a:r>
              <a:rPr lang="de-DE" sz="2000" dirty="0">
                <a:solidFill>
                  <a:srgbClr val="FFFFFF"/>
                </a:solidFill>
                <a:latin typeface="Menlo-Regular"/>
              </a:rPr>
              <a:t>_ ];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de-DE" sz="2000" dirty="0" smtClean="0">
                <a:solidFill>
                  <a:srgbClr val="FFFFFF"/>
                </a:solidFill>
                <a:latin typeface="Menlo-Regular"/>
              </a:rPr>
              <a:t>} </a:t>
            </a:r>
            <a:r>
              <a:rPr lang="de-DE" sz="2000" dirty="0">
                <a:solidFill>
                  <a:srgbClr val="FFFFFF"/>
                </a:solidFill>
                <a:latin typeface="Menlo-Regular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917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Контекст блока</a:t>
            </a:r>
            <a:br>
              <a:rPr lang="ru-RU" dirty="0" smtClean="0"/>
            </a:br>
            <a:r>
              <a:rPr lang="ru-RU" sz="3900" dirty="0" smtClean="0"/>
              <a:t>1</a:t>
            </a:r>
            <a:r>
              <a:rPr lang="en-US" sz="3900" dirty="0" smtClean="0"/>
              <a:t>. </a:t>
            </a:r>
            <a:r>
              <a:rPr lang="ru-RU" sz="3900" dirty="0" smtClean="0"/>
              <a:t>примитивные типы</a:t>
            </a:r>
            <a:endParaRPr lang="ru-RU" sz="39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fr-FR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 multiplier = </a:t>
            </a:r>
            <a:r>
              <a:rPr lang="fr-FR" sz="2000" dirty="0">
                <a:solidFill>
                  <a:srgbClr val="786DC4"/>
                </a:solidFill>
                <a:latin typeface="Menlo-Regular"/>
              </a:rPr>
              <a:t>7</a:t>
            </a:r>
            <a:r>
              <a:rPr lang="fr-FR" sz="20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 smtClean="0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(^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)(</a:t>
            </a: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 = ^(</a:t>
            </a: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num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is-IS" sz="2000" dirty="0" smtClean="0">
                <a:solidFill>
                  <a:srgbClr val="FFFFFF"/>
                </a:solidFill>
                <a:latin typeface="Menlo-Regular"/>
              </a:rPr>
              <a:t>  </a:t>
            </a:r>
            <a:r>
              <a:rPr lang="is-IS" sz="2000" dirty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is-IS" sz="2000" dirty="0">
                <a:solidFill>
                  <a:srgbClr val="FFFFFF"/>
                </a:solidFill>
                <a:latin typeface="Menlo-Regular"/>
              </a:rPr>
              <a:t> num * multiplier;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};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ru-RU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fr-FR" sz="2000" dirty="0" smtClean="0">
                <a:solidFill>
                  <a:srgbClr val="FFFFFF"/>
                </a:solidFill>
                <a:latin typeface="Menlo-Regular"/>
              </a:rPr>
              <a:t>multiplier 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= </a:t>
            </a:r>
            <a:r>
              <a:rPr lang="fr-FR" sz="2000" dirty="0">
                <a:solidFill>
                  <a:srgbClr val="786DC4"/>
                </a:solidFill>
                <a:latin typeface="Menlo-Regular"/>
              </a:rPr>
              <a:t>8</a:t>
            </a:r>
            <a:r>
              <a:rPr lang="fr-FR" sz="20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cs-CZ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cs-CZ" sz="2000" dirty="0" err="1" smtClean="0">
                <a:solidFill>
                  <a:srgbClr val="FFFFFF"/>
                </a:solidFill>
                <a:latin typeface="Menlo-Regular"/>
              </a:rPr>
              <a:t>NSLog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cs-CZ" sz="2000" dirty="0">
                <a:solidFill>
                  <a:srgbClr val="DB2C38"/>
                </a:solidFill>
                <a:latin typeface="Menlo-Regular"/>
              </a:rPr>
              <a:t>@"%d"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, </a:t>
            </a:r>
            <a:r>
              <a:rPr lang="cs-CZ" sz="2000" dirty="0" err="1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cs-CZ" sz="2000" dirty="0">
                <a:solidFill>
                  <a:srgbClr val="786DC4"/>
                </a:solidFill>
                <a:latin typeface="Menlo-Regular"/>
              </a:rPr>
              <a:t>3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 ) )</a:t>
            </a:r>
            <a:r>
              <a:rPr lang="cs-CZ" sz="2000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 algn="ctr">
              <a:buNone/>
            </a:pP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Печатает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: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21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4918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Легкий </a:t>
            </a:r>
            <a:r>
              <a:rPr lang="ru-RU" dirty="0" smtClean="0"/>
              <a:t>делегат </a:t>
            </a:r>
            <a:r>
              <a:rPr lang="en-US" dirty="0" smtClean="0"/>
              <a:t>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83C057"/>
                </a:solidFill>
                <a:latin typeface="Menlo-Regular"/>
              </a:rPr>
              <a:t>JFFAsyncOperation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 loader_ = …;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B21889"/>
                </a:solidFill>
                <a:latin typeface="Menlo-Regular"/>
              </a:rPr>
              <a:t>weak id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-Regular"/>
              </a:rPr>
              <a:t>weak_delegate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_ = delegate_;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loader_( </a:t>
            </a:r>
            <a:r>
              <a:rPr lang="en-US" dirty="0">
                <a:solidFill>
                  <a:srgbClr val="B21889"/>
                </a:solidFill>
                <a:latin typeface="Menlo-Regular"/>
              </a:rPr>
              <a:t>nil</a:t>
            </a:r>
            <a:endParaRPr lang="en-US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       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dirty="0">
                <a:solidFill>
                  <a:srgbClr val="B21889"/>
                </a:solidFill>
                <a:latin typeface="Menlo-Regular"/>
              </a:rPr>
              <a:t>nil</a:t>
            </a:r>
            <a:endParaRPr lang="en-US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       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^( </a:t>
            </a:r>
            <a:r>
              <a:rPr lang="en-US" dirty="0">
                <a:solidFill>
                  <a:srgbClr val="B21889"/>
                </a:solidFill>
                <a:latin typeface="Menlo-Regular"/>
              </a:rPr>
              <a:t>id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image_</a:t>
            </a:r>
            <a:endParaRPr lang="en-US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       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A0BE"/>
                </a:solidFill>
                <a:latin typeface="Menlo-Regular"/>
              </a:rPr>
              <a:t>NSError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* error_ 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enlo-Regular"/>
              </a:rPr>
              <a:t>     [ </a:t>
            </a:r>
            <a:r>
              <a:rPr lang="en-US" dirty="0" err="1">
                <a:solidFill>
                  <a:srgbClr val="FFFFFF"/>
                </a:solidFill>
                <a:latin typeface="Menlo-Regular"/>
              </a:rPr>
              <a:t>weak_delegate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_ </a:t>
            </a:r>
            <a:r>
              <a:rPr lang="en-US" dirty="0" smtClean="0">
                <a:solidFill>
                  <a:srgbClr val="83C057"/>
                </a:solidFill>
                <a:latin typeface="Menlo-Regular"/>
              </a:rPr>
              <a:t>clip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dirty="0">
                <a:solidFill>
                  <a:srgbClr val="B21889"/>
                </a:solidFill>
                <a:latin typeface="Menlo-Regular"/>
              </a:rPr>
              <a:t>self</a:t>
            </a:r>
            <a:endParaRPr lang="en-US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Menlo-Regular"/>
              </a:rPr>
              <a:t>              </a:t>
            </a:r>
            <a:r>
              <a:rPr lang="en-US" dirty="0" err="1" smtClean="0">
                <a:solidFill>
                  <a:srgbClr val="83C057"/>
                </a:solidFill>
                <a:latin typeface="Menlo-Regular"/>
              </a:rPr>
              <a:t>didLoadImage</a:t>
            </a:r>
            <a:r>
              <a:rPr lang="en-US" dirty="0" smtClean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dirty="0">
                <a:solidFill>
                  <a:srgbClr val="FFFFFF"/>
                </a:solidFill>
                <a:latin typeface="Menlo-Regular"/>
              </a:rPr>
              <a:t>image_</a:t>
            </a:r>
            <a:endParaRPr lang="en-US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  <a:latin typeface="Menlo-Regular"/>
              </a:rPr>
              <a:t>                     </a:t>
            </a:r>
            <a:r>
              <a:rPr lang="de-DE" dirty="0" err="1" smtClean="0">
                <a:solidFill>
                  <a:srgbClr val="83C057"/>
                </a:solidFill>
                <a:latin typeface="Menlo-Regular"/>
              </a:rPr>
              <a:t>error</a:t>
            </a:r>
            <a:r>
              <a:rPr lang="de-DE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de-DE" dirty="0" err="1">
                <a:solidFill>
                  <a:srgbClr val="FFFFFF"/>
                </a:solidFill>
                <a:latin typeface="Menlo-Regular"/>
              </a:rPr>
              <a:t>error</a:t>
            </a:r>
            <a:r>
              <a:rPr lang="de-DE" dirty="0">
                <a:solidFill>
                  <a:srgbClr val="FFFFFF"/>
                </a:solidFill>
                <a:latin typeface="Menlo-Regular"/>
              </a:rPr>
              <a:t>_ ];</a:t>
            </a:r>
          </a:p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  <a:latin typeface="Menlo-Regular"/>
              </a:rPr>
              <a:t> } 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3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Всем спасибо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Email: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gorbenko.vova@gmail.com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Skype: </a:t>
            </a:r>
            <a:r>
              <a:rPr lang="en-US" dirty="0" err="1" smtClean="0"/>
              <a:t>vova.gorbenko.mac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0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Контекст блока</a:t>
            </a:r>
            <a:br>
              <a:rPr lang="ru-RU" dirty="0"/>
            </a:br>
            <a:r>
              <a:rPr lang="en-US" sz="3900" dirty="0" smtClean="0"/>
              <a:t>2. </a:t>
            </a:r>
            <a:r>
              <a:rPr lang="ru-RU" sz="3900" dirty="0" smtClean="0"/>
              <a:t>ключевое слово __</a:t>
            </a:r>
            <a:r>
              <a:rPr lang="en-US" sz="3900" dirty="0" smtClean="0"/>
              <a:t>block</a:t>
            </a:r>
            <a:endParaRPr lang="ru-RU" sz="39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fr-FR" sz="2000" dirty="0">
                <a:solidFill>
                  <a:srgbClr val="B21889"/>
                </a:solidFill>
                <a:latin typeface="Menlo-Regular"/>
              </a:rPr>
              <a:t>__block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fr-FR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 multiplier = </a:t>
            </a:r>
            <a:r>
              <a:rPr lang="fr-FR" sz="2000" dirty="0">
                <a:solidFill>
                  <a:srgbClr val="786DC4"/>
                </a:solidFill>
                <a:latin typeface="Menlo-Regular"/>
              </a:rPr>
              <a:t>7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B21889"/>
                </a:solidFill>
                <a:latin typeface="Menlo-Regular"/>
              </a:rPr>
              <a:t> </a:t>
            </a:r>
            <a:r>
              <a:rPr lang="en-US" sz="2000" dirty="0" err="1" smtClean="0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(^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)(</a:t>
            </a: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 = ^(</a:t>
            </a: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num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is-IS" sz="2000" dirty="0" smtClean="0">
                <a:solidFill>
                  <a:srgbClr val="FFFFFF"/>
                </a:solidFill>
                <a:latin typeface="Menlo-Regular"/>
              </a:rPr>
              <a:t>   </a:t>
            </a:r>
            <a:r>
              <a:rPr lang="is-IS" sz="2000" dirty="0">
                <a:solidFill>
                  <a:srgbClr val="B21889"/>
                </a:solidFill>
                <a:latin typeface="Menlo-Regular"/>
              </a:rPr>
              <a:t>return</a:t>
            </a:r>
            <a:r>
              <a:rPr lang="is-IS" sz="2000" dirty="0">
                <a:solidFill>
                  <a:srgbClr val="FFFFFF"/>
                </a:solidFill>
                <a:latin typeface="Menlo-Regular"/>
              </a:rPr>
              <a:t> num * multiplier;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}</a:t>
            </a:r>
            <a:r>
              <a:rPr lang="ru-RU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  <a:latin typeface="Menlo-Regular"/>
              </a:rPr>
              <a:t> </a:t>
            </a:r>
            <a:endParaRPr lang="fr-FR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FFFFFF"/>
                </a:solidFill>
                <a:latin typeface="Menlo-Regular"/>
              </a:rPr>
              <a:t> multiplier 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= </a:t>
            </a:r>
            <a:r>
              <a:rPr lang="fr-FR" sz="2000" dirty="0">
                <a:solidFill>
                  <a:srgbClr val="786DC4"/>
                </a:solidFill>
                <a:latin typeface="Menlo-Regular"/>
              </a:rPr>
              <a:t>8</a:t>
            </a:r>
            <a:r>
              <a:rPr lang="fr-FR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cs-CZ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cs-CZ" sz="2000" dirty="0" err="1" smtClean="0">
                <a:solidFill>
                  <a:srgbClr val="FFFFFF"/>
                </a:solidFill>
                <a:latin typeface="Menlo-Regular"/>
              </a:rPr>
              <a:t>NSLog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cs-CZ" sz="2000" dirty="0">
                <a:solidFill>
                  <a:srgbClr val="DB2C38"/>
                </a:solidFill>
                <a:latin typeface="Menlo-Regular"/>
              </a:rPr>
              <a:t>@"%d"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, </a:t>
            </a:r>
            <a:r>
              <a:rPr lang="cs-CZ" sz="2000" dirty="0" err="1">
                <a:solidFill>
                  <a:srgbClr val="FFFFFF"/>
                </a:solidFill>
                <a:latin typeface="Menlo-Regular"/>
              </a:rPr>
              <a:t>myBlock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cs-CZ" sz="2000" dirty="0">
                <a:solidFill>
                  <a:srgbClr val="786DC4"/>
                </a:solidFill>
                <a:latin typeface="Menlo-Regular"/>
              </a:rPr>
              <a:t>3</a:t>
            </a:r>
            <a:r>
              <a:rPr lang="cs-CZ" sz="2000" dirty="0">
                <a:solidFill>
                  <a:srgbClr val="FFFFFF"/>
                </a:solidFill>
                <a:latin typeface="Menlo-Regular"/>
              </a:rPr>
              <a:t> ) )</a:t>
            </a:r>
            <a:r>
              <a:rPr lang="cs-CZ" sz="20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cs-CZ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cs-CZ" sz="2000" dirty="0">
              <a:solidFill>
                <a:srgbClr val="FFFFFF"/>
              </a:solidFill>
              <a:latin typeface="Menlo-Regular"/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Печатает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</a:t>
            </a: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2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4</a:t>
            </a:r>
            <a:endParaRPr lang="ru-RU" sz="2000" dirty="0"/>
          </a:p>
          <a:p>
            <a:pPr marL="0" indent="0" algn="ctr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5165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9297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Контекст блока</a:t>
            </a:r>
            <a:br>
              <a:rPr lang="ru-RU" dirty="0"/>
            </a:br>
            <a:r>
              <a:rPr lang="en-US" sz="3300" dirty="0" smtClean="0"/>
              <a:t>3. </a:t>
            </a:r>
            <a:r>
              <a:rPr lang="ru-RU" sz="3300" dirty="0" smtClean="0"/>
              <a:t>переменные – указатели на об</a:t>
            </a:r>
            <a:r>
              <a:rPr lang="ru-RU" sz="3300" dirty="0"/>
              <a:t>ъ</a:t>
            </a:r>
            <a:r>
              <a:rPr lang="ru-RU" sz="3300" dirty="0" smtClean="0"/>
              <a:t>екты </a:t>
            </a:r>
            <a:br>
              <a:rPr lang="ru-RU" sz="3300" dirty="0" smtClean="0"/>
            </a:br>
            <a:r>
              <a:rPr lang="ru-RU" sz="3300" dirty="0" smtClean="0"/>
              <a:t>с подсчетом ссылок (</a:t>
            </a:r>
            <a:r>
              <a:rPr lang="en-US" sz="3300" dirty="0" smtClean="0"/>
              <a:t>id, </a:t>
            </a:r>
            <a:r>
              <a:rPr lang="en-US" sz="3300" dirty="0" err="1" smtClean="0"/>
              <a:t>NSObject</a:t>
            </a:r>
            <a:r>
              <a:rPr lang="ru-RU" sz="3300" dirty="0" smtClean="0"/>
              <a:t>)</a:t>
            </a:r>
            <a:endParaRPr lang="ru-RU" sz="33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73913"/>
            <a:ext cx="8229600" cy="425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>
                <a:solidFill>
                  <a:srgbClr val="FFFFFF"/>
                </a:solidFill>
                <a:latin typeface="Menlo-Regular"/>
              </a:rPr>
              <a:t> </a:t>
            </a:r>
            <a:endParaRPr lang="ro-RO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o-RO" sz="2000" dirty="0" smtClean="0">
                <a:solidFill>
                  <a:srgbClr val="FFFFFF"/>
                </a:solidFill>
                <a:latin typeface="Menlo-Regular"/>
              </a:rPr>
              <a:t>NSDate</a:t>
            </a:r>
            <a:r>
              <a:rPr lang="ro-RO" sz="2000" dirty="0">
                <a:solidFill>
                  <a:srgbClr val="FFFFFF"/>
                </a:solidFill>
                <a:latin typeface="Menlo-Regular"/>
              </a:rPr>
              <a:t>* date = [ [ NSDate alloc ] init ]</a:t>
            </a:r>
            <a:r>
              <a:rPr lang="ro-RO" sz="20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ro-RO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fi-FI" sz="2000" dirty="0" err="1" smtClean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fi-FI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fi-FI" sz="2000" dirty="0">
                <a:solidFill>
                  <a:srgbClr val="FFFFFF"/>
                </a:solidFill>
                <a:latin typeface="Menlo-Regular"/>
              </a:rPr>
              <a:t>(^</a:t>
            </a:r>
            <a:r>
              <a:rPr lang="fi-FI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fi-FI" sz="2000" dirty="0">
                <a:solidFill>
                  <a:srgbClr val="FFFFFF"/>
                </a:solidFill>
                <a:latin typeface="Menlo-Regular"/>
              </a:rPr>
              <a:t>)() = ^() {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nl-NL" sz="2000" dirty="0" smtClean="0">
                <a:solidFill>
                  <a:srgbClr val="FFFFFF"/>
                </a:solidFill>
                <a:latin typeface="Menlo-Regular"/>
              </a:rPr>
              <a:t>  </a:t>
            </a:r>
            <a:r>
              <a:rPr lang="nl-NL" sz="2000" dirty="0" err="1">
                <a:solidFill>
                  <a:srgbClr val="FFFFFF"/>
                </a:solidFill>
                <a:latin typeface="Menlo-Regular"/>
              </a:rPr>
              <a:t>NSLog</a:t>
            </a:r>
            <a:r>
              <a:rPr lang="nl-NL" sz="20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nl-NL" sz="2000" dirty="0">
                <a:solidFill>
                  <a:srgbClr val="DB2C38"/>
                </a:solidFill>
                <a:latin typeface="Menlo-Regular"/>
              </a:rPr>
              <a:t>@"date: %@"</a:t>
            </a:r>
            <a:r>
              <a:rPr lang="nl-NL" sz="2000" dirty="0">
                <a:solidFill>
                  <a:srgbClr val="FFFFFF"/>
                </a:solidFill>
                <a:latin typeface="Menlo-Regular"/>
              </a:rPr>
              <a:t>, date 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};</a:t>
            </a: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ru-RU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ru-RU" sz="2000" dirty="0">
                <a:solidFill>
                  <a:srgbClr val="41B645"/>
                </a:solidFill>
                <a:latin typeface="Menlo-Regular"/>
              </a:rPr>
              <a:t>//копируем блок в кучу</a:t>
            </a:r>
            <a:endParaRPr lang="ru-RU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= [ [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00A0BE"/>
                </a:solidFill>
                <a:latin typeface="Menlo-Regular"/>
              </a:rPr>
              <a:t>copy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autorelease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[ date </a:t>
            </a:r>
            <a:r>
              <a:rPr lang="en-US" sz="2000" dirty="0">
                <a:solidFill>
                  <a:srgbClr val="00A0BE"/>
                </a:solidFill>
                <a:latin typeface="Menlo-Regular"/>
              </a:rPr>
              <a:t>release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064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Контекст блока</a:t>
            </a:r>
            <a:br>
              <a:rPr lang="ru-RU" dirty="0"/>
            </a:br>
            <a:r>
              <a:rPr lang="en-US" sz="3900" dirty="0"/>
              <a:t>4</a:t>
            </a:r>
            <a:r>
              <a:rPr lang="en-US" sz="3900" dirty="0" smtClean="0"/>
              <a:t>a. </a:t>
            </a:r>
            <a:r>
              <a:rPr lang="ru-RU" sz="3900" dirty="0" smtClean="0"/>
              <a:t>управление памятью</a:t>
            </a:r>
            <a:endParaRPr lang="ru-RU" sz="39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55290"/>
            <a:ext cx="8229600" cy="4470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>
                <a:solidFill>
                  <a:srgbClr val="FFFFFF"/>
                </a:solidFill>
                <a:latin typeface="Menlo-Regular"/>
              </a:rPr>
              <a:t> </a:t>
            </a: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o-RO" sz="2000" dirty="0" smtClean="0">
                <a:solidFill>
                  <a:srgbClr val="FFFFFF"/>
                </a:solidFill>
                <a:latin typeface="Menlo-Regular"/>
              </a:rPr>
              <a:t>NSDate</a:t>
            </a:r>
            <a:r>
              <a:rPr lang="ro-RO" sz="2000" dirty="0">
                <a:solidFill>
                  <a:srgbClr val="FFFFFF"/>
                </a:solidFill>
                <a:latin typeface="Menlo-Regular"/>
              </a:rPr>
              <a:t>* date = [ [ NSDate alloc ] init ];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FFFFFF"/>
                </a:solidFill>
                <a:latin typeface="Menlo-Regular"/>
              </a:rPr>
              <a:t> </a:t>
            </a: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41B645"/>
                </a:solidFill>
                <a:latin typeface="Menlo-Regular"/>
              </a:rPr>
              <a:t>/</a:t>
            </a:r>
            <a:r>
              <a:rPr lang="ru-RU" sz="2000" dirty="0" smtClean="0">
                <a:solidFill>
                  <a:srgbClr val="41B645"/>
                </a:solidFill>
                <a:latin typeface="Menlo-Regular"/>
              </a:rPr>
              <a:t>/создаем блок в стеке</a:t>
            </a: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fi-FI" sz="2000" dirty="0" err="1" smtClean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fi-FI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fi-FI" sz="2000" dirty="0">
                <a:solidFill>
                  <a:srgbClr val="FFFFFF"/>
                </a:solidFill>
                <a:latin typeface="Menlo-Regular"/>
              </a:rPr>
              <a:t>(^</a:t>
            </a:r>
            <a:r>
              <a:rPr lang="fi-FI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fi-FI" sz="2000" dirty="0">
                <a:solidFill>
                  <a:srgbClr val="FFFFFF"/>
                </a:solidFill>
                <a:latin typeface="Menlo-Regular"/>
              </a:rPr>
              <a:t>)() = ^() {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nl-NL" sz="2000" dirty="0" smtClean="0">
                <a:solidFill>
                  <a:srgbClr val="FFFFFF"/>
                </a:solidFill>
                <a:latin typeface="Menlo-Regular"/>
              </a:rPr>
              <a:t>  </a:t>
            </a:r>
            <a:r>
              <a:rPr lang="en-US" sz="2000" dirty="0" err="1" smtClean="0">
                <a:solidFill>
                  <a:srgbClr val="00A0BE"/>
                </a:solidFill>
                <a:latin typeface="Menlo-Regular"/>
              </a:rPr>
              <a:t>NSLog</a:t>
            </a:r>
            <a:r>
              <a:rPr lang="nl-NL" sz="2000" dirty="0" smtClean="0">
                <a:solidFill>
                  <a:srgbClr val="FFFFFF"/>
                </a:solidFill>
                <a:latin typeface="Menlo-Regular"/>
              </a:rPr>
              <a:t>( </a:t>
            </a:r>
            <a:r>
              <a:rPr lang="nl-NL" sz="2000" dirty="0">
                <a:solidFill>
                  <a:srgbClr val="DB2C38"/>
                </a:solidFill>
                <a:latin typeface="Menlo-Regular"/>
              </a:rPr>
              <a:t>@"date: %@"</a:t>
            </a:r>
            <a:r>
              <a:rPr lang="nl-NL" sz="2000" dirty="0">
                <a:solidFill>
                  <a:srgbClr val="FFFFFF"/>
                </a:solidFill>
                <a:latin typeface="Menlo-Regular"/>
              </a:rPr>
              <a:t>, date 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}</a:t>
            </a:r>
            <a:r>
              <a:rPr lang="ru-RU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date </a:t>
            </a:r>
            <a:r>
              <a:rPr lang="en-US" sz="2000" dirty="0">
                <a:solidFill>
                  <a:srgbClr val="00A0BE"/>
                </a:solidFill>
                <a:latin typeface="Menlo-Regular"/>
              </a:rPr>
              <a:t>release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u-RU" sz="2000" dirty="0" smtClean="0">
                <a:solidFill>
                  <a:srgbClr val="41B645"/>
                </a:solidFill>
                <a:latin typeface="Menlo-Regular"/>
              </a:rPr>
              <a:t>/</a:t>
            </a:r>
            <a:r>
              <a:rPr lang="ru-RU" sz="2000" dirty="0">
                <a:solidFill>
                  <a:srgbClr val="41B645"/>
                </a:solidFill>
                <a:latin typeface="Menlo-Regular"/>
              </a:rPr>
              <a:t>/копируем блок в кучу и падаем</a:t>
            </a:r>
            <a:endParaRPr lang="ru-RU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= [ [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00A0BE"/>
                </a:solidFill>
                <a:latin typeface="Menlo-Regular"/>
              </a:rPr>
              <a:t>copy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autorelease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0182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Контекст блока</a:t>
            </a:r>
            <a:br>
              <a:rPr lang="ru-RU" dirty="0"/>
            </a:br>
            <a:r>
              <a:rPr lang="en-US" sz="3900" dirty="0"/>
              <a:t>4</a:t>
            </a:r>
            <a:r>
              <a:rPr lang="en-US" sz="3900" dirty="0" smtClean="0"/>
              <a:t>b. </a:t>
            </a:r>
            <a:r>
              <a:rPr lang="ru-RU" sz="3900" dirty="0"/>
              <a:t>управление памятью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3236"/>
            <a:ext cx="8229600" cy="4965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>
              <a:solidFill>
                <a:srgbClr val="B21889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sz="2000" dirty="0" smtClean="0">
                <a:solidFill>
                  <a:srgbClr val="B21889"/>
                </a:solidFill>
                <a:latin typeface="Menlo-Regular"/>
              </a:rPr>
              <a:t>__block</a:t>
            </a:r>
            <a:r>
              <a:rPr lang="ro-RO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ro-RO" sz="2000" dirty="0">
                <a:solidFill>
                  <a:srgbClr val="00A0BE"/>
                </a:solidFill>
                <a:latin typeface="Menlo-Regular"/>
              </a:rPr>
              <a:t>NSDate</a:t>
            </a:r>
            <a:r>
              <a:rPr lang="ro-RO" sz="2000" dirty="0">
                <a:solidFill>
                  <a:srgbClr val="FFFFFF"/>
                </a:solidFill>
                <a:latin typeface="Menlo-Regular"/>
              </a:rPr>
              <a:t>* date = [ [ </a:t>
            </a:r>
            <a:r>
              <a:rPr lang="ro-RO" sz="2000" dirty="0">
                <a:solidFill>
                  <a:srgbClr val="00A0BE"/>
                </a:solidFill>
                <a:latin typeface="Menlo-Regular"/>
              </a:rPr>
              <a:t>NSDate</a:t>
            </a:r>
            <a:r>
              <a:rPr lang="ro-RO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ro-RO" sz="2000" dirty="0">
                <a:solidFill>
                  <a:srgbClr val="00A0BE"/>
                </a:solidFill>
                <a:latin typeface="Menlo-Regular"/>
              </a:rPr>
              <a:t>alloc</a:t>
            </a:r>
            <a:r>
              <a:rPr lang="ro-RO" sz="2000" dirty="0">
                <a:solidFill>
                  <a:srgbClr val="FFFFFF"/>
                </a:solidFill>
                <a:latin typeface="Menlo-Regular"/>
              </a:rPr>
              <a:t> ] </a:t>
            </a:r>
            <a:r>
              <a:rPr lang="ro-RO" sz="2000" dirty="0">
                <a:solidFill>
                  <a:srgbClr val="00A0BE"/>
                </a:solidFill>
                <a:latin typeface="Menlo-Regular"/>
              </a:rPr>
              <a:t>init</a:t>
            </a:r>
            <a:r>
              <a:rPr lang="ro-RO" sz="2000" dirty="0">
                <a:solidFill>
                  <a:srgbClr val="FFFFFF"/>
                </a:solidFill>
                <a:latin typeface="Menlo-Regular"/>
              </a:rPr>
              <a:t> ]</a:t>
            </a:r>
            <a:r>
              <a:rPr lang="ro-RO" sz="2000" dirty="0" smtClean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fi-FI" sz="2000" dirty="0" err="1" smtClean="0">
                <a:solidFill>
                  <a:srgbClr val="B21889"/>
                </a:solidFill>
                <a:latin typeface="Menlo-Regular"/>
              </a:rPr>
              <a:t>void</a:t>
            </a:r>
            <a:r>
              <a:rPr lang="fi-FI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fi-FI" sz="2000" dirty="0">
                <a:solidFill>
                  <a:srgbClr val="FFFFFF"/>
                </a:solidFill>
                <a:latin typeface="Menlo-Regular"/>
              </a:rPr>
              <a:t>(^</a:t>
            </a:r>
            <a:r>
              <a:rPr lang="fi-FI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fi-FI" sz="2000" dirty="0">
                <a:solidFill>
                  <a:srgbClr val="FFFFFF"/>
                </a:solidFill>
                <a:latin typeface="Menlo-Regular"/>
              </a:rPr>
              <a:t>)() = ^() {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   </a:t>
            </a:r>
            <a:r>
              <a:rPr lang="ru-RU" sz="2000" dirty="0">
                <a:solidFill>
                  <a:srgbClr val="41B645"/>
                </a:solidFill>
                <a:latin typeface="Menlo-Regular"/>
              </a:rPr>
              <a:t>//здесь падаем при обращении к </a:t>
            </a:r>
            <a:r>
              <a:rPr lang="ru-RU" sz="2000" dirty="0" err="1" smtClean="0">
                <a:solidFill>
                  <a:srgbClr val="41B645"/>
                </a:solidFill>
                <a:latin typeface="Menlo-Regular"/>
              </a:rPr>
              <a:t>date</a:t>
            </a: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rgbClr val="FFFFFF"/>
                </a:solidFill>
                <a:latin typeface="Menlo-Regular"/>
              </a:rPr>
              <a:t>   </a:t>
            </a:r>
            <a:r>
              <a:rPr lang="nl-NL" sz="2000" dirty="0" err="1">
                <a:solidFill>
                  <a:srgbClr val="00A0BE"/>
                </a:solidFill>
                <a:latin typeface="Menlo-Regular"/>
              </a:rPr>
              <a:t>NSLog</a:t>
            </a:r>
            <a:r>
              <a:rPr lang="nl-NL" sz="2000" dirty="0">
                <a:solidFill>
                  <a:srgbClr val="FFFFFF"/>
                </a:solidFill>
                <a:latin typeface="Menlo-Regular"/>
              </a:rPr>
              <a:t>( </a:t>
            </a:r>
            <a:r>
              <a:rPr lang="nl-NL" sz="2000" dirty="0">
                <a:solidFill>
                  <a:srgbClr val="DB2C38"/>
                </a:solidFill>
                <a:latin typeface="Menlo-Regular"/>
              </a:rPr>
              <a:t>@"date: %@"</a:t>
            </a:r>
            <a:r>
              <a:rPr lang="nl-NL" sz="2000" dirty="0">
                <a:solidFill>
                  <a:srgbClr val="FFFFFF"/>
                </a:solidFill>
                <a:latin typeface="Menlo-Regular"/>
              </a:rPr>
              <a:t>, date )</a:t>
            </a:r>
            <a:r>
              <a:rPr lang="nl-NL" sz="2000" dirty="0" smtClean="0">
                <a:solidFill>
                  <a:srgbClr val="FFFFFF"/>
                </a:solidFill>
                <a:latin typeface="Menlo-Regular"/>
              </a:rPr>
              <a:t>;</a:t>
            </a:r>
            <a:endParaRPr lang="ru-RU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  <a:latin typeface="Menlo-Regular"/>
              </a:rPr>
              <a:t>}</a:t>
            </a:r>
            <a:r>
              <a:rPr lang="ru-RU" sz="2000" dirty="0">
                <a:solidFill>
                  <a:srgbClr val="FFFFFF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41B645"/>
                </a:solidFill>
                <a:latin typeface="Menlo-Regular"/>
              </a:rPr>
              <a:t>/</a:t>
            </a:r>
            <a:r>
              <a:rPr lang="ru-RU" sz="2000" dirty="0">
                <a:solidFill>
                  <a:srgbClr val="41B645"/>
                </a:solidFill>
                <a:latin typeface="Menlo-Regular"/>
              </a:rPr>
              <a:t>/копируем блок в кучу, для объекта </a:t>
            </a:r>
            <a:r>
              <a:rPr lang="ru-RU" sz="2000" dirty="0" err="1">
                <a:solidFill>
                  <a:srgbClr val="41B645"/>
                </a:solidFill>
                <a:latin typeface="Menlo-Regular"/>
              </a:rPr>
              <a:t>date</a:t>
            </a:r>
            <a:r>
              <a:rPr lang="ru-RU" sz="2000" dirty="0">
                <a:solidFill>
                  <a:srgbClr val="41B645"/>
                </a:solidFill>
                <a:latin typeface="Menlo-Regular"/>
              </a:rPr>
              <a:t> </a:t>
            </a:r>
            <a:r>
              <a:rPr lang="ru-RU" sz="2000" dirty="0" err="1">
                <a:solidFill>
                  <a:srgbClr val="41B645"/>
                </a:solidFill>
                <a:latin typeface="Menlo-Regular"/>
              </a:rPr>
              <a:t>retain</a:t>
            </a:r>
            <a:r>
              <a:rPr lang="ru-RU" sz="2000" dirty="0">
                <a:solidFill>
                  <a:srgbClr val="41B645"/>
                </a:solidFill>
                <a:latin typeface="Menlo-Regular"/>
              </a:rPr>
              <a:t> не вызывается</a:t>
            </a:r>
            <a:endParaRPr lang="ru-RU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= [ [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00A0BE"/>
                </a:solidFill>
                <a:latin typeface="Menlo-Regular"/>
              </a:rPr>
              <a:t>copy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autorelease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date </a:t>
            </a:r>
            <a:r>
              <a:rPr lang="en-US" sz="2000" dirty="0">
                <a:solidFill>
                  <a:srgbClr val="00A0BE"/>
                </a:solidFill>
                <a:latin typeface="Menlo-Regular"/>
              </a:rPr>
              <a:t>release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54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Блоки и управление памятью</a:t>
            </a:r>
            <a:br>
              <a:rPr lang="ru-RU" dirty="0" smtClean="0"/>
            </a:br>
            <a:r>
              <a:rPr lang="en-US" sz="3900" dirty="0" smtClean="0"/>
              <a:t>1. </a:t>
            </a:r>
            <a:r>
              <a:rPr lang="ru-RU" sz="3900" dirty="0" smtClean="0"/>
              <a:t>отложенный вызов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 cmpd="sng">
            <a:solidFill>
              <a:srgbClr val="F2F2F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 err="1">
                <a:solidFill>
                  <a:srgbClr val="B21889"/>
                </a:solidFill>
                <a:latin typeface="Menlo-Regular"/>
              </a:rPr>
              <a:t>void</a:t>
            </a:r>
            <a:r>
              <a:rPr lang="fi-FI" sz="2000" dirty="0">
                <a:solidFill>
                  <a:srgbClr val="FFFFFF"/>
                </a:solidFill>
                <a:latin typeface="Menlo-Regular"/>
              </a:rPr>
              <a:t> (^</a:t>
            </a:r>
            <a:r>
              <a:rPr lang="fi-FI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fi-FI" sz="2000" dirty="0">
                <a:solidFill>
                  <a:srgbClr val="FFFFFF"/>
                </a:solidFill>
                <a:latin typeface="Menlo-Regular"/>
              </a:rPr>
              <a:t>)() = ^() {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FFFFFF"/>
                </a:solidFill>
                <a:latin typeface="Menlo-Regular"/>
              </a:rPr>
              <a:t>   </a:t>
            </a:r>
            <a:r>
              <a:rPr lang="en-US" sz="2000" dirty="0" err="1" smtClean="0">
                <a:solidFill>
                  <a:srgbClr val="00A0BE"/>
                </a:solidFill>
                <a:latin typeface="Menlo-Regular"/>
              </a:rPr>
              <a:t>NSLog</a:t>
            </a:r>
            <a:r>
              <a:rPr lang="nl-NL" sz="2000" dirty="0" smtClean="0">
                <a:solidFill>
                  <a:srgbClr val="FFFFFF"/>
                </a:solidFill>
                <a:latin typeface="Menlo-Regular"/>
              </a:rPr>
              <a:t>( </a:t>
            </a:r>
            <a:r>
              <a:rPr lang="nl-NL" sz="2000" dirty="0" smtClean="0">
                <a:solidFill>
                  <a:srgbClr val="DB2C38"/>
                </a:solidFill>
                <a:latin typeface="Menlo-Regular"/>
              </a:rPr>
              <a:t>@”</a:t>
            </a:r>
            <a:r>
              <a:rPr lang="nl-NL" sz="2000" dirty="0" err="1" smtClean="0">
                <a:solidFill>
                  <a:srgbClr val="DB2C38"/>
                </a:solidFill>
                <a:latin typeface="Menlo-Regular"/>
              </a:rPr>
              <a:t>Hello</a:t>
            </a:r>
            <a:r>
              <a:rPr lang="nl-NL" sz="2000" dirty="0" smtClean="0">
                <a:solidFill>
                  <a:srgbClr val="DB2C38"/>
                </a:solidFill>
                <a:latin typeface="Menlo-Regular"/>
              </a:rPr>
              <a:t> </a:t>
            </a:r>
            <a:r>
              <a:rPr lang="nl-NL" sz="2000" dirty="0" smtClean="0">
                <a:solidFill>
                  <a:srgbClr val="DB2C38"/>
                </a:solidFill>
                <a:latin typeface="Menlo-Regular"/>
                <a:sym typeface="Wingdings"/>
              </a:rPr>
              <a:t></a:t>
            </a:r>
            <a:r>
              <a:rPr lang="nl-NL" sz="2000" dirty="0" smtClean="0">
                <a:solidFill>
                  <a:srgbClr val="DB2C38"/>
                </a:solidFill>
                <a:latin typeface="Menlo-Regular"/>
              </a:rPr>
              <a:t>”</a:t>
            </a:r>
            <a:r>
              <a:rPr lang="nl-NL" sz="2000" dirty="0" smtClean="0">
                <a:solidFill>
                  <a:srgbClr val="FFFFFF"/>
                </a:solidFill>
                <a:latin typeface="Menlo-Regular"/>
              </a:rPr>
              <a:t> </a:t>
            </a:r>
            <a:r>
              <a:rPr lang="nl-NL" sz="2000" dirty="0">
                <a:solidFill>
                  <a:srgbClr val="FFFFFF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Menlo-Regular"/>
              </a:rPr>
              <a:t> };</a:t>
            </a:r>
            <a:endParaRPr lang="en-US" sz="2000" dirty="0">
              <a:solidFill>
                <a:srgbClr val="FFFFFF"/>
              </a:solidFill>
              <a:latin typeface="Menlo-Regula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B21889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41B645"/>
                </a:solidFill>
                <a:latin typeface="Menlo-Regular"/>
              </a:rPr>
              <a:t>/</a:t>
            </a:r>
            <a:r>
              <a:rPr lang="ru-RU" sz="2000" dirty="0" smtClean="0">
                <a:solidFill>
                  <a:srgbClr val="41B645"/>
                </a:solidFill>
                <a:latin typeface="Menlo-Regular"/>
              </a:rPr>
              <a:t>/добавление в контейнер</a:t>
            </a:r>
            <a:endParaRPr lang="en-US" sz="2000" dirty="0">
              <a:solidFill>
                <a:srgbClr val="B218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= [ [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00A0BE"/>
                </a:solidFill>
                <a:latin typeface="Menlo-Regular"/>
              </a:rPr>
              <a:t>copy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autorelease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];</a:t>
            </a:r>
            <a:endParaRPr lang="ru-RU" sz="2000" dirty="0" smtClean="0">
              <a:solidFill>
                <a:srgbClr val="B218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/>
              </a:rPr>
              <a:t>[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NSMutableArray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A0BE"/>
                </a:solidFill>
                <a:latin typeface="Menlo-Regular"/>
              </a:rPr>
              <a:t>arrayWithObject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;</a:t>
            </a:r>
            <a:endParaRPr lang="ru-RU" sz="2000" dirty="0">
              <a:solidFill>
                <a:srgbClr val="B21889"/>
              </a:solidFill>
              <a:latin typeface="Menlo-Regular"/>
            </a:endParaRPr>
          </a:p>
          <a:p>
            <a:pPr marL="0" indent="0">
              <a:buNone/>
            </a:pPr>
            <a:endParaRPr lang="ru-RU" sz="2000" dirty="0" smtClean="0">
              <a:solidFill>
                <a:srgbClr val="B218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B21889"/>
                </a:solidFill>
                <a:latin typeface="Menlo-Regular"/>
              </a:rPr>
              <a:t>self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83C057"/>
                </a:solidFill>
                <a:latin typeface="Menlo-Regular"/>
              </a:rPr>
              <a:t>simpleBlock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=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printDate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;</a:t>
            </a:r>
            <a:endParaRPr lang="ru-RU" sz="2000" dirty="0" smtClean="0">
              <a:solidFill>
                <a:srgbClr val="41B645"/>
              </a:solidFill>
              <a:latin typeface="Menlo-Regular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41B645"/>
                </a:solidFill>
                <a:latin typeface="Menlo-Regular"/>
              </a:rPr>
              <a:t>//всегда копируем </a:t>
            </a:r>
            <a:r>
              <a:rPr lang="en-US" sz="2000" dirty="0" smtClean="0">
                <a:solidFill>
                  <a:srgbClr val="41B645"/>
                </a:solidFill>
                <a:latin typeface="Menlo-Regular"/>
              </a:rPr>
              <a:t>block property</a:t>
            </a:r>
            <a:endParaRPr lang="ru-RU" sz="2000" dirty="0" smtClean="0">
              <a:solidFill>
                <a:srgbClr val="B218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B21889"/>
                </a:solidFill>
                <a:latin typeface="Menlo-Regular"/>
              </a:rPr>
              <a:t>@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property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Menlo-Regular"/>
              </a:rPr>
              <a:t>( </a:t>
            </a:r>
            <a:r>
              <a:rPr lang="en-US" sz="2000" dirty="0">
                <a:solidFill>
                  <a:srgbClr val="B21889"/>
                </a:solidFill>
                <a:latin typeface="Menlo-Regular"/>
              </a:rPr>
              <a:t>copy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) </a:t>
            </a:r>
            <a:r>
              <a:rPr lang="en-US" sz="2000" dirty="0" err="1">
                <a:solidFill>
                  <a:srgbClr val="83C057"/>
                </a:solidFill>
                <a:latin typeface="Menlo-Regular"/>
              </a:rPr>
              <a:t>JFFSimpleBlock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Menlo-Regular"/>
              </a:rPr>
              <a:t>simpleBlock</a:t>
            </a:r>
            <a:r>
              <a:rPr lang="en-US" sz="2000" dirty="0">
                <a:solidFill>
                  <a:srgbClr val="FFFFFF"/>
                </a:solidFill>
                <a:latin typeface="Menlo-Regular"/>
              </a:rPr>
              <a:t>;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57200" y="2903206"/>
            <a:ext cx="8229600" cy="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7200" y="4441227"/>
            <a:ext cx="8229600" cy="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3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Черный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Черный .thmx</Template>
  <TotalTime>1254</TotalTime>
  <Words>1938</Words>
  <Application>Microsoft Macintosh PowerPoint</Application>
  <PresentationFormat>On-screen Show (4:3)</PresentationFormat>
  <Paragraphs>449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 Черный </vt:lpstr>
      <vt:lpstr>Objective-C Блоки (Block)</vt:lpstr>
      <vt:lpstr>Тип и литерал блока</vt:lpstr>
      <vt:lpstr>Вызов блока</vt:lpstr>
      <vt:lpstr>Контекст блока 1. примитивные типы</vt:lpstr>
      <vt:lpstr>Контекст блока 2. ключевое слово __block</vt:lpstr>
      <vt:lpstr>Контекст блока 3. переменные – указатели на объекты  с подсчетом ссылок (id, NSObject)</vt:lpstr>
      <vt:lpstr>Контекст блока 4a. управление памятью</vt:lpstr>
      <vt:lpstr>Контекст блока 4b. управление памятью</vt:lpstr>
      <vt:lpstr>Блоки и управление памятью 1. отложенный вызов</vt:lpstr>
      <vt:lpstr>Блоки и управление памятью 2. block как результат функции</vt:lpstr>
      <vt:lpstr>Блоки и управление памятью 3. Виды блоковых объектов</vt:lpstr>
      <vt:lpstr>Управление памятью и Блоки</vt:lpstr>
      <vt:lpstr>Automatic Reference Counting No copy, release and autorelease</vt:lpstr>
      <vt:lpstr>Блоки Best practice</vt:lpstr>
      <vt:lpstr>NSArray  concurrent enumerate</vt:lpstr>
      <vt:lpstr>NSArray  Строгая типизация vs NSPredicate</vt:lpstr>
      <vt:lpstr>JFFLibrirary’s NSArray расширения JFFLibrirary github</vt:lpstr>
      <vt:lpstr>Охраняющие выражения – guards</vt:lpstr>
      <vt:lpstr>Охраняющие выражения – guards</vt:lpstr>
      <vt:lpstr>Охраняющие выражения – guards</vt:lpstr>
      <vt:lpstr>Отложенные вызовы onDeallocBlocks</vt:lpstr>
      <vt:lpstr>Отложенные вызовы onDeallocBlocks</vt:lpstr>
      <vt:lpstr>Отложенные вызовы onDeallocBlocks</vt:lpstr>
      <vt:lpstr>Отложенные вызовы onDeallocBlocks</vt:lpstr>
      <vt:lpstr>Отложенные вызовы Scheduled operations</vt:lpstr>
      <vt:lpstr>Отложенные вызовы Scheduled operations</vt:lpstr>
      <vt:lpstr>Блоки вместо делегатов в UIAlertView</vt:lpstr>
      <vt:lpstr>Блоки вместо делегатов в UIAlertView</vt:lpstr>
      <vt:lpstr>Обобщенное асинхронное программирование</vt:lpstr>
      <vt:lpstr>Асинхронная операция в общем виде</vt:lpstr>
      <vt:lpstr>Кеширование</vt:lpstr>
      <vt:lpstr>Кэширование, API</vt:lpstr>
      <vt:lpstr>Порядок выполнения - последовательность</vt:lpstr>
      <vt:lpstr>Порядок выполнения - группа</vt:lpstr>
      <vt:lpstr>Порядок выполнения – граф ленивые вычисления</vt:lpstr>
      <vt:lpstr>Load balancer</vt:lpstr>
      <vt:lpstr>Запросы и сессия</vt:lpstr>
      <vt:lpstr>Легкий делегат</vt:lpstr>
      <vt:lpstr>Легкий делегат</vt:lpstr>
      <vt:lpstr>Легкий делегат ARC</vt:lpstr>
      <vt:lpstr>Всем спасибо !!!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Блоки (Blocks)</dc:title>
  <dc:creator>vgor Gorbenko</dc:creator>
  <cp:lastModifiedBy>Vladimir Gorbenko</cp:lastModifiedBy>
  <cp:revision>491</cp:revision>
  <dcterms:created xsi:type="dcterms:W3CDTF">2011-07-03T19:51:10Z</dcterms:created>
  <dcterms:modified xsi:type="dcterms:W3CDTF">2011-07-12T11:35:37Z</dcterms:modified>
</cp:coreProperties>
</file>