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64" r:id="rId6"/>
    <p:sldId id="265" r:id="rId7"/>
    <p:sldId id="261" r:id="rId8"/>
    <p:sldId id="259" r:id="rId9"/>
    <p:sldId id="266" r:id="rId10"/>
    <p:sldId id="288" r:id="rId11"/>
    <p:sldId id="258" r:id="rId12"/>
    <p:sldId id="284" r:id="rId13"/>
    <p:sldId id="287" r:id="rId14"/>
    <p:sldId id="268" r:id="rId15"/>
    <p:sldId id="289" r:id="rId16"/>
    <p:sldId id="286" r:id="rId17"/>
    <p:sldId id="297" r:id="rId18"/>
    <p:sldId id="290" r:id="rId19"/>
    <p:sldId id="295" r:id="rId20"/>
    <p:sldId id="296" r:id="rId21"/>
    <p:sldId id="291" r:id="rId22"/>
    <p:sldId id="277" r:id="rId23"/>
    <p:sldId id="282" r:id="rId24"/>
    <p:sldId id="280" r:id="rId25"/>
    <p:sldId id="283" r:id="rId26"/>
    <p:sldId id="292" r:id="rId27"/>
    <p:sldId id="269" r:id="rId28"/>
    <p:sldId id="298" r:id="rId29"/>
    <p:sldId id="299" r:id="rId30"/>
    <p:sldId id="270" r:id="rId31"/>
    <p:sldId id="271" r:id="rId32"/>
    <p:sldId id="281" r:id="rId33"/>
    <p:sldId id="273" r:id="rId34"/>
    <p:sldId id="272" r:id="rId35"/>
    <p:sldId id="274" r:id="rId36"/>
    <p:sldId id="275" r:id="rId37"/>
    <p:sldId id="276" r:id="rId38"/>
    <p:sldId id="293" r:id="rId39"/>
    <p:sldId id="285" r:id="rId40"/>
    <p:sldId id="278" r:id="rId41"/>
    <p:sldId id="279" r:id="rId42"/>
    <p:sldId id="294" r:id="rId43"/>
    <p:sldId id="260" r:id="rId4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715CA6-98E2-4794-8304-6B14BA3A5535}" type="doc">
      <dgm:prSet loTypeId="urn:microsoft.com/office/officeart/2005/8/layout/bProcess2" loCatId="process" qsTypeId="urn:microsoft.com/office/officeart/2005/8/quickstyle/simple1#1" qsCatId="simple" csTypeId="urn:microsoft.com/office/officeart/2005/8/colors/accent1_2#1" csCatId="accent1" phldr="1"/>
      <dgm:spPr/>
    </dgm:pt>
    <dgm:pt modelId="{FA636ABC-5C0B-4221-B289-F6CAE8690574}">
      <dgm:prSet phldrT="[Text]"/>
      <dgm:spPr/>
      <dgm:t>
        <a:bodyPr/>
        <a:lstStyle/>
        <a:p>
          <a:r>
            <a:rPr lang="en-US" dirty="0" smtClean="0"/>
            <a:t>Commands</a:t>
          </a:r>
          <a:endParaRPr lang="en-US" dirty="0"/>
        </a:p>
      </dgm:t>
    </dgm:pt>
    <dgm:pt modelId="{753681A3-5166-4715-9D93-E9CA0DB45226}" type="parTrans" cxnId="{55DB5DDA-6631-4781-8A63-11718862B000}">
      <dgm:prSet/>
      <dgm:spPr/>
      <dgm:t>
        <a:bodyPr/>
        <a:lstStyle/>
        <a:p>
          <a:endParaRPr lang="en-US"/>
        </a:p>
      </dgm:t>
    </dgm:pt>
    <dgm:pt modelId="{415B0E0D-25BC-4314-82E4-5660F3EE390A}" type="sibTrans" cxnId="{55DB5DDA-6631-4781-8A63-11718862B000}">
      <dgm:prSet/>
      <dgm:spPr/>
      <dgm:t>
        <a:bodyPr/>
        <a:lstStyle/>
        <a:p>
          <a:endParaRPr lang="en-US"/>
        </a:p>
      </dgm:t>
    </dgm:pt>
    <dgm:pt modelId="{1379C3BE-B46A-4EC7-BD8B-A08ABCD87154}">
      <dgm:prSet phldrT="[Text]"/>
      <dgm:spPr/>
      <dgm:t>
        <a:bodyPr/>
        <a:lstStyle/>
        <a:p>
          <a:r>
            <a:rPr lang="en-US" dirty="0" smtClean="0"/>
            <a:t>Outputs</a:t>
          </a:r>
          <a:endParaRPr lang="en-US" dirty="0"/>
        </a:p>
      </dgm:t>
    </dgm:pt>
    <dgm:pt modelId="{6E1F8D4A-F7A8-4B64-A6C8-4744AD538B66}" type="parTrans" cxnId="{8E537999-401F-4859-88A7-4DCF71EDD666}">
      <dgm:prSet/>
      <dgm:spPr/>
      <dgm:t>
        <a:bodyPr/>
        <a:lstStyle/>
        <a:p>
          <a:endParaRPr lang="en-US"/>
        </a:p>
      </dgm:t>
    </dgm:pt>
    <dgm:pt modelId="{FC8D06AC-82E0-4D8F-87BB-E6F98AD02368}" type="sibTrans" cxnId="{8E537999-401F-4859-88A7-4DCF71EDD666}">
      <dgm:prSet/>
      <dgm:spPr/>
      <dgm:t>
        <a:bodyPr/>
        <a:lstStyle/>
        <a:p>
          <a:endParaRPr lang="en-US"/>
        </a:p>
      </dgm:t>
    </dgm:pt>
    <dgm:pt modelId="{4329B1CD-572D-4430-A615-0C939E0BFE29}">
      <dgm:prSet phldrT="[Text]"/>
      <dgm:spPr/>
      <dgm:t>
        <a:bodyPr/>
        <a:lstStyle/>
        <a:p>
          <a:r>
            <a:rPr lang="en-US" dirty="0" smtClean="0"/>
            <a:t>Data sample</a:t>
          </a:r>
          <a:endParaRPr lang="en-US" dirty="0"/>
        </a:p>
      </dgm:t>
    </dgm:pt>
    <dgm:pt modelId="{A7B2C49D-CB79-4015-AD96-1CF49BB21715}" type="parTrans" cxnId="{E9F2A538-06A6-4ABE-95B0-32A44CBCA3CB}">
      <dgm:prSet/>
      <dgm:spPr/>
      <dgm:t>
        <a:bodyPr/>
        <a:lstStyle/>
        <a:p>
          <a:endParaRPr lang="en-US"/>
        </a:p>
      </dgm:t>
    </dgm:pt>
    <dgm:pt modelId="{559A1639-FC98-4B73-9D82-DB7B461103CD}" type="sibTrans" cxnId="{E9F2A538-06A6-4ABE-95B0-32A44CBCA3CB}">
      <dgm:prSet/>
      <dgm:spPr/>
      <dgm:t>
        <a:bodyPr/>
        <a:lstStyle/>
        <a:p>
          <a:endParaRPr lang="en-US"/>
        </a:p>
      </dgm:t>
    </dgm:pt>
    <dgm:pt modelId="{7FA14E08-8E70-4D3F-BF02-C1C3303CB6C2}">
      <dgm:prSet phldrT="[Text]"/>
      <dgm:spPr/>
      <dgm:t>
        <a:bodyPr/>
        <a:lstStyle/>
        <a:p>
          <a:r>
            <a:rPr lang="en-US" dirty="0" smtClean="0"/>
            <a:t>PB event</a:t>
          </a:r>
          <a:endParaRPr lang="en-US" dirty="0"/>
        </a:p>
      </dgm:t>
    </dgm:pt>
    <dgm:pt modelId="{9615E12F-93D3-42BA-B5AD-728C75AEE09F}" type="parTrans" cxnId="{2DA5845C-E443-440A-978F-D0120B9BE41B}">
      <dgm:prSet/>
      <dgm:spPr/>
      <dgm:t>
        <a:bodyPr/>
        <a:lstStyle/>
        <a:p>
          <a:endParaRPr lang="en-US"/>
        </a:p>
      </dgm:t>
    </dgm:pt>
    <dgm:pt modelId="{4088036C-AC29-473F-8969-8EF4BAA5FCD2}" type="sibTrans" cxnId="{2DA5845C-E443-440A-978F-D0120B9BE41B}">
      <dgm:prSet/>
      <dgm:spPr/>
      <dgm:t>
        <a:bodyPr/>
        <a:lstStyle/>
        <a:p>
          <a:endParaRPr lang="en-US"/>
        </a:p>
      </dgm:t>
    </dgm:pt>
    <dgm:pt modelId="{A6352189-BDB7-40D6-B8BC-2AAC8911FB29}">
      <dgm:prSet phldrT="[Text]"/>
      <dgm:spPr/>
      <dgm:t>
        <a:bodyPr/>
        <a:lstStyle/>
        <a:p>
          <a:r>
            <a:rPr lang="en-US" dirty="0" smtClean="0"/>
            <a:t>Timer event</a:t>
          </a:r>
          <a:endParaRPr lang="en-US" dirty="0"/>
        </a:p>
      </dgm:t>
    </dgm:pt>
    <dgm:pt modelId="{02719430-F3C0-42C2-A1AA-9993033472DA}" type="parTrans" cxnId="{0FE3902A-3DE7-4E40-9797-5A75D9E80016}">
      <dgm:prSet/>
      <dgm:spPr/>
      <dgm:t>
        <a:bodyPr/>
        <a:lstStyle/>
        <a:p>
          <a:endParaRPr lang="en-US"/>
        </a:p>
      </dgm:t>
    </dgm:pt>
    <dgm:pt modelId="{5F80CE23-09D7-4CB2-8563-9A48B1F2365B}" type="sibTrans" cxnId="{0FE3902A-3DE7-4E40-9797-5A75D9E80016}">
      <dgm:prSet/>
      <dgm:spPr/>
      <dgm:t>
        <a:bodyPr/>
        <a:lstStyle/>
        <a:p>
          <a:endParaRPr lang="en-US"/>
        </a:p>
      </dgm:t>
    </dgm:pt>
    <dgm:pt modelId="{F5956719-4F49-41DC-AAFD-F1B5811C1116}">
      <dgm:prSet phldrT="[Text]"/>
      <dgm:spPr/>
      <dgm:t>
        <a:bodyPr/>
        <a:lstStyle/>
        <a:p>
          <a:r>
            <a:rPr lang="en-US" dirty="0" smtClean="0"/>
            <a:t>RGB LED (GPIO)</a:t>
          </a:r>
          <a:endParaRPr lang="en-US" dirty="0"/>
        </a:p>
      </dgm:t>
    </dgm:pt>
    <dgm:pt modelId="{F5E06A53-1805-448F-80A1-3C0C97EC27D3}" type="parTrans" cxnId="{440800DC-A3E1-403E-A4BB-572657325E9A}">
      <dgm:prSet/>
      <dgm:spPr/>
      <dgm:t>
        <a:bodyPr/>
        <a:lstStyle/>
        <a:p>
          <a:endParaRPr lang="en-US"/>
        </a:p>
      </dgm:t>
    </dgm:pt>
    <dgm:pt modelId="{8C8D46FD-D7D4-49A0-8D89-F5F54FAE1EAE}" type="sibTrans" cxnId="{440800DC-A3E1-403E-A4BB-572657325E9A}">
      <dgm:prSet/>
      <dgm:spPr/>
      <dgm:t>
        <a:bodyPr/>
        <a:lstStyle/>
        <a:p>
          <a:endParaRPr lang="en-US"/>
        </a:p>
      </dgm:t>
    </dgm:pt>
    <dgm:pt modelId="{D402DD08-A2C2-4946-8037-962E92E53928}">
      <dgm:prSet phldrT="[Text]"/>
      <dgm:spPr/>
      <dgm:t>
        <a:bodyPr/>
        <a:lstStyle/>
        <a:p>
          <a:r>
            <a:rPr lang="en-US" dirty="0" smtClean="0"/>
            <a:t>7-seg </a:t>
          </a:r>
          <a:r>
            <a:rPr lang="en-US" smtClean="0"/>
            <a:t>w DP (GPIO)</a:t>
          </a:r>
          <a:endParaRPr lang="en-US" dirty="0"/>
        </a:p>
      </dgm:t>
    </dgm:pt>
    <dgm:pt modelId="{D0FB1F0D-A178-472A-8CF6-6C5604A658DC}" type="parTrans" cxnId="{87F9C507-24AC-49F8-A6F3-32BC11C335E7}">
      <dgm:prSet/>
      <dgm:spPr/>
      <dgm:t>
        <a:bodyPr/>
        <a:lstStyle/>
        <a:p>
          <a:endParaRPr lang="en-US"/>
        </a:p>
      </dgm:t>
    </dgm:pt>
    <dgm:pt modelId="{9245BC3E-FCE2-44DC-8601-2A4FF460B4B1}" type="sibTrans" cxnId="{87F9C507-24AC-49F8-A6F3-32BC11C335E7}">
      <dgm:prSet/>
      <dgm:spPr/>
      <dgm:t>
        <a:bodyPr/>
        <a:lstStyle/>
        <a:p>
          <a:endParaRPr lang="en-US"/>
        </a:p>
      </dgm:t>
    </dgm:pt>
    <dgm:pt modelId="{D1EA250E-CF47-4C16-A7C5-789BDC4BCE83}">
      <dgm:prSet phldrT="[Text]"/>
      <dgm:spPr/>
      <dgm:t>
        <a:bodyPr/>
        <a:lstStyle/>
        <a:p>
          <a:r>
            <a:rPr lang="en-US" dirty="0" smtClean="0"/>
            <a:t>OLED </a:t>
          </a:r>
          <a:r>
            <a:rPr lang="en-US" dirty="0" smtClean="0"/>
            <a:t>(I²C)</a:t>
          </a:r>
          <a:endParaRPr lang="en-US" dirty="0"/>
        </a:p>
      </dgm:t>
    </dgm:pt>
    <dgm:pt modelId="{01BE6385-1B6A-41E0-A330-47840A1A4D04}" type="parTrans" cxnId="{04C37246-B3A5-437F-8F0B-589598484C84}">
      <dgm:prSet/>
      <dgm:spPr/>
      <dgm:t>
        <a:bodyPr/>
        <a:lstStyle/>
        <a:p>
          <a:endParaRPr lang="en-US"/>
        </a:p>
      </dgm:t>
    </dgm:pt>
    <dgm:pt modelId="{E27A7CE6-B63C-4DDD-BA69-895F723AE26E}" type="sibTrans" cxnId="{04C37246-B3A5-437F-8F0B-589598484C84}">
      <dgm:prSet/>
      <dgm:spPr/>
      <dgm:t>
        <a:bodyPr/>
        <a:lstStyle/>
        <a:p>
          <a:endParaRPr lang="en-US"/>
        </a:p>
      </dgm:t>
    </dgm:pt>
    <dgm:pt modelId="{D1DEFA8F-3786-4454-B457-5A055E764ECD}">
      <dgm:prSet phldrT="[Text]"/>
      <dgm:spPr/>
      <dgm:t>
        <a:bodyPr/>
        <a:lstStyle/>
        <a:p>
          <a:r>
            <a:rPr lang="en-US" dirty="0" smtClean="0"/>
            <a:t>Motion-to-Presence (MTP)</a:t>
          </a:r>
          <a:endParaRPr lang="en-US" dirty="0"/>
        </a:p>
      </dgm:t>
    </dgm:pt>
    <dgm:pt modelId="{C77843D8-41D8-4BA1-860E-4C01D53DCFD4}">
      <dgm:prSet phldrT="[Text]"/>
      <dgm:spPr/>
      <dgm:t>
        <a:bodyPr/>
        <a:lstStyle/>
        <a:p>
          <a:r>
            <a:rPr lang="en-US" dirty="0" smtClean="0"/>
            <a:t>BMPE (SPI)</a:t>
          </a:r>
          <a:endParaRPr lang="en-US" dirty="0"/>
        </a:p>
      </dgm:t>
    </dgm:pt>
    <dgm:pt modelId="{B1B92E52-917F-4C4B-B575-C6063291351F}">
      <dgm:prSet phldrT="[Text]"/>
      <dgm:spPr/>
      <dgm:t>
        <a:bodyPr/>
        <a:lstStyle/>
        <a:p>
          <a:r>
            <a:rPr lang="en-US" dirty="0" smtClean="0"/>
            <a:t>PIR (analog)</a:t>
          </a:r>
          <a:endParaRPr lang="en-US" dirty="0"/>
        </a:p>
      </dgm:t>
    </dgm:pt>
    <dgm:pt modelId="{F7880562-1323-4240-9F65-DE4E9083C540}">
      <dgm:prSet phldrT="[Text]"/>
      <dgm:spPr/>
      <dgm:t>
        <a:bodyPr/>
        <a:lstStyle/>
        <a:p>
          <a:r>
            <a:rPr lang="en-US" dirty="0" smtClean="0"/>
            <a:t>LDR (analog)</a:t>
          </a:r>
          <a:endParaRPr lang="en-US" dirty="0"/>
        </a:p>
      </dgm:t>
    </dgm:pt>
    <dgm:pt modelId="{24FB626F-D133-4AF8-B590-548A4C1473E6}">
      <dgm:prSet phldrT="[Text]"/>
      <dgm:spPr/>
      <dgm:t>
        <a:bodyPr/>
        <a:lstStyle/>
        <a:p>
          <a:r>
            <a:rPr lang="en-US" dirty="0" smtClean="0"/>
            <a:t>Inputs</a:t>
          </a:r>
          <a:endParaRPr lang="en-US" dirty="0"/>
        </a:p>
      </dgm:t>
    </dgm:pt>
    <dgm:pt modelId="{4EB670BA-7D58-4095-9A00-F60994098D15}" type="sibTrans" cxnId="{D22D9323-A092-4E37-A5F1-135254596E28}">
      <dgm:prSet/>
      <dgm:spPr/>
      <dgm:t>
        <a:bodyPr/>
        <a:lstStyle/>
        <a:p>
          <a:endParaRPr lang="en-US"/>
        </a:p>
      </dgm:t>
    </dgm:pt>
    <dgm:pt modelId="{7640BBB3-1E27-418B-86EA-59CEA395917B}" type="parTrans" cxnId="{D22D9323-A092-4E37-A5F1-135254596E28}">
      <dgm:prSet/>
      <dgm:spPr/>
      <dgm:t>
        <a:bodyPr/>
        <a:lstStyle/>
        <a:p>
          <a:endParaRPr lang="en-US"/>
        </a:p>
      </dgm:t>
    </dgm:pt>
    <dgm:pt modelId="{E6BFB102-0948-4CD3-83DF-F5D203A86C23}" type="sibTrans" cxnId="{BB4D11CA-5AFF-41BE-987C-3133C41C07EC}">
      <dgm:prSet/>
      <dgm:spPr/>
      <dgm:t>
        <a:bodyPr/>
        <a:lstStyle/>
        <a:p>
          <a:endParaRPr lang="en-US"/>
        </a:p>
      </dgm:t>
    </dgm:pt>
    <dgm:pt modelId="{653D82E4-F6CE-4A52-9EB1-E75ED155251E}" type="parTrans" cxnId="{BB4D11CA-5AFF-41BE-987C-3133C41C07EC}">
      <dgm:prSet/>
      <dgm:spPr/>
      <dgm:t>
        <a:bodyPr/>
        <a:lstStyle/>
        <a:p>
          <a:endParaRPr lang="en-US"/>
        </a:p>
      </dgm:t>
    </dgm:pt>
    <dgm:pt modelId="{DD50E541-F043-446C-9786-5D7D053EECBB}" type="sibTrans" cxnId="{5AEF0EA5-3EDD-45E6-9032-EB4FF5319335}">
      <dgm:prSet/>
      <dgm:spPr/>
      <dgm:t>
        <a:bodyPr/>
        <a:lstStyle/>
        <a:p>
          <a:endParaRPr lang="en-US"/>
        </a:p>
      </dgm:t>
    </dgm:pt>
    <dgm:pt modelId="{204CA489-174E-45B5-AE8D-79C39B045211}" type="parTrans" cxnId="{5AEF0EA5-3EDD-45E6-9032-EB4FF5319335}">
      <dgm:prSet/>
      <dgm:spPr/>
      <dgm:t>
        <a:bodyPr/>
        <a:lstStyle/>
        <a:p>
          <a:endParaRPr lang="en-US"/>
        </a:p>
      </dgm:t>
    </dgm:pt>
    <dgm:pt modelId="{AD4BD9B4-0D13-4AFF-9B7C-878FDA983BD1}" type="sibTrans" cxnId="{E7B4B5B3-811A-4B30-A56C-2F65A802DE6A}">
      <dgm:prSet/>
      <dgm:spPr/>
      <dgm:t>
        <a:bodyPr/>
        <a:lstStyle/>
        <a:p>
          <a:endParaRPr lang="en-US"/>
        </a:p>
      </dgm:t>
    </dgm:pt>
    <dgm:pt modelId="{17B6D54C-57AD-401F-8C72-48DE510DF4E0}" type="parTrans" cxnId="{E7B4B5B3-811A-4B30-A56C-2F65A802DE6A}">
      <dgm:prSet/>
      <dgm:spPr/>
      <dgm:t>
        <a:bodyPr/>
        <a:lstStyle/>
        <a:p>
          <a:endParaRPr lang="en-US"/>
        </a:p>
      </dgm:t>
    </dgm:pt>
    <dgm:pt modelId="{BDBD70AB-54C7-4329-804B-DB6FFB3B51C1}" type="sibTrans" cxnId="{848D1F46-5093-4F4D-8548-75A87822D208}">
      <dgm:prSet/>
      <dgm:spPr/>
      <dgm:t>
        <a:bodyPr/>
        <a:lstStyle/>
        <a:p>
          <a:endParaRPr lang="en-US"/>
        </a:p>
      </dgm:t>
    </dgm:pt>
    <dgm:pt modelId="{7B0649AB-16C9-44B1-A3A6-051146705496}" type="parTrans" cxnId="{848D1F46-5093-4F4D-8548-75A87822D208}">
      <dgm:prSet/>
      <dgm:spPr/>
      <dgm:t>
        <a:bodyPr/>
        <a:lstStyle/>
        <a:p>
          <a:endParaRPr lang="en-US"/>
        </a:p>
      </dgm:t>
    </dgm:pt>
    <dgm:pt modelId="{1D587984-07F4-431F-9B7B-ACC0C46E311C}" type="pres">
      <dgm:prSet presAssocID="{95715CA6-98E2-4794-8304-6B14BA3A5535}" presName="diagram" presStyleCnt="0">
        <dgm:presLayoutVars>
          <dgm:dir/>
          <dgm:resizeHandles/>
        </dgm:presLayoutVars>
      </dgm:prSet>
      <dgm:spPr/>
    </dgm:pt>
    <dgm:pt modelId="{CFCE7266-CEDC-4855-9A8E-CBA8F7B49E90}" type="pres">
      <dgm:prSet presAssocID="{24FB626F-D133-4AF8-B590-548A4C1473E6}" presName="firs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312F13-C8FB-4992-AFFF-6FEEDCBC9ACE}" type="pres">
      <dgm:prSet presAssocID="{4EB670BA-7D58-4095-9A00-F60994098D15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5B78C8C-B9AB-4C64-9553-FE73BCADA840}" type="pres">
      <dgm:prSet presAssocID="{FA636ABC-5C0B-4221-B289-F6CAE8690574}" presName="middleNode" presStyleCnt="0"/>
      <dgm:spPr/>
    </dgm:pt>
    <dgm:pt modelId="{5022A89C-64F4-4701-911A-742B5343014B}" type="pres">
      <dgm:prSet presAssocID="{FA636ABC-5C0B-4221-B289-F6CAE8690574}" presName="padding" presStyleLbl="node1" presStyleIdx="0" presStyleCnt="3"/>
      <dgm:spPr/>
    </dgm:pt>
    <dgm:pt modelId="{2DE28BC1-B6F2-45CA-9503-D6CA00898A0B}" type="pres">
      <dgm:prSet presAssocID="{FA636ABC-5C0B-4221-B289-F6CAE8690574}" presName="shap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5215D7-5C12-4ED5-93E5-2DDB656D21DE}" type="pres">
      <dgm:prSet presAssocID="{415B0E0D-25BC-4314-82E4-5660F3EE390A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CEC41BC-9EE1-47F9-8C27-4AB7F96775CD}" type="pres">
      <dgm:prSet presAssocID="{1379C3BE-B46A-4EC7-BD8B-A08ABCD87154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584FBC-10EF-4BD4-A8FB-A922CD32E19A}" type="presOf" srcId="{F7880562-1323-4240-9F65-DE4E9083C540}" destId="{CFCE7266-CEDC-4855-9A8E-CBA8F7B49E90}" srcOrd="0" destOrd="1" presId="urn:microsoft.com/office/officeart/2005/8/layout/bProcess2"/>
    <dgm:cxn modelId="{87F9C507-24AC-49F8-A6F3-32BC11C335E7}" srcId="{1379C3BE-B46A-4EC7-BD8B-A08ABCD87154}" destId="{D402DD08-A2C2-4946-8037-962E92E53928}" srcOrd="1" destOrd="0" parTransId="{D0FB1F0D-A178-472A-8CF6-6C5604A658DC}" sibTransId="{9245BC3E-FCE2-44DC-8601-2A4FF460B4B1}"/>
    <dgm:cxn modelId="{5FC0CB39-879E-4E72-B932-4920477945FF}" type="presOf" srcId="{FA636ABC-5C0B-4221-B289-F6CAE8690574}" destId="{2DE28BC1-B6F2-45CA-9503-D6CA00898A0B}" srcOrd="0" destOrd="0" presId="urn:microsoft.com/office/officeart/2005/8/layout/bProcess2"/>
    <dgm:cxn modelId="{304F9BA7-01B7-45D1-A468-86099E0E314B}" type="presOf" srcId="{415B0E0D-25BC-4314-82E4-5660F3EE390A}" destId="{3D5215D7-5C12-4ED5-93E5-2DDB656D21DE}" srcOrd="0" destOrd="0" presId="urn:microsoft.com/office/officeart/2005/8/layout/bProcess2"/>
    <dgm:cxn modelId="{D22D9323-A092-4E37-A5F1-135254596E28}" srcId="{95715CA6-98E2-4794-8304-6B14BA3A5535}" destId="{24FB626F-D133-4AF8-B590-548A4C1473E6}" srcOrd="0" destOrd="0" parTransId="{7640BBB3-1E27-418B-86EA-59CEA395917B}" sibTransId="{4EB670BA-7D58-4095-9A00-F60994098D15}"/>
    <dgm:cxn modelId="{3FFA98F3-F3EA-40D4-8C98-84483A4C9AEF}" type="presOf" srcId="{A6352189-BDB7-40D6-B8BC-2AAC8911FB29}" destId="{2DE28BC1-B6F2-45CA-9503-D6CA00898A0B}" srcOrd="0" destOrd="3" presId="urn:microsoft.com/office/officeart/2005/8/layout/bProcess2"/>
    <dgm:cxn modelId="{C7E5D9D4-23ED-444E-ACF9-71E7C24A1AE1}" type="presOf" srcId="{1379C3BE-B46A-4EC7-BD8B-A08ABCD87154}" destId="{FCEC41BC-9EE1-47F9-8C27-4AB7F96775CD}" srcOrd="0" destOrd="0" presId="urn:microsoft.com/office/officeart/2005/8/layout/bProcess2"/>
    <dgm:cxn modelId="{440800DC-A3E1-403E-A4BB-572657325E9A}" srcId="{1379C3BE-B46A-4EC7-BD8B-A08ABCD87154}" destId="{F5956719-4F49-41DC-AAFD-F1B5811C1116}" srcOrd="0" destOrd="0" parTransId="{F5E06A53-1805-448F-80A1-3C0C97EC27D3}" sibTransId="{8C8D46FD-D7D4-49A0-8D89-F5F54FAE1EAE}"/>
    <dgm:cxn modelId="{8E537999-401F-4859-88A7-4DCF71EDD666}" srcId="{95715CA6-98E2-4794-8304-6B14BA3A5535}" destId="{1379C3BE-B46A-4EC7-BD8B-A08ABCD87154}" srcOrd="2" destOrd="0" parTransId="{6E1F8D4A-F7A8-4B64-A6C8-4744AD538B66}" sibTransId="{FC8D06AC-82E0-4D8F-87BB-E6F98AD02368}"/>
    <dgm:cxn modelId="{DDF1995A-9F5F-4E56-828E-768AE9398778}" type="presOf" srcId="{95715CA6-98E2-4794-8304-6B14BA3A5535}" destId="{1D587984-07F4-431F-9B7B-ACC0C46E311C}" srcOrd="0" destOrd="0" presId="urn:microsoft.com/office/officeart/2005/8/layout/bProcess2"/>
    <dgm:cxn modelId="{BB4D11CA-5AFF-41BE-987C-3133C41C07EC}" srcId="{24FB626F-D133-4AF8-B590-548A4C1473E6}" destId="{D1DEFA8F-3786-4454-B457-5A055E764ECD}" srcOrd="3" destOrd="0" parTransId="{653D82E4-F6CE-4A52-9EB1-E75ED155251E}" sibTransId="{E6BFB102-0948-4CD3-83DF-F5D203A86C23}"/>
    <dgm:cxn modelId="{55DB5DDA-6631-4781-8A63-11718862B000}" srcId="{95715CA6-98E2-4794-8304-6B14BA3A5535}" destId="{FA636ABC-5C0B-4221-B289-F6CAE8690574}" srcOrd="1" destOrd="0" parTransId="{753681A3-5166-4715-9D93-E9CA0DB45226}" sibTransId="{415B0E0D-25BC-4314-82E4-5660F3EE390A}"/>
    <dgm:cxn modelId="{B327E318-CF35-4A48-897C-E34D4EFF152A}" type="presOf" srcId="{7FA14E08-8E70-4D3F-BF02-C1C3303CB6C2}" destId="{2DE28BC1-B6F2-45CA-9503-D6CA00898A0B}" srcOrd="0" destOrd="2" presId="urn:microsoft.com/office/officeart/2005/8/layout/bProcess2"/>
    <dgm:cxn modelId="{D7E82515-301E-4271-BEF1-768D8592A057}" type="presOf" srcId="{4EB670BA-7D58-4095-9A00-F60994098D15}" destId="{5F312F13-C8FB-4992-AFFF-6FEEDCBC9ACE}" srcOrd="0" destOrd="0" presId="urn:microsoft.com/office/officeart/2005/8/layout/bProcess2"/>
    <dgm:cxn modelId="{D41F8DEB-3FCE-41B5-98DF-BBAF8C60FE41}" type="presOf" srcId="{B1B92E52-917F-4C4B-B575-C6063291351F}" destId="{CFCE7266-CEDC-4855-9A8E-CBA8F7B49E90}" srcOrd="0" destOrd="2" presId="urn:microsoft.com/office/officeart/2005/8/layout/bProcess2"/>
    <dgm:cxn modelId="{19B90584-C7AB-49E1-AB22-0F0D9FBFC637}" type="presOf" srcId="{D402DD08-A2C2-4946-8037-962E92E53928}" destId="{FCEC41BC-9EE1-47F9-8C27-4AB7F96775CD}" srcOrd="0" destOrd="2" presId="urn:microsoft.com/office/officeart/2005/8/layout/bProcess2"/>
    <dgm:cxn modelId="{E7B4B5B3-811A-4B30-A56C-2F65A802DE6A}" srcId="{24FB626F-D133-4AF8-B590-548A4C1473E6}" destId="{B1B92E52-917F-4C4B-B575-C6063291351F}" srcOrd="1" destOrd="0" parTransId="{17B6D54C-57AD-401F-8C72-48DE510DF4E0}" sibTransId="{AD4BD9B4-0D13-4AFF-9B7C-878FDA983BD1}"/>
    <dgm:cxn modelId="{A5323FF0-8D31-4518-8E07-00E4DA3BBBD9}" type="presOf" srcId="{C77843D8-41D8-4BA1-860E-4C01D53DCFD4}" destId="{CFCE7266-CEDC-4855-9A8E-CBA8F7B49E90}" srcOrd="0" destOrd="3" presId="urn:microsoft.com/office/officeart/2005/8/layout/bProcess2"/>
    <dgm:cxn modelId="{0FE3902A-3DE7-4E40-9797-5A75D9E80016}" srcId="{FA636ABC-5C0B-4221-B289-F6CAE8690574}" destId="{A6352189-BDB7-40D6-B8BC-2AAC8911FB29}" srcOrd="2" destOrd="0" parTransId="{02719430-F3C0-42C2-A1AA-9993033472DA}" sibTransId="{5F80CE23-09D7-4CB2-8563-9A48B1F2365B}"/>
    <dgm:cxn modelId="{AEC3D8FF-C140-4C6C-B6D9-AF371836387A}" type="presOf" srcId="{F5956719-4F49-41DC-AAFD-F1B5811C1116}" destId="{FCEC41BC-9EE1-47F9-8C27-4AB7F96775CD}" srcOrd="0" destOrd="1" presId="urn:microsoft.com/office/officeart/2005/8/layout/bProcess2"/>
    <dgm:cxn modelId="{5AEF0EA5-3EDD-45E6-9032-EB4FF5319335}" srcId="{24FB626F-D133-4AF8-B590-548A4C1473E6}" destId="{C77843D8-41D8-4BA1-860E-4C01D53DCFD4}" srcOrd="2" destOrd="0" parTransId="{204CA489-174E-45B5-AE8D-79C39B045211}" sibTransId="{DD50E541-F043-446C-9786-5D7D053EECBB}"/>
    <dgm:cxn modelId="{8D092C5C-6D9A-4871-AE5C-0855031D8E8D}" type="presOf" srcId="{24FB626F-D133-4AF8-B590-548A4C1473E6}" destId="{CFCE7266-CEDC-4855-9A8E-CBA8F7B49E90}" srcOrd="0" destOrd="0" presId="urn:microsoft.com/office/officeart/2005/8/layout/bProcess2"/>
    <dgm:cxn modelId="{04C37246-B3A5-437F-8F0B-589598484C84}" srcId="{1379C3BE-B46A-4EC7-BD8B-A08ABCD87154}" destId="{D1EA250E-CF47-4C16-A7C5-789BDC4BCE83}" srcOrd="2" destOrd="0" parTransId="{01BE6385-1B6A-41E0-A330-47840A1A4D04}" sibTransId="{E27A7CE6-B63C-4DDD-BA69-895F723AE26E}"/>
    <dgm:cxn modelId="{848D1F46-5093-4F4D-8548-75A87822D208}" srcId="{24FB626F-D133-4AF8-B590-548A4C1473E6}" destId="{F7880562-1323-4240-9F65-DE4E9083C540}" srcOrd="0" destOrd="0" parTransId="{7B0649AB-16C9-44B1-A3A6-051146705496}" sibTransId="{BDBD70AB-54C7-4329-804B-DB6FFB3B51C1}"/>
    <dgm:cxn modelId="{E9F2A538-06A6-4ABE-95B0-32A44CBCA3CB}" srcId="{FA636ABC-5C0B-4221-B289-F6CAE8690574}" destId="{4329B1CD-572D-4430-A615-0C939E0BFE29}" srcOrd="0" destOrd="0" parTransId="{A7B2C49D-CB79-4015-AD96-1CF49BB21715}" sibTransId="{559A1639-FC98-4B73-9D82-DB7B461103CD}"/>
    <dgm:cxn modelId="{944EE018-E16D-4027-A698-BA30FEAF027B}" type="presOf" srcId="{4329B1CD-572D-4430-A615-0C939E0BFE29}" destId="{2DE28BC1-B6F2-45CA-9503-D6CA00898A0B}" srcOrd="0" destOrd="1" presId="urn:microsoft.com/office/officeart/2005/8/layout/bProcess2"/>
    <dgm:cxn modelId="{B246762E-E286-479C-8FDF-A88925E4B17F}" type="presOf" srcId="{D1EA250E-CF47-4C16-A7C5-789BDC4BCE83}" destId="{FCEC41BC-9EE1-47F9-8C27-4AB7F96775CD}" srcOrd="0" destOrd="3" presId="urn:microsoft.com/office/officeart/2005/8/layout/bProcess2"/>
    <dgm:cxn modelId="{2DA5845C-E443-440A-978F-D0120B9BE41B}" srcId="{FA636ABC-5C0B-4221-B289-F6CAE8690574}" destId="{7FA14E08-8E70-4D3F-BF02-C1C3303CB6C2}" srcOrd="1" destOrd="0" parTransId="{9615E12F-93D3-42BA-B5AD-728C75AEE09F}" sibTransId="{4088036C-AC29-473F-8969-8EF4BAA5FCD2}"/>
    <dgm:cxn modelId="{963FA84F-21C5-4158-A8C7-694DAD5CC6A6}" type="presOf" srcId="{D1DEFA8F-3786-4454-B457-5A055E764ECD}" destId="{CFCE7266-CEDC-4855-9A8E-CBA8F7B49E90}" srcOrd="0" destOrd="4" presId="urn:microsoft.com/office/officeart/2005/8/layout/bProcess2"/>
    <dgm:cxn modelId="{475CD172-4A1E-4F9F-BA85-0C401B003C39}" type="presParOf" srcId="{1D587984-07F4-431F-9B7B-ACC0C46E311C}" destId="{CFCE7266-CEDC-4855-9A8E-CBA8F7B49E90}" srcOrd="0" destOrd="0" presId="urn:microsoft.com/office/officeart/2005/8/layout/bProcess2"/>
    <dgm:cxn modelId="{E74327D3-3725-455E-92BD-E30FED82A78C}" type="presParOf" srcId="{1D587984-07F4-431F-9B7B-ACC0C46E311C}" destId="{5F312F13-C8FB-4992-AFFF-6FEEDCBC9ACE}" srcOrd="1" destOrd="0" presId="urn:microsoft.com/office/officeart/2005/8/layout/bProcess2"/>
    <dgm:cxn modelId="{574BB95E-D2A2-438E-A6B8-2F36B33FC831}" type="presParOf" srcId="{1D587984-07F4-431F-9B7B-ACC0C46E311C}" destId="{25B78C8C-B9AB-4C64-9553-FE73BCADA840}" srcOrd="2" destOrd="0" presId="urn:microsoft.com/office/officeart/2005/8/layout/bProcess2"/>
    <dgm:cxn modelId="{FCC26648-2444-4891-B4A7-FC72D91B60E8}" type="presParOf" srcId="{25B78C8C-B9AB-4C64-9553-FE73BCADA840}" destId="{5022A89C-64F4-4701-911A-742B5343014B}" srcOrd="0" destOrd="0" presId="urn:microsoft.com/office/officeart/2005/8/layout/bProcess2"/>
    <dgm:cxn modelId="{B75DE618-482C-443C-98E8-FAAB210DCB14}" type="presParOf" srcId="{25B78C8C-B9AB-4C64-9553-FE73BCADA840}" destId="{2DE28BC1-B6F2-45CA-9503-D6CA00898A0B}" srcOrd="1" destOrd="0" presId="urn:microsoft.com/office/officeart/2005/8/layout/bProcess2"/>
    <dgm:cxn modelId="{1CF39762-7016-4604-90F0-C604C82A14EF}" type="presParOf" srcId="{1D587984-07F4-431F-9B7B-ACC0C46E311C}" destId="{3D5215D7-5C12-4ED5-93E5-2DDB656D21DE}" srcOrd="3" destOrd="0" presId="urn:microsoft.com/office/officeart/2005/8/layout/bProcess2"/>
    <dgm:cxn modelId="{A4EABF5C-87B9-4A77-9296-904C7D50E42D}" type="presParOf" srcId="{1D587984-07F4-431F-9B7B-ACC0C46E311C}" destId="{FCEC41BC-9EE1-47F9-8C27-4AB7F96775CD}" srcOrd="4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E7266-CEDC-4855-9A8E-CBA8F7B49E90}">
      <dsp:nvSpPr>
        <dsp:cNvPr id="0" name=""/>
        <dsp:cNvSpPr/>
      </dsp:nvSpPr>
      <dsp:spPr>
        <a:xfrm>
          <a:off x="0" y="861219"/>
          <a:ext cx="2628899" cy="26288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Inputs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LDR (analog)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PIR (analog)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BMPE (SPI)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Motion-to-Presence (MTP)</a:t>
          </a:r>
          <a:endParaRPr lang="en-US" sz="1700" kern="1200" dirty="0"/>
        </a:p>
      </dsp:txBody>
      <dsp:txXfrm>
        <a:off x="384993" y="1246212"/>
        <a:ext cx="1858913" cy="1858913"/>
      </dsp:txXfrm>
    </dsp:sp>
    <dsp:sp modelId="{5F312F13-C8FB-4992-AFFF-6FEEDCBC9ACE}">
      <dsp:nvSpPr>
        <dsp:cNvPr id="0" name=""/>
        <dsp:cNvSpPr/>
      </dsp:nvSpPr>
      <dsp:spPr>
        <a:xfrm rot="5400000">
          <a:off x="3071205" y="1711346"/>
          <a:ext cx="920115" cy="92864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28BC1-B6F2-45CA-9503-D6CA00898A0B}">
      <dsp:nvSpPr>
        <dsp:cNvPr id="0" name=""/>
        <dsp:cNvSpPr/>
      </dsp:nvSpPr>
      <dsp:spPr>
        <a:xfrm>
          <a:off x="4381061" y="1298930"/>
          <a:ext cx="1753476" cy="17534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Commands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Data sample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PB event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Timer event</a:t>
          </a:r>
          <a:endParaRPr lang="en-US" sz="1500" kern="1200" dirty="0"/>
        </a:p>
      </dsp:txBody>
      <dsp:txXfrm>
        <a:off x="4637852" y="1555721"/>
        <a:ext cx="1239894" cy="1239894"/>
      </dsp:txXfrm>
    </dsp:sp>
    <dsp:sp modelId="{3D5215D7-5C12-4ED5-93E5-2DDB656D21DE}">
      <dsp:nvSpPr>
        <dsp:cNvPr id="0" name=""/>
        <dsp:cNvSpPr/>
      </dsp:nvSpPr>
      <dsp:spPr>
        <a:xfrm rot="5400000">
          <a:off x="6576844" y="1711346"/>
          <a:ext cx="920115" cy="92864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C41BC-9EE1-47F9-8C27-4AB7F96775CD}">
      <dsp:nvSpPr>
        <dsp:cNvPr id="0" name=""/>
        <dsp:cNvSpPr/>
      </dsp:nvSpPr>
      <dsp:spPr>
        <a:xfrm>
          <a:off x="7886700" y="861219"/>
          <a:ext cx="2628899" cy="26288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Outputs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RGB LED (GPIO)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7-seg </a:t>
          </a:r>
          <a:r>
            <a:rPr lang="en-US" sz="1700" kern="1200" smtClean="0"/>
            <a:t>w DP (GPIO)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OLED </a:t>
          </a:r>
          <a:r>
            <a:rPr lang="en-US" sz="1700" kern="1200" dirty="0" smtClean="0"/>
            <a:t>(I²C)</a:t>
          </a:r>
          <a:endParaRPr lang="en-US" sz="1700" kern="1200" dirty="0"/>
        </a:p>
      </dsp:txBody>
      <dsp:txXfrm>
        <a:off x="8271693" y="1246212"/>
        <a:ext cx="1858913" cy="18589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2A9E8-6FC6-4EF2-BFC8-504DD7BA24B6}" type="datetimeFigureOut">
              <a:rPr lang="en-US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261817-5444-4E8D-9C84-8036775C17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232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F72815-CDC1-4940-B2EF-D51C2243CD37}" type="datetimeFigureOut">
              <a:rPr lang="en-US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BB4E6C-0055-44FB-8032-8215B46C6A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401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A6A5E1-894E-49F9-AFBD-6297DECBE058}" type="datetimeFigureOut">
              <a:rPr lang="en-US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DF6A19-55F6-4201-ADC5-25106EACE1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63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6AA640-81F7-4CB9-90F4-EF1244DA27C0}" type="datetimeFigureOut">
              <a:rPr lang="en-US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7D44EE-786A-4136-BEF1-29E07126E7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219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C0BA5-D445-4AF5-9369-CD14B0C827E9}" type="datetimeFigureOut">
              <a:rPr lang="en-US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FE90E-AC54-4513-B414-4B0947010A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967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B7D3C-50BA-4C91-B098-178FAB459EF5}" type="datetimeFigureOut">
              <a:rPr lang="en-US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74548-C1FB-4E9D-99CB-E57E71F681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377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F0FDF-197C-49B2-9C0A-238E61B653E0}" type="datetimeFigureOut">
              <a:rPr lang="en-US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F45A85-CEF2-4D3B-A0BF-E1AD6DE039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327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81583-A0F2-4404-B42B-C43227567163}" type="datetimeFigureOut">
              <a:rPr lang="en-US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392288-703B-45BC-BEF6-190C47C43F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06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AFB04-5C7C-4AEA-BFBA-8F95F8DB24CE}" type="datetimeFigureOut">
              <a:rPr lang="en-US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BC38E5-7DFB-4ABD-84F1-70B6E101FB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1507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C9C40-15B9-487C-B9EC-1B7B0D557275}" type="datetimeFigureOut">
              <a:rPr lang="en-US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C748F2-DBFB-47B5-A713-1CCA12B2EF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733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511FB-C92C-4DE4-87F9-931B27E6A4B7}" type="datetimeFigureOut">
              <a:rPr lang="en-US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DF01BA-0C65-492A-A9E7-E95743AC9C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476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94D46D2-C7BD-4564-84E1-9A8388B774C9}" type="datetimeFigureOut">
              <a:rPr lang="en-US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7314162C-26AC-493D-A9A7-7387C61668E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g.utah.edu/~cs5780/debouncing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mehr2/FinalProject5381" TargetMode="External"/><Relationship Id="rId2" Type="http://schemas.openxmlformats.org/officeDocument/2006/relationships/hyperlink" Target="mailto:mike@azuresults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tbucket.org/AlbertaSat/albertasat-athena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Final Project 5381</a:t>
            </a:r>
          </a:p>
        </p:txBody>
      </p:sp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/>
              <a:t>by Mike Mehr (mike@azuresults.com)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76202" y="1865807"/>
            <a:ext cx="8039595" cy="4270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LEVEL  A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71842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LDR – Ambient Light Sensor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Simple voltage divider circuit (10k</a:t>
            </a:r>
            <a:r>
              <a:rPr lang="el-GR" altLang="en-US" dirty="0" smtClean="0"/>
              <a:t>Ω</a:t>
            </a:r>
            <a:r>
              <a:rPr lang="en-US" altLang="en-US" dirty="0" smtClean="0"/>
              <a:t> pull-up, LDR to ground)</a:t>
            </a:r>
          </a:p>
          <a:p>
            <a:r>
              <a:rPr lang="en-US" altLang="en-US" dirty="0" smtClean="0"/>
              <a:t>Provides input to ADC sampling </a:t>
            </a:r>
            <a:r>
              <a:rPr lang="en-US" altLang="en-US" dirty="0" smtClean="0"/>
              <a:t>task (channel: 0, period: 250ms)</a:t>
            </a:r>
          </a:p>
          <a:p>
            <a:r>
              <a:rPr lang="en-US" altLang="en-US" dirty="0" smtClean="0"/>
              <a:t>Data samples sent to </a:t>
            </a:r>
            <a:r>
              <a:rPr lang="en-US" altLang="en-US" dirty="0" smtClean="0"/>
              <a:t>Command Queue </a:t>
            </a:r>
            <a:r>
              <a:rPr lang="en-US" altLang="en-US" dirty="0" smtClean="0"/>
              <a:t>directly</a:t>
            </a:r>
          </a:p>
          <a:p>
            <a:r>
              <a:rPr lang="en-US" altLang="en-US" dirty="0" smtClean="0"/>
              <a:t>Command </a:t>
            </a:r>
            <a:r>
              <a:rPr lang="en-US" altLang="en-US" dirty="0" smtClean="0"/>
              <a:t>process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Samples maintain </a:t>
            </a:r>
            <a:r>
              <a:rPr lang="en-US" altLang="en-US" dirty="0" smtClean="0"/>
              <a:t>current </a:t>
            </a:r>
            <a:r>
              <a:rPr lang="en-US" altLang="en-US" dirty="0" smtClean="0"/>
              <a:t>sample value in Ambient </a:t>
            </a:r>
            <a:r>
              <a:rPr lang="en-US" altLang="en-US" dirty="0" smtClean="0"/>
              <a:t>variable</a:t>
            </a:r>
          </a:p>
          <a:p>
            <a:pPr lvl="1"/>
            <a:r>
              <a:rPr lang="en-US" altLang="en-US" dirty="0" smtClean="0"/>
              <a:t>Changes </a:t>
            </a:r>
            <a:r>
              <a:rPr lang="en-US" altLang="en-US" dirty="0" smtClean="0"/>
              <a:t>trigger </a:t>
            </a:r>
            <a:r>
              <a:rPr lang="en-US" altLang="en-US" dirty="0" smtClean="0"/>
              <a:t>output function of CQ</a:t>
            </a:r>
            <a:endParaRPr lang="en-US" altLang="en-US" dirty="0" smtClean="0"/>
          </a:p>
          <a:p>
            <a:pPr lvl="2"/>
            <a:r>
              <a:rPr lang="en-US" altLang="en-US" dirty="0" smtClean="0"/>
              <a:t>Calculates Brightness (0-8) using Ambient, Occupancy, and Mode values</a:t>
            </a:r>
            <a:endParaRPr lang="en-US" altLang="en-US" dirty="0" smtClean="0"/>
          </a:p>
          <a:p>
            <a:pPr lvl="2"/>
            <a:r>
              <a:rPr lang="en-US" altLang="en-US" dirty="0" smtClean="0"/>
              <a:t>Brightness sent as color data to LED queue (</a:t>
            </a:r>
            <a:r>
              <a:rPr lang="en-US" altLang="en-US" dirty="0" err="1" smtClean="0"/>
              <a:t>xBulbQueue</a:t>
            </a:r>
            <a:r>
              <a:rPr lang="en-US" altLang="en-US" dirty="0" smtClean="0"/>
              <a:t>)</a:t>
            </a:r>
          </a:p>
          <a:p>
            <a:pPr lvl="2"/>
            <a:r>
              <a:rPr lang="en-US" altLang="en-US" dirty="0" smtClean="0"/>
              <a:t>Also sent as coded value to 7SEG queue (xSimple7Queue)</a:t>
            </a:r>
          </a:p>
          <a:p>
            <a:pPr lvl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 sampling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name: </a:t>
            </a:r>
            <a:r>
              <a:rPr lang="en-US" dirty="0" err="1" smtClean="0"/>
              <a:t>vTaskADCInput</a:t>
            </a:r>
            <a:endParaRPr lang="en-US" dirty="0" smtClean="0"/>
          </a:p>
          <a:p>
            <a:r>
              <a:rPr lang="en-US" dirty="0" smtClean="0"/>
              <a:t>Uses </a:t>
            </a:r>
            <a:r>
              <a:rPr lang="en-US" dirty="0" err="1" smtClean="0"/>
              <a:t>pvParameters</a:t>
            </a:r>
            <a:r>
              <a:rPr lang="en-US" dirty="0" smtClean="0"/>
              <a:t> to pass a </a:t>
            </a:r>
            <a:r>
              <a:rPr lang="en-US" dirty="0" err="1" smtClean="0"/>
              <a:t>struct</a:t>
            </a:r>
            <a:r>
              <a:rPr lang="en-US" dirty="0" smtClean="0"/>
              <a:t> pointer with parameter info:</a:t>
            </a:r>
          </a:p>
          <a:p>
            <a:pPr lvl="2"/>
            <a:r>
              <a:rPr lang="en-US" dirty="0" smtClean="0"/>
              <a:t>Channel # (0-7)</a:t>
            </a:r>
          </a:p>
          <a:p>
            <a:pPr lvl="2"/>
            <a:r>
              <a:rPr lang="en-US" dirty="0" smtClean="0"/>
              <a:t>Sampling rate (</a:t>
            </a:r>
            <a:r>
              <a:rPr lang="en-US" dirty="0" err="1" smtClean="0"/>
              <a:t>msec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Which command to use for sending </a:t>
            </a:r>
            <a:r>
              <a:rPr lang="en-US" dirty="0" smtClean="0"/>
              <a:t>data </a:t>
            </a:r>
            <a:r>
              <a:rPr lang="en-US" dirty="0" smtClean="0"/>
              <a:t>to the Command Queue</a:t>
            </a:r>
          </a:p>
          <a:p>
            <a:r>
              <a:rPr lang="en-US" dirty="0" smtClean="0"/>
              <a:t>Process:</a:t>
            </a:r>
          </a:p>
          <a:p>
            <a:pPr lvl="2"/>
            <a:r>
              <a:rPr lang="en-US" dirty="0" smtClean="0"/>
              <a:t>Reads samples using my ADC driver module for the LPC (see ADC.C/.H)</a:t>
            </a:r>
          </a:p>
          <a:p>
            <a:pPr lvl="2"/>
            <a:r>
              <a:rPr lang="en-US" dirty="0" smtClean="0"/>
              <a:t>Sampled values are sent directly to the Command Queue</a:t>
            </a:r>
          </a:p>
          <a:p>
            <a:r>
              <a:rPr lang="en-US" dirty="0" smtClean="0"/>
              <a:t>Used for both LDR and PIR sensor inputs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85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Queue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Responsible for event and data processing (inputs → outputs)</a:t>
            </a:r>
          </a:p>
          <a:p>
            <a:r>
              <a:rPr lang="en-US" dirty="0" smtClean="0"/>
              <a:t>Task name: “</a:t>
            </a:r>
            <a:r>
              <a:rPr lang="en-US" dirty="0" smtClean="0"/>
              <a:t>Data Concentrator”</a:t>
            </a:r>
            <a:endParaRPr lang="en-US" dirty="0" smtClean="0"/>
          </a:p>
          <a:p>
            <a:pPr lvl="2"/>
            <a:r>
              <a:rPr lang="en-US" dirty="0" err="1" smtClean="0"/>
              <a:t>Func</a:t>
            </a:r>
            <a:r>
              <a:rPr lang="en-US" dirty="0" smtClean="0"/>
              <a:t>=</a:t>
            </a:r>
            <a:r>
              <a:rPr lang="en-US" dirty="0" smtClean="0"/>
              <a:t> </a:t>
            </a:r>
            <a:r>
              <a:rPr lang="en-US" dirty="0" err="1" smtClean="0"/>
              <a:t>vTaskDataConcentrator</a:t>
            </a:r>
            <a:r>
              <a:rPr lang="en-US" dirty="0" smtClean="0"/>
              <a:t>, </a:t>
            </a:r>
            <a:r>
              <a:rPr lang="en-US" dirty="0" smtClean="0"/>
              <a:t>stack=240, no </a:t>
            </a:r>
            <a:r>
              <a:rPr lang="en-US" dirty="0" err="1" smtClean="0"/>
              <a:t>params</a:t>
            </a:r>
            <a:endParaRPr lang="en-US" dirty="0" smtClean="0"/>
          </a:p>
          <a:p>
            <a:r>
              <a:rPr lang="en-US" dirty="0" smtClean="0"/>
              <a:t>Queue name: </a:t>
            </a:r>
            <a:r>
              <a:rPr lang="en-US" dirty="0" err="1"/>
              <a:t>xCommandQueue</a:t>
            </a:r>
            <a:endParaRPr lang="en-US" dirty="0" smtClean="0"/>
          </a:p>
          <a:p>
            <a:pPr lvl="2"/>
            <a:r>
              <a:rPr lang="en-US" dirty="0" smtClean="0"/>
              <a:t>Length 10, Data: </a:t>
            </a:r>
            <a:r>
              <a:rPr lang="en-US" dirty="0" err="1" smtClean="0"/>
              <a:t>struct</a:t>
            </a:r>
            <a:r>
              <a:rPr lang="en-US" dirty="0" smtClean="0"/>
              <a:t> of 2 </a:t>
            </a:r>
            <a:r>
              <a:rPr lang="en-US" dirty="0" err="1" smtClean="0"/>
              <a:t>ints</a:t>
            </a:r>
            <a:r>
              <a:rPr lang="en-US" dirty="0"/>
              <a:t> </a:t>
            </a:r>
            <a:r>
              <a:rPr lang="en-US" dirty="0" smtClean="0"/>
              <a:t>(command and data), copied by value, no overwrite</a:t>
            </a:r>
          </a:p>
          <a:p>
            <a:r>
              <a:rPr lang="en-US" dirty="0" smtClean="0"/>
              <a:t>Process:</a:t>
            </a:r>
          </a:p>
          <a:p>
            <a:pPr lvl="2"/>
            <a:r>
              <a:rPr lang="en-US" dirty="0" smtClean="0"/>
              <a:t>Maintains current values of sensor levels: Mode, Ambient, Occupancy, Temp, Press, Alt</a:t>
            </a:r>
          </a:p>
          <a:p>
            <a:pPr lvl="2"/>
            <a:r>
              <a:rPr lang="en-US" dirty="0" smtClean="0"/>
              <a:t>Certain events trigger calculations that send to output queues:</a:t>
            </a:r>
          </a:p>
          <a:p>
            <a:pPr lvl="3"/>
            <a:r>
              <a:rPr lang="en-US" dirty="0" smtClean="0"/>
              <a:t>Changes to Ambient, Occupancy, or Mode send output to Bulb and 7Segment queues</a:t>
            </a:r>
          </a:p>
          <a:p>
            <a:pPr lvl="3"/>
            <a:r>
              <a:rPr lang="en-US" dirty="0" smtClean="0"/>
              <a:t>Mode change also triggers altitude referencing function</a:t>
            </a:r>
          </a:p>
          <a:p>
            <a:pPr lvl="3"/>
            <a:r>
              <a:rPr lang="en-US" dirty="0" smtClean="0"/>
              <a:t>Changes to the environment </a:t>
            </a:r>
            <a:r>
              <a:rPr lang="en-US" dirty="0" err="1" smtClean="0"/>
              <a:t>vars</a:t>
            </a:r>
            <a:r>
              <a:rPr lang="en-US" dirty="0" smtClean="0"/>
              <a:t> (Temp, Press, Humid, Alt) send output to Display queue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11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Onboard LED </a:t>
            </a:r>
            <a:r>
              <a:rPr lang="en-US" altLang="en-US" dirty="0" smtClean="0"/>
              <a:t>Display output task</a:t>
            </a:r>
            <a:endParaRPr lang="en-US" altLang="en-US" dirty="0" smtClean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Task: “LED Output” (</a:t>
            </a:r>
            <a:r>
              <a:rPr lang="en-US" altLang="en-US" dirty="0" err="1" smtClean="0"/>
              <a:t>vTaskLEDOutput</a:t>
            </a:r>
            <a:r>
              <a:rPr lang="en-US" altLang="en-US" dirty="0" smtClean="0"/>
              <a:t>, stack 120, no </a:t>
            </a:r>
            <a:r>
              <a:rPr lang="en-US" altLang="en-US" dirty="0" err="1" smtClean="0"/>
              <a:t>params</a:t>
            </a:r>
            <a:r>
              <a:rPr lang="en-US" altLang="en-US" dirty="0" smtClean="0"/>
              <a:t>.)</a:t>
            </a:r>
          </a:p>
          <a:p>
            <a:r>
              <a:rPr lang="en-US" altLang="en-US" dirty="0" smtClean="0"/>
              <a:t>Queue</a:t>
            </a:r>
            <a:r>
              <a:rPr lang="en-US" altLang="en-US" dirty="0" smtClean="0"/>
              <a:t>: </a:t>
            </a:r>
            <a:r>
              <a:rPr lang="en-US" altLang="en-US" dirty="0" err="1" smtClean="0"/>
              <a:t>xBulbQueue</a:t>
            </a:r>
            <a:r>
              <a:rPr lang="en-US" altLang="en-US" dirty="0" smtClean="0"/>
              <a:t> (1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w.overwrite</a:t>
            </a:r>
            <a:r>
              <a:rPr lang="en-US" altLang="en-US" dirty="0" smtClean="0"/>
              <a:t>)</a:t>
            </a:r>
            <a:endParaRPr lang="en-US" altLang="en-US" dirty="0" smtClean="0"/>
          </a:p>
          <a:p>
            <a:r>
              <a:rPr lang="en-US" altLang="en-US" dirty="0" smtClean="0"/>
              <a:t>Input data: brightness level (0-8)</a:t>
            </a:r>
          </a:p>
          <a:p>
            <a:r>
              <a:rPr lang="en-US" altLang="en-US" dirty="0" smtClean="0"/>
              <a:t>Process:</a:t>
            </a:r>
          </a:p>
          <a:p>
            <a:pPr lvl="2"/>
            <a:r>
              <a:rPr lang="en-US" altLang="en-US" dirty="0" smtClean="0"/>
              <a:t>Converts the data to bulb color range (0-7)</a:t>
            </a:r>
          </a:p>
          <a:p>
            <a:pPr lvl="2"/>
            <a:r>
              <a:rPr lang="en-US" altLang="en-US" dirty="0" smtClean="0"/>
              <a:t>Color chosen to ‘compensate’ for light level</a:t>
            </a:r>
          </a:p>
          <a:p>
            <a:pPr lvl="2"/>
            <a:r>
              <a:rPr lang="en-US" altLang="en-US" dirty="0" smtClean="0"/>
              <a:t>For example, when the level is 0 (dark), the color is 7 (white)</a:t>
            </a:r>
          </a:p>
          <a:p>
            <a:pPr lvl="2"/>
            <a:r>
              <a:rPr lang="en-US" altLang="en-US" dirty="0"/>
              <a:t>D</a:t>
            </a:r>
            <a:r>
              <a:rPr lang="en-US" altLang="en-US" dirty="0" smtClean="0"/>
              <a:t>isplays </a:t>
            </a:r>
            <a:r>
              <a:rPr lang="en-US" altLang="en-US" dirty="0" smtClean="0"/>
              <a:t>the output to the LED driver via led2_set(color)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76202" y="1865807"/>
            <a:ext cx="8039595" cy="4270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LEVEL  B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26672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7001"/>
            <a:ext cx="10515600" cy="1325563"/>
          </a:xfrm>
        </p:spPr>
        <p:txBody>
          <a:bodyPr/>
          <a:lstStyle/>
          <a:p>
            <a:r>
              <a:rPr lang="en-US" dirty="0" smtClean="0"/>
              <a:t>Pushbutton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DPST pushbutton</a:t>
            </a:r>
          </a:p>
          <a:p>
            <a:pPr lvl="2"/>
            <a:r>
              <a:rPr lang="en-US" dirty="0" smtClean="0"/>
              <a:t>One pole wired between </a:t>
            </a:r>
            <a:r>
              <a:rPr lang="en-US" dirty="0" err="1" smtClean="0"/>
              <a:t>Vcc</a:t>
            </a:r>
            <a:r>
              <a:rPr lang="en-US" dirty="0" smtClean="0"/>
              <a:t> and the GPIO input (P0.9), other switch pole unused.</a:t>
            </a:r>
          </a:p>
          <a:p>
            <a:r>
              <a:rPr lang="en-US" dirty="0" err="1" smtClean="0"/>
              <a:t>Debouncing</a:t>
            </a:r>
            <a:r>
              <a:rPr lang="en-US" dirty="0" smtClean="0"/>
              <a:t> done in software</a:t>
            </a:r>
          </a:p>
          <a:p>
            <a:pPr lvl="2"/>
            <a:r>
              <a:rPr lang="en-US" dirty="0" smtClean="0"/>
              <a:t>Task created to generate sample levels from the input pin (0 or 1)</a:t>
            </a:r>
          </a:p>
          <a:p>
            <a:pPr lvl="2"/>
            <a:r>
              <a:rPr lang="en-US" dirty="0" smtClean="0"/>
              <a:t>Algorithm for edge detection applied to the samples (see EDGE.C/.H)</a:t>
            </a:r>
          </a:p>
          <a:p>
            <a:pPr lvl="2"/>
            <a:r>
              <a:rPr lang="en-US" dirty="0" smtClean="0"/>
              <a:t>When enough samples accumulate in the certain pattern, an edge is returned.</a:t>
            </a:r>
          </a:p>
          <a:p>
            <a:pPr lvl="2"/>
            <a:r>
              <a:rPr lang="en-US" dirty="0" smtClean="0"/>
              <a:t>Algorithm returns +1 for leading edge (0111..1), -1 for trailing (1000..0), 0 otherwise.</a:t>
            </a:r>
          </a:p>
          <a:p>
            <a:r>
              <a:rPr lang="en-US" dirty="0" smtClean="0"/>
              <a:t>Leading edge events (+1) are passed directly into Command Queue</a:t>
            </a:r>
          </a:p>
          <a:p>
            <a:r>
              <a:rPr lang="en-US" dirty="0" smtClean="0"/>
              <a:t>Command process:</a:t>
            </a:r>
          </a:p>
          <a:p>
            <a:pPr lvl="2"/>
            <a:r>
              <a:rPr lang="en-US" dirty="0" smtClean="0"/>
              <a:t>Change the Mode variable to its next value (Smart → On </a:t>
            </a:r>
            <a:r>
              <a:rPr lang="en-US" dirty="0" smtClean="0"/>
              <a:t>→</a:t>
            </a:r>
            <a:r>
              <a:rPr lang="en-US" dirty="0" smtClean="0"/>
              <a:t> Off </a:t>
            </a:r>
            <a:r>
              <a:rPr lang="en-US" dirty="0" smtClean="0"/>
              <a:t>→</a:t>
            </a:r>
            <a:r>
              <a:rPr lang="en-US" dirty="0" smtClean="0"/>
              <a:t> Test </a:t>
            </a:r>
            <a:r>
              <a:rPr lang="en-US" dirty="0" smtClean="0"/>
              <a:t>→</a:t>
            </a:r>
            <a:r>
              <a:rPr lang="en-US" dirty="0" smtClean="0"/>
              <a:t> Smart…)</a:t>
            </a:r>
          </a:p>
          <a:p>
            <a:pPr lvl="2"/>
            <a:r>
              <a:rPr lang="en-US" dirty="0" smtClean="0"/>
              <a:t>Trigger the calculation update, which triggers update to the output drivers (LED, 7SEG)</a:t>
            </a:r>
          </a:p>
        </p:txBody>
      </p:sp>
    </p:spTree>
    <p:extLst>
      <p:ext uri="{BB962C8B-B14F-4D97-AF65-F5344CB8AC3E}">
        <p14:creationId xmlns:p14="http://schemas.microsoft.com/office/powerpoint/2010/main" val="39321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Pushbutton </a:t>
            </a:r>
            <a:r>
              <a:rPr lang="en-US" dirty="0" err="1" smtClean="0"/>
              <a:t>debouncing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had initially used the interrupt driver developed in class (PA#18-19)</a:t>
            </a:r>
          </a:p>
          <a:p>
            <a:pPr lvl="2"/>
            <a:r>
              <a:rPr lang="en-US" dirty="0" smtClean="0"/>
              <a:t>However, it was sensitive to switch bouncing (of course)</a:t>
            </a:r>
          </a:p>
          <a:p>
            <a:r>
              <a:rPr lang="en-US" dirty="0" smtClean="0"/>
              <a:t>After reading a few articles on bouncing on the net, I chose to use a clever software algorithm for level </a:t>
            </a:r>
            <a:r>
              <a:rPr lang="en-US" dirty="0" err="1" smtClean="0"/>
              <a:t>debouncing</a:t>
            </a:r>
            <a:r>
              <a:rPr lang="en-US" dirty="0" smtClean="0"/>
              <a:t> instead (no interrupts)</a:t>
            </a:r>
          </a:p>
          <a:p>
            <a:pPr lvl="2"/>
            <a:r>
              <a:rPr lang="en-US" dirty="0" smtClean="0"/>
              <a:t>See link here: </a:t>
            </a:r>
            <a:r>
              <a:rPr lang="en-US" dirty="0">
                <a:hlinkClick r:id="rId2"/>
              </a:rPr>
              <a:t>http://www.eng.utah.edu/~</a:t>
            </a:r>
            <a:r>
              <a:rPr lang="en-US" dirty="0" smtClean="0">
                <a:hlinkClick r:id="rId2"/>
              </a:rPr>
              <a:t>cs5780/debouncing.pdf</a:t>
            </a:r>
            <a:endParaRPr lang="en-US" dirty="0" smtClean="0"/>
          </a:p>
          <a:p>
            <a:r>
              <a:rPr lang="en-US" dirty="0" smtClean="0"/>
              <a:t>After doing that, I thought of a way to use the “watchdog timer” method to </a:t>
            </a:r>
            <a:r>
              <a:rPr lang="en-US" dirty="0" err="1" smtClean="0"/>
              <a:t>debounce</a:t>
            </a:r>
            <a:r>
              <a:rPr lang="en-US" dirty="0" smtClean="0"/>
              <a:t> the interrupt events, but I didn’t follow up on it</a:t>
            </a:r>
          </a:p>
          <a:p>
            <a:pPr lvl="2"/>
            <a:r>
              <a:rPr lang="en-US" dirty="0" smtClean="0"/>
              <a:t>When an interrupt occurs, save the level, restart the timer and ignore other interrupts</a:t>
            </a:r>
          </a:p>
          <a:p>
            <a:pPr lvl="2"/>
            <a:r>
              <a:rPr lang="en-US" dirty="0" smtClean="0"/>
              <a:t>If the level at timer expiration is the same as at start, accept the edge</a:t>
            </a:r>
          </a:p>
          <a:p>
            <a:pPr lvl="2"/>
            <a:r>
              <a:rPr lang="en-US" dirty="0" smtClean="0"/>
              <a:t>In any case then, update the level, reset to watch for interrupts again and repeat</a:t>
            </a:r>
          </a:p>
        </p:txBody>
      </p:sp>
    </p:spTree>
    <p:extLst>
      <p:ext uri="{BB962C8B-B14F-4D97-AF65-F5344CB8AC3E}">
        <p14:creationId xmlns:p14="http://schemas.microsoft.com/office/powerpoint/2010/main" val="76455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76202" y="1865807"/>
            <a:ext cx="8039595" cy="4270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LEVEL  C1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68185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Seven Segment Display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Driver uses 8 GPIO pins (original P2.7:0, later P1.25:18)</a:t>
            </a:r>
          </a:p>
          <a:p>
            <a:pPr lvl="2"/>
            <a:r>
              <a:rPr lang="en-US" dirty="0" smtClean="0"/>
              <a:t>Second port used to avoid J2 connector and go out on Pads (ESD drama)</a:t>
            </a:r>
          </a:p>
          <a:p>
            <a:r>
              <a:rPr lang="en-US" dirty="0" smtClean="0"/>
              <a:t>Calculations done in Command Queue task on variable change</a:t>
            </a:r>
          </a:p>
          <a:p>
            <a:pPr lvl="2"/>
            <a:r>
              <a:rPr lang="en-US" dirty="0" smtClean="0"/>
              <a:t>Only done when Ambient, Occupancy, or Mode are changed</a:t>
            </a:r>
          </a:p>
          <a:p>
            <a:r>
              <a:rPr lang="en-US" dirty="0" smtClean="0"/>
              <a:t>Process:</a:t>
            </a:r>
          </a:p>
          <a:p>
            <a:pPr lvl="2"/>
            <a:r>
              <a:rPr lang="en-US" dirty="0" smtClean="0"/>
              <a:t>Uses Ambient, Occupancy, and Mode to determine Coded Value</a:t>
            </a:r>
          </a:p>
          <a:p>
            <a:pPr lvl="2"/>
            <a:r>
              <a:rPr lang="en-US" dirty="0" smtClean="0"/>
              <a:t>This value is the brightness level number (0-8) modified to add 16 when the Occupancy level is 1 (ON). Adding 16 to the code makes the Decimal Point segment light up.</a:t>
            </a:r>
          </a:p>
          <a:p>
            <a:pPr lvl="2"/>
            <a:r>
              <a:rPr lang="en-US" dirty="0" smtClean="0"/>
              <a:t>If the Mode is TEST_SEQ, the data is set to -1 instead, which will activate the Test Output mode of the 7SEG task.</a:t>
            </a:r>
            <a:r>
              <a:rPr lang="en-US" dirty="0" smtClean="0"/>
              <a:t> (This feature can be entirely removed at compile time.)</a:t>
            </a:r>
            <a:endParaRPr lang="en-US" dirty="0" smtClean="0"/>
          </a:p>
          <a:p>
            <a:pPr lvl="2"/>
            <a:r>
              <a:rPr lang="en-US" dirty="0" smtClean="0"/>
              <a:t>CQ task sends Coded Value to xSimple7Queue for display</a:t>
            </a:r>
          </a:p>
        </p:txBody>
      </p:sp>
    </p:spTree>
    <p:extLst>
      <p:ext uri="{BB962C8B-B14F-4D97-AF65-F5344CB8AC3E}">
        <p14:creationId xmlns:p14="http://schemas.microsoft.com/office/powerpoint/2010/main" val="178903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GOALS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Pass the class! </a:t>
            </a:r>
          </a:p>
          <a:p>
            <a:r>
              <a:rPr lang="en-US" altLang="en-US" dirty="0" smtClean="0"/>
              <a:t>Have fun! </a:t>
            </a:r>
          </a:p>
          <a:p>
            <a:r>
              <a:rPr lang="en-US" altLang="en-US" dirty="0" smtClean="0"/>
              <a:t>Oh yeah, and it should work! </a:t>
            </a:r>
            <a:r>
              <a:rPr lang="en-US" alt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altLang="en-US" dirty="0" smtClean="0">
                <a:sym typeface="Wingdings" panose="05000000000000000000" pitchFamily="2" charset="2"/>
              </a:rPr>
              <a:t>Also, I want to provide some details so others can understand what I did better.</a:t>
            </a:r>
            <a:endParaRPr lang="en-US" altLang="en-US" dirty="0" smtClean="0">
              <a:sym typeface="Wingdings" panose="05000000000000000000" pitchFamily="2" charset="2"/>
            </a:endParaRPr>
          </a:p>
          <a:p>
            <a:r>
              <a:rPr lang="en-US" altLang="en-US" dirty="0" smtClean="0">
                <a:sym typeface="Wingdings" panose="05000000000000000000" pitchFamily="2" charset="2"/>
              </a:rPr>
              <a:t>So with that in mind, …</a:t>
            </a:r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7SEG Output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“7SEG Output”, </a:t>
            </a:r>
            <a:r>
              <a:rPr lang="en-US" dirty="0" smtClean="0"/>
              <a:t>vTaskSimple7Output, 120 stack, no </a:t>
            </a:r>
            <a:r>
              <a:rPr lang="en-US" dirty="0" err="1" smtClean="0"/>
              <a:t>params</a:t>
            </a:r>
            <a:endParaRPr lang="en-US" dirty="0" smtClean="0"/>
          </a:p>
          <a:p>
            <a:r>
              <a:rPr lang="en-US" dirty="0" smtClean="0"/>
              <a:t>Queue name: xSimple7Queue (1,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w.overwrite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Process:</a:t>
            </a:r>
          </a:p>
          <a:p>
            <a:pPr lvl="2"/>
            <a:r>
              <a:rPr lang="en-US" dirty="0" smtClean="0"/>
              <a:t>If data is &gt;= 0, it is sent to the Simple7 driver (see SIMPLE7.C/.H) as a hexadecimal digit with optional DP display.</a:t>
            </a:r>
          </a:p>
          <a:p>
            <a:pPr lvl="2"/>
            <a:r>
              <a:rPr lang="en-US" dirty="0" smtClean="0"/>
              <a:t>If data is &lt;0, Test Mode is activated.</a:t>
            </a:r>
          </a:p>
          <a:p>
            <a:pPr lvl="2"/>
            <a:r>
              <a:rPr lang="en-US" dirty="0" smtClean="0"/>
              <a:t>In Test Mode, the task cycles periodically (period: 1 sec) through display patterns.</a:t>
            </a:r>
          </a:p>
          <a:p>
            <a:pPr lvl="2"/>
            <a:r>
              <a:rPr lang="en-US" dirty="0" smtClean="0"/>
              <a:t>At each cycle, it also peeks at the input queue to check for data</a:t>
            </a:r>
          </a:p>
          <a:p>
            <a:pPr lvl="3"/>
            <a:r>
              <a:rPr lang="en-US" dirty="0" smtClean="0"/>
              <a:t>If data &gt;= 0 is detected, Test Mode is exited.</a:t>
            </a:r>
          </a:p>
          <a:p>
            <a:pPr lvl="3"/>
            <a:r>
              <a:rPr lang="en-US" dirty="0" smtClean="0"/>
              <a:t>If data &lt; 0, it continues to display the test patterns.</a:t>
            </a:r>
          </a:p>
          <a:p>
            <a:pPr lvl="2"/>
            <a:r>
              <a:rPr lang="en-US" dirty="0" smtClean="0"/>
              <a:t>Test patterns show the various outputs (hex font), some rotating and alternating segments (test font), and a special ASCII input feature for fun.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72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76202" y="1865807"/>
            <a:ext cx="8039595" cy="4270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LEVEL  C2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99157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PIR Motion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PIR = Pyroelectric (or Passive) Infrared Sensor</a:t>
            </a:r>
          </a:p>
          <a:p>
            <a:r>
              <a:rPr lang="en-US" dirty="0" smtClean="0"/>
              <a:t>Not the recommended unit (got one from OSEPP at Fry’s)</a:t>
            </a:r>
          </a:p>
          <a:p>
            <a:r>
              <a:rPr lang="en-US" dirty="0" smtClean="0"/>
              <a:t>This unit does not retrigger, therefore we get a square wave during motion, not a fixed level. (Times are set by trimmer pots on sensor.)</a:t>
            </a:r>
          </a:p>
          <a:p>
            <a:r>
              <a:rPr lang="en-US" dirty="0" smtClean="0"/>
              <a:t>Sensor also requires several seconds of time “in the dark” when powered up to calibrate itself for best operation.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99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PIR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needed two tasks to implement the occupancy feature</a:t>
            </a:r>
          </a:p>
          <a:p>
            <a:r>
              <a:rPr lang="en-US" dirty="0" smtClean="0"/>
              <a:t>The ADC task provides a train of sample levels</a:t>
            </a:r>
          </a:p>
          <a:p>
            <a:r>
              <a:rPr lang="en-US" dirty="0" smtClean="0"/>
              <a:t>The Edge Detector task converts the ADC samples provided into edge events sent to the Command Queue</a:t>
            </a:r>
          </a:p>
          <a:p>
            <a:pPr lvl="1"/>
            <a:r>
              <a:rPr lang="en-US" dirty="0" smtClean="0"/>
              <a:t>First leading edge will set the occupancy state to ON,</a:t>
            </a:r>
          </a:p>
          <a:p>
            <a:pPr lvl="1"/>
            <a:r>
              <a:rPr lang="en-US" dirty="0" smtClean="0"/>
              <a:t>but will not detect the lack of edges (inactivity) to shut it OFF</a:t>
            </a:r>
          </a:p>
          <a:p>
            <a:r>
              <a:rPr lang="en-US" dirty="0" smtClean="0"/>
              <a:t>I implemented a “watchdog timer” to detect inactivity</a:t>
            </a:r>
          </a:p>
          <a:p>
            <a:pPr lvl="1"/>
            <a:r>
              <a:rPr lang="en-US" dirty="0" smtClean="0"/>
              <a:t>This works like the automatic light shutoff in some public restrooms</a:t>
            </a:r>
          </a:p>
          <a:p>
            <a:pPr lvl="1"/>
            <a:r>
              <a:rPr lang="en-US" dirty="0" smtClean="0"/>
              <a:t>Timer is restarted for each edge event (both leading and trailing)</a:t>
            </a:r>
          </a:p>
          <a:p>
            <a:pPr lvl="1"/>
            <a:r>
              <a:rPr lang="en-US" dirty="0" smtClean="0"/>
              <a:t>Timer expiration sends an event to the Command Queue that shuts Occ. 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63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PIR sampling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Reuses ADC sampling task from LDR (channel: 1, period: 85ms)</a:t>
            </a:r>
          </a:p>
          <a:p>
            <a:r>
              <a:rPr lang="en-US" dirty="0" smtClean="0"/>
              <a:t>Generates stream of data samples sent to Command Queue</a:t>
            </a:r>
          </a:p>
          <a:p>
            <a:r>
              <a:rPr lang="en-US" dirty="0" smtClean="0"/>
              <a:t>Command Queue process:</a:t>
            </a:r>
          </a:p>
          <a:p>
            <a:pPr lvl="2"/>
            <a:r>
              <a:rPr lang="en-US" dirty="0" smtClean="0"/>
              <a:t>Data is intercepted and sent to the Edge Detector queue</a:t>
            </a:r>
          </a:p>
          <a:p>
            <a:pPr lvl="2"/>
            <a:r>
              <a:rPr lang="en-US" dirty="0" smtClean="0"/>
              <a:t>No level variable is maintained for the actual PIR sensor value</a:t>
            </a:r>
          </a:p>
          <a:p>
            <a:pPr lvl="2"/>
            <a:r>
              <a:rPr lang="en-US" dirty="0" smtClean="0"/>
              <a:t>No output update is triggered for this data</a:t>
            </a:r>
          </a:p>
          <a:p>
            <a:pPr lvl="2"/>
            <a:r>
              <a:rPr lang="en-US" dirty="0" smtClean="0"/>
              <a:t>Debug output display is optionally provided (#define DBGPRINTPIR)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719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Detector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same algorithm as Pushbutton code for converting sample levels to edges (see EDGE.C/.H)</a:t>
            </a:r>
          </a:p>
          <a:p>
            <a:r>
              <a:rPr lang="en-US" dirty="0" smtClean="0"/>
              <a:t>Task name: </a:t>
            </a:r>
            <a:r>
              <a:rPr lang="en-US" dirty="0" err="1" smtClean="0"/>
              <a:t>vTaskEdgeDetector</a:t>
            </a:r>
            <a:r>
              <a:rPr lang="en-US" dirty="0" smtClean="0"/>
              <a:t> (“PIR Edges”, 120 stack, </a:t>
            </a:r>
            <a:r>
              <a:rPr lang="en-US" dirty="0" err="1" smtClean="0"/>
              <a:t>params.used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Queue name: </a:t>
            </a:r>
            <a:r>
              <a:rPr lang="en-US" dirty="0" err="1" smtClean="0"/>
              <a:t>xEdgeDetectQueue</a:t>
            </a:r>
            <a:r>
              <a:rPr lang="en-US" dirty="0" smtClean="0"/>
              <a:t> (1,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w.overwrite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Process:</a:t>
            </a:r>
          </a:p>
          <a:p>
            <a:pPr lvl="2"/>
            <a:r>
              <a:rPr lang="en-US" dirty="0" smtClean="0"/>
              <a:t>Each ADC level sample from the queue, </a:t>
            </a:r>
          </a:p>
          <a:p>
            <a:pPr lvl="2"/>
            <a:r>
              <a:rPr lang="en-US" dirty="0" smtClean="0"/>
              <a:t>thresholds it with hysteresis to further prevent noise, </a:t>
            </a:r>
          </a:p>
          <a:p>
            <a:pPr lvl="2"/>
            <a:r>
              <a:rPr lang="en-US" dirty="0" smtClean="0"/>
              <a:t>And passes the resulting above/below indicator into the Edge algorithm</a:t>
            </a:r>
          </a:p>
          <a:p>
            <a:pPr lvl="2"/>
            <a:r>
              <a:rPr lang="en-US" dirty="0" smtClean="0"/>
              <a:t>This returns +1 for leading edge detected, -1 for trailing, 0 for otherwise</a:t>
            </a:r>
          </a:p>
          <a:p>
            <a:r>
              <a:rPr lang="en-US" dirty="0" smtClean="0"/>
              <a:t>A +1 leading edge generates an event sent to the Command Queue</a:t>
            </a:r>
          </a:p>
        </p:txBody>
      </p:sp>
    </p:spTree>
    <p:extLst>
      <p:ext uri="{BB962C8B-B14F-4D97-AF65-F5344CB8AC3E}">
        <p14:creationId xmlns:p14="http://schemas.microsoft.com/office/powerpoint/2010/main" val="139670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76202" y="1865807"/>
            <a:ext cx="8039595" cy="4270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LEVEL  C3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60964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Environmental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Either BMP-280 or BME-280 is supported (auto-configured)</a:t>
            </a:r>
          </a:p>
          <a:p>
            <a:r>
              <a:rPr lang="en-US" dirty="0" smtClean="0"/>
              <a:t>Sensor is connected via the SPI bus (sensor allows either that or </a:t>
            </a:r>
            <a:r>
              <a:rPr lang="en-US" dirty="0" smtClean="0"/>
              <a:t>I²C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Data provided (BMP-280): temperature, pressure, altitude (relative)</a:t>
            </a:r>
          </a:p>
          <a:p>
            <a:r>
              <a:rPr lang="en-US" dirty="0" smtClean="0"/>
              <a:t>Data provided (BME-280): same, plus humidity</a:t>
            </a:r>
          </a:p>
          <a:p>
            <a:r>
              <a:rPr lang="en-US" dirty="0" smtClean="0"/>
              <a:t>Particular sensor boards provided by </a:t>
            </a:r>
            <a:r>
              <a:rPr lang="en-US" dirty="0" err="1" smtClean="0"/>
              <a:t>AdaFruit</a:t>
            </a:r>
            <a:r>
              <a:rPr lang="en-US" dirty="0" smtClean="0"/>
              <a:t> Industries, actual sensor on the board is by Bosch</a:t>
            </a:r>
          </a:p>
          <a:p>
            <a:r>
              <a:rPr lang="en-US" dirty="0" smtClean="0"/>
              <a:t>Assembly required: solder 7-pin header, connect to breadboard (LPC)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52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BMPE Input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optional software support for either BMP-280 or BME-280</a:t>
            </a:r>
          </a:p>
          <a:p>
            <a:r>
              <a:rPr lang="en-US" dirty="0" smtClean="0"/>
              <a:t>Task: “BMPE Sensors” (</a:t>
            </a:r>
            <a:r>
              <a:rPr lang="en-US" dirty="0" err="1" smtClean="0"/>
              <a:t>vTaskBMPEInput</a:t>
            </a:r>
            <a:r>
              <a:rPr lang="en-US" dirty="0" smtClean="0"/>
              <a:t>, stack 240, </a:t>
            </a:r>
            <a:r>
              <a:rPr lang="en-US" dirty="0" err="1" smtClean="0"/>
              <a:t>w.params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Task is not created if no sensor is detected.</a:t>
            </a:r>
          </a:p>
          <a:p>
            <a:r>
              <a:rPr lang="en-US" dirty="0" smtClean="0"/>
              <a:t>Process:</a:t>
            </a:r>
          </a:p>
          <a:p>
            <a:pPr lvl="2"/>
            <a:r>
              <a:rPr lang="en-US" dirty="0" smtClean="0"/>
              <a:t>Sample period: 2000 </a:t>
            </a:r>
            <a:r>
              <a:rPr lang="en-US" dirty="0" err="1" smtClean="0"/>
              <a:t>msec</a:t>
            </a:r>
            <a:r>
              <a:rPr lang="en-US" dirty="0" smtClean="0"/>
              <a:t> using Forced mode (host demand)</a:t>
            </a:r>
          </a:p>
          <a:p>
            <a:pPr lvl="2"/>
            <a:r>
              <a:rPr lang="en-US" dirty="0" smtClean="0"/>
              <a:t>Read compensated temperature, pressure, altitude, and optional humidity.</a:t>
            </a:r>
          </a:p>
          <a:p>
            <a:pPr lvl="2"/>
            <a:r>
              <a:rPr lang="en-US" dirty="0" smtClean="0"/>
              <a:t>Scale each value to an </a:t>
            </a:r>
            <a:r>
              <a:rPr lang="en-US" dirty="0" err="1" smtClean="0"/>
              <a:t>int</a:t>
            </a:r>
            <a:r>
              <a:rPr lang="en-US" dirty="0" smtClean="0"/>
              <a:t> (scale factor 100 to get 2 decimal places).</a:t>
            </a:r>
          </a:p>
          <a:p>
            <a:pPr lvl="2"/>
            <a:r>
              <a:rPr lang="en-US" dirty="0" smtClean="0"/>
              <a:t>Send each value to the Command Queue separately.</a:t>
            </a:r>
          </a:p>
          <a:p>
            <a:r>
              <a:rPr lang="en-US" dirty="0" smtClean="0"/>
              <a:t>Command process:</a:t>
            </a:r>
          </a:p>
          <a:p>
            <a:pPr lvl="2"/>
            <a:r>
              <a:rPr lang="en-US" dirty="0" smtClean="0"/>
              <a:t>When the final data (Altitude) is received, it triggers output to the OLED Display queue.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46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OLED Display output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Originally planned to drive an </a:t>
            </a:r>
            <a:r>
              <a:rPr lang="en-US" dirty="0" err="1" smtClean="0"/>
              <a:t>Adafruit</a:t>
            </a:r>
            <a:r>
              <a:rPr lang="en-US" dirty="0" smtClean="0"/>
              <a:t> LCD multiline display via I²C</a:t>
            </a:r>
          </a:p>
          <a:p>
            <a:r>
              <a:rPr lang="en-US" dirty="0" smtClean="0"/>
              <a:t>Initial version will display to the debug console using </a:t>
            </a:r>
            <a:r>
              <a:rPr lang="en-US" dirty="0" err="1" smtClean="0"/>
              <a:t>printf</a:t>
            </a:r>
            <a:r>
              <a:rPr lang="en-US" dirty="0" smtClean="0"/>
              <a:t>.</a:t>
            </a:r>
          </a:p>
          <a:p>
            <a:r>
              <a:rPr lang="en-US" dirty="0" smtClean="0"/>
              <a:t>Task: “OLED Output” (</a:t>
            </a:r>
            <a:r>
              <a:rPr lang="en-US" dirty="0" err="1" smtClean="0"/>
              <a:t>vTaskOLEDOutput</a:t>
            </a:r>
            <a:r>
              <a:rPr lang="en-US" dirty="0" smtClean="0"/>
              <a:t>, 240 stack, no </a:t>
            </a:r>
            <a:r>
              <a:rPr lang="en-US" dirty="0" err="1" smtClean="0"/>
              <a:t>params</a:t>
            </a:r>
            <a:r>
              <a:rPr lang="en-US" dirty="0" smtClean="0"/>
              <a:t>)</a:t>
            </a:r>
          </a:p>
          <a:p>
            <a:r>
              <a:rPr lang="en-US" dirty="0" smtClean="0"/>
              <a:t>Queue name: </a:t>
            </a:r>
            <a:r>
              <a:rPr lang="en-US" dirty="0" err="1" smtClean="0"/>
              <a:t>xDisplayQueue</a:t>
            </a:r>
            <a:r>
              <a:rPr lang="en-US" dirty="0" smtClean="0"/>
              <a:t> (1, </a:t>
            </a:r>
            <a:r>
              <a:rPr lang="en-US" dirty="0" err="1" smtClean="0"/>
              <a:t>struct</a:t>
            </a:r>
            <a:r>
              <a:rPr lang="en-US" dirty="0" smtClean="0"/>
              <a:t> of 4 floats, </a:t>
            </a:r>
            <a:r>
              <a:rPr lang="en-US" dirty="0" err="1" smtClean="0"/>
              <a:t>w.overwrite</a:t>
            </a:r>
            <a:r>
              <a:rPr lang="en-US" dirty="0" smtClean="0"/>
              <a:t>)</a:t>
            </a:r>
          </a:p>
          <a:p>
            <a:r>
              <a:rPr lang="en-US" smtClean="0"/>
              <a:t>Process: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65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ym typeface="Wingdings" panose="05000000000000000000" pitchFamily="2" charset="2"/>
              </a:rPr>
              <a:t>The project simulates a Smart Bulb (LED) that will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>
                <a:sym typeface="Wingdings" panose="05000000000000000000" pitchFamily="2" charset="2"/>
              </a:rPr>
              <a:t>light the darkness only when someone is in the room with it, and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>
                <a:sym typeface="Wingdings" panose="05000000000000000000" pitchFamily="2" charset="2"/>
              </a:rPr>
              <a:t>only when it’s dark enough,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>
                <a:sym typeface="Wingdings" panose="05000000000000000000" pitchFamily="2" charset="2"/>
              </a:rPr>
              <a:t>providing energy efficiency and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>
                <a:sym typeface="Wingdings" panose="05000000000000000000" pitchFamily="2" charset="2"/>
              </a:rPr>
              <a:t>a good user experience (UX).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ym typeface="Wingdings" panose="05000000000000000000" pitchFamily="2" charset="2"/>
              </a:rPr>
              <a:t>I chose to implement all Options and added a few of my own.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SPI is not really a full standard, just defines a signaling method</a:t>
            </a:r>
          </a:p>
          <a:p>
            <a:pPr lvl="2"/>
            <a:r>
              <a:rPr lang="en-US" dirty="0" smtClean="0"/>
              <a:t>There are four wires: SCLK, MISO, MOSI, and SSEL (also called SS or CS)</a:t>
            </a:r>
          </a:p>
          <a:p>
            <a:pPr lvl="2"/>
            <a:r>
              <a:rPr lang="en-US" dirty="0" smtClean="0"/>
              <a:t>Three wires are usually shared, but each device needs its own CS line</a:t>
            </a:r>
          </a:p>
          <a:p>
            <a:pPr lvl="2"/>
            <a:r>
              <a:rPr lang="en-US" dirty="0" smtClean="0"/>
              <a:t>There are two operational modes: Master and Slave</a:t>
            </a:r>
          </a:p>
          <a:p>
            <a:pPr lvl="2"/>
            <a:r>
              <a:rPr lang="en-US" dirty="0" smtClean="0"/>
              <a:t>Data flows both ways simultaneously*, via frames (8-16 data bits ea.)</a:t>
            </a:r>
          </a:p>
          <a:p>
            <a:pPr lvl="2"/>
            <a:r>
              <a:rPr lang="en-US" dirty="0" smtClean="0"/>
              <a:t>Programmable clock active level (CPOL) and sampling edge (CPHA)</a:t>
            </a:r>
          </a:p>
          <a:p>
            <a:r>
              <a:rPr lang="en-US" dirty="0" smtClean="0"/>
              <a:t>Speeds are set by each device; the LPC will support up to PCLK/8</a:t>
            </a:r>
          </a:p>
          <a:p>
            <a:r>
              <a:rPr lang="en-US" dirty="0" smtClean="0"/>
              <a:t>The devices (Slaves) each specify how their own protocol works</a:t>
            </a:r>
          </a:p>
          <a:p>
            <a:pPr lvl="2"/>
            <a:r>
              <a:rPr lang="en-US" dirty="0" smtClean="0"/>
              <a:t>Different clock speed, bit order, and mode (CPOL/CPHA) needed for each Slave</a:t>
            </a:r>
          </a:p>
          <a:p>
            <a:r>
              <a:rPr lang="en-US" dirty="0" smtClean="0"/>
              <a:t>* Most devices (including BMP) don’t use 2-way 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0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Bosch BMP/BME-280 sensor chip (data)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Pressure/altitude: </a:t>
            </a:r>
          </a:p>
          <a:p>
            <a:pPr lvl="2"/>
            <a:r>
              <a:rPr lang="en-US" dirty="0" smtClean="0"/>
              <a:t>Range: 300-1100 </a:t>
            </a:r>
            <a:r>
              <a:rPr lang="en-US" dirty="0" err="1" smtClean="0"/>
              <a:t>hPa</a:t>
            </a:r>
            <a:r>
              <a:rPr lang="en-US" dirty="0" smtClean="0"/>
              <a:t> (equiv.to +9000 to -500m above sea level)</a:t>
            </a:r>
          </a:p>
          <a:p>
            <a:pPr lvl="2"/>
            <a:r>
              <a:rPr lang="en-US" dirty="0" smtClean="0"/>
              <a:t>Relative accuracy of +/- 0.12 </a:t>
            </a:r>
            <a:r>
              <a:rPr lang="en-US" dirty="0" err="1" smtClean="0"/>
              <a:t>hPa</a:t>
            </a:r>
            <a:r>
              <a:rPr lang="en-US" dirty="0" smtClean="0"/>
              <a:t> (equiv. to +/- 1m~=39in.)</a:t>
            </a:r>
          </a:p>
          <a:p>
            <a:pPr lvl="2"/>
            <a:r>
              <a:rPr lang="en-US" dirty="0" err="1" smtClean="0"/>
              <a:t>Temp.correction</a:t>
            </a:r>
            <a:r>
              <a:rPr lang="en-US" dirty="0" smtClean="0"/>
              <a:t> and factory trim calibration data included</a:t>
            </a:r>
          </a:p>
          <a:p>
            <a:r>
              <a:rPr lang="en-US" dirty="0" smtClean="0"/>
              <a:t>Temperature: </a:t>
            </a:r>
          </a:p>
          <a:p>
            <a:pPr lvl="2"/>
            <a:r>
              <a:rPr lang="en-US" dirty="0" smtClean="0"/>
              <a:t>Range: -40 to +85 </a:t>
            </a:r>
            <a:r>
              <a:rPr lang="en-US" dirty="0" err="1" smtClean="0"/>
              <a:t>deg.C</a:t>
            </a:r>
            <a:r>
              <a:rPr lang="en-US" dirty="0" smtClean="0"/>
              <a:t> (-40 to +185 </a:t>
            </a:r>
            <a:r>
              <a:rPr lang="en-US" dirty="0" err="1" smtClean="0"/>
              <a:t>deg.F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Resolution: 0.01 </a:t>
            </a:r>
            <a:r>
              <a:rPr lang="en-US" dirty="0" err="1" smtClean="0"/>
              <a:t>deg.C</a:t>
            </a:r>
            <a:endParaRPr lang="en-US" dirty="0" smtClean="0"/>
          </a:p>
          <a:p>
            <a:r>
              <a:rPr lang="en-US" dirty="0" smtClean="0"/>
              <a:t>Two data transfer modes:</a:t>
            </a:r>
          </a:p>
          <a:p>
            <a:pPr lvl="2"/>
            <a:r>
              <a:rPr lang="en-US" dirty="0" smtClean="0"/>
              <a:t>Forced – single measurement made at software request</a:t>
            </a:r>
          </a:p>
          <a:p>
            <a:pPr lvl="2"/>
            <a:r>
              <a:rPr lang="en-US" dirty="0" smtClean="0"/>
              <a:t>Normal – stream of data samples generated by device parameters (requires interrupts)</a:t>
            </a:r>
          </a:p>
          <a:p>
            <a:pPr lvl="2"/>
            <a:r>
              <a:rPr lang="en-US" dirty="0" smtClean="0"/>
              <a:t>Digital filtering and high-resolution oversampling in Normal mode only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6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Bosch BMP/BME-280 sensor chip (operation)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Interfaces w.I²C mode until SS line goes low ↓, then permanently SPI</a:t>
            </a:r>
          </a:p>
          <a:p>
            <a:r>
              <a:rPr lang="en-US" dirty="0" smtClean="0"/>
              <a:t>Selects SPI mode 0 or 3 according to SCLK level when SS line ↓</a:t>
            </a:r>
          </a:p>
          <a:p>
            <a:r>
              <a:rPr lang="en-US" dirty="0" smtClean="0"/>
              <a:t>Allows clocks up to 10 MHz, 8 data bits per frame, MSB first</a:t>
            </a:r>
          </a:p>
          <a:p>
            <a:r>
              <a:rPr lang="en-US" dirty="0" smtClean="0"/>
              <a:t>Simple transfers (register read or write) are half duplex w.2 frames: </a:t>
            </a:r>
          </a:p>
          <a:p>
            <a:pPr lvl="1"/>
            <a:r>
              <a:rPr lang="en-US" dirty="0" smtClean="0"/>
              <a:t>Frame #1: Send 7 bit register number + RW bit [1(</a:t>
            </a:r>
            <a:r>
              <a:rPr lang="en-US" dirty="0" err="1" smtClean="0"/>
              <a:t>rd</a:t>
            </a:r>
            <a:r>
              <a:rPr lang="en-US" dirty="0" smtClean="0"/>
              <a:t>)/0(</a:t>
            </a:r>
            <a:r>
              <a:rPr lang="en-US" dirty="0" err="1" smtClean="0"/>
              <a:t>wr</a:t>
            </a:r>
            <a:r>
              <a:rPr lang="en-US" dirty="0" smtClean="0"/>
              <a:t>)], ignore read byte</a:t>
            </a:r>
          </a:p>
          <a:p>
            <a:pPr lvl="1"/>
            <a:r>
              <a:rPr lang="en-US" dirty="0" smtClean="0"/>
              <a:t>Frame #2 - WR: send the data byte, ignore the read byte</a:t>
            </a:r>
          </a:p>
          <a:p>
            <a:pPr lvl="1"/>
            <a:r>
              <a:rPr lang="en-US" dirty="0" smtClean="0"/>
              <a:t>Frame #2 - RD: send any byte, read the byte sent by the device</a:t>
            </a:r>
          </a:p>
          <a:p>
            <a:r>
              <a:rPr lang="en-US" dirty="0" smtClean="0"/>
              <a:t>Chip ID can be read from register 0xD0: BMP=0x58, BME=0x60</a:t>
            </a:r>
          </a:p>
        </p:txBody>
      </p:sp>
    </p:spTree>
    <p:extLst>
      <p:ext uri="{BB962C8B-B14F-4D97-AF65-F5344CB8AC3E}">
        <p14:creationId xmlns:p14="http://schemas.microsoft.com/office/powerpoint/2010/main" val="382423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Chip software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Bosch provides original library code (usage is complicated)</a:t>
            </a:r>
          </a:p>
          <a:p>
            <a:r>
              <a:rPr lang="en-US" dirty="0" err="1" smtClean="0"/>
              <a:t>AdaFruit</a:t>
            </a:r>
            <a:r>
              <a:rPr lang="en-US" dirty="0" smtClean="0"/>
              <a:t> has ported a simpler version to the Arduino hobbyist world</a:t>
            </a:r>
          </a:p>
          <a:p>
            <a:r>
              <a:rPr lang="en-US" dirty="0" smtClean="0"/>
              <a:t>BMP/BME-280 has extra features not supported by the basic library:</a:t>
            </a:r>
          </a:p>
          <a:p>
            <a:pPr lvl="2"/>
            <a:r>
              <a:rPr lang="en-US" dirty="0" smtClean="0"/>
              <a:t>3 operating modes (sleep, normal, forced)</a:t>
            </a:r>
          </a:p>
          <a:p>
            <a:pPr lvl="2"/>
            <a:r>
              <a:rPr lang="en-US" dirty="0" smtClean="0"/>
              <a:t>An internal IIR filter (to filter out sudden changes in pressure like door slams, etc.)</a:t>
            </a:r>
          </a:p>
          <a:p>
            <a:pPr lvl="2"/>
            <a:r>
              <a:rPr lang="en-US" dirty="0"/>
              <a:t>O</a:t>
            </a:r>
            <a:r>
              <a:rPr lang="en-US" dirty="0" smtClean="0"/>
              <a:t>versampling T, P, and H for higher resolution applications</a:t>
            </a:r>
          </a:p>
          <a:p>
            <a:r>
              <a:rPr lang="en-US" dirty="0" smtClean="0"/>
              <a:t>I wanted to add a height-change feature, but this requires the extras</a:t>
            </a:r>
          </a:p>
          <a:p>
            <a:r>
              <a:rPr lang="en-US" dirty="0" smtClean="0"/>
              <a:t>I found a better library from </a:t>
            </a:r>
            <a:r>
              <a:rPr lang="en-US" dirty="0" err="1" smtClean="0"/>
              <a:t>SparkFun</a:t>
            </a:r>
            <a:r>
              <a:rPr lang="en-US" dirty="0" smtClean="0"/>
              <a:t>, but ran out of time to port it</a:t>
            </a:r>
          </a:p>
          <a:p>
            <a:r>
              <a:rPr lang="en-US" dirty="0" smtClean="0"/>
              <a:t>I put in the basic functions, but the data is unstable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49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for Arduino from </a:t>
            </a:r>
            <a:r>
              <a:rPr lang="en-US" dirty="0" err="1" smtClean="0"/>
              <a:t>Adafruit</a:t>
            </a:r>
            <a:endParaRPr lang="en-US" dirty="0" smtClean="0"/>
          </a:p>
          <a:p>
            <a:r>
              <a:rPr lang="en-US" dirty="0" smtClean="0"/>
              <a:t>I chose to use this and port it to use the LPC’s CMSIS library for I/O</a:t>
            </a:r>
          </a:p>
          <a:p>
            <a:r>
              <a:rPr lang="en-US" dirty="0" smtClean="0"/>
              <a:t>Original library characteristics:</a:t>
            </a:r>
          </a:p>
          <a:p>
            <a:pPr lvl="1"/>
            <a:r>
              <a:rPr lang="en-US" dirty="0" smtClean="0"/>
              <a:t>Written in C++</a:t>
            </a:r>
          </a:p>
          <a:p>
            <a:pPr lvl="1"/>
            <a:r>
              <a:rPr lang="en-US" dirty="0" smtClean="0"/>
              <a:t>Supports forced mode (single samples) only</a:t>
            </a:r>
          </a:p>
          <a:p>
            <a:pPr lvl="1"/>
            <a:r>
              <a:rPr lang="en-US" dirty="0" smtClean="0"/>
              <a:t>Everything calls a handful of low-level functions to access SPI</a:t>
            </a:r>
          </a:p>
          <a:p>
            <a:r>
              <a:rPr lang="en-US" dirty="0" smtClean="0"/>
              <a:t>Software porting process:</a:t>
            </a:r>
          </a:p>
          <a:p>
            <a:pPr lvl="1"/>
            <a:r>
              <a:rPr lang="en-US" dirty="0" smtClean="0"/>
              <a:t>Translated original file (one .CPP/.H file pair) to BMPE.C/.H, written in C</a:t>
            </a:r>
          </a:p>
          <a:p>
            <a:pPr lvl="1"/>
            <a:r>
              <a:rPr lang="en-US" dirty="0" smtClean="0"/>
              <a:t>Rewrote the handful of low-level functions to call my own SPI layer</a:t>
            </a:r>
          </a:p>
          <a:p>
            <a:pPr lvl="1"/>
            <a:r>
              <a:rPr lang="en-US" dirty="0" smtClean="0"/>
              <a:t>Wrote the SPI layer (SPI.C/.H) to call the CMSIS functions</a:t>
            </a:r>
          </a:p>
        </p:txBody>
      </p:sp>
    </p:spTree>
    <p:extLst>
      <p:ext uri="{BB962C8B-B14F-4D97-AF65-F5344CB8AC3E}">
        <p14:creationId xmlns:p14="http://schemas.microsoft.com/office/powerpoint/2010/main" val="142243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Debugging protocols like SPI requires extra hardware</a:t>
            </a:r>
          </a:p>
          <a:p>
            <a:pPr lvl="2"/>
            <a:r>
              <a:rPr lang="en-US" dirty="0" smtClean="0"/>
              <a:t>See if you meet timing specs, bit order, clock modes</a:t>
            </a:r>
          </a:p>
          <a:p>
            <a:pPr lvl="2"/>
            <a:r>
              <a:rPr lang="en-US" dirty="0" smtClean="0"/>
              <a:t>Know if you’re sending and receiving data to the device properly</a:t>
            </a:r>
          </a:p>
          <a:p>
            <a:pPr lvl="2"/>
            <a:r>
              <a:rPr lang="en-US" dirty="0" smtClean="0"/>
              <a:t>Basic I/O functions need to be working well</a:t>
            </a:r>
          </a:p>
          <a:p>
            <a:r>
              <a:rPr lang="en-US" dirty="0" smtClean="0"/>
              <a:t>Traditional testing would use a logic analyzer or oscilloscope ($$$)</a:t>
            </a:r>
          </a:p>
          <a:p>
            <a:r>
              <a:rPr lang="en-US" dirty="0" smtClean="0"/>
              <a:t>Cheaper alternatives are available: </a:t>
            </a:r>
            <a:r>
              <a:rPr lang="en-US" dirty="0" err="1" smtClean="0"/>
              <a:t>Saleae</a:t>
            </a:r>
            <a:r>
              <a:rPr lang="en-US" dirty="0" smtClean="0"/>
              <a:t>, </a:t>
            </a:r>
            <a:r>
              <a:rPr lang="en-US" dirty="0" err="1" smtClean="0"/>
              <a:t>IkaLogic</a:t>
            </a:r>
            <a:r>
              <a:rPr lang="en-US" dirty="0" smtClean="0"/>
              <a:t>, </a:t>
            </a:r>
            <a:r>
              <a:rPr lang="en-US" dirty="0" err="1" smtClean="0"/>
              <a:t>TotalPhase</a:t>
            </a:r>
            <a:endParaRPr lang="en-US" dirty="0" smtClean="0"/>
          </a:p>
          <a:p>
            <a:pPr lvl="2"/>
            <a:r>
              <a:rPr lang="en-US" dirty="0" err="1" smtClean="0"/>
              <a:t>Saleae</a:t>
            </a:r>
            <a:r>
              <a:rPr lang="en-US" dirty="0" smtClean="0"/>
              <a:t> ($109-399) and </a:t>
            </a:r>
            <a:r>
              <a:rPr lang="en-US" dirty="0" err="1" smtClean="0"/>
              <a:t>IkaLogic</a:t>
            </a:r>
            <a:r>
              <a:rPr lang="en-US" dirty="0" smtClean="0"/>
              <a:t> (€69-149) provide general logic analyzer front </a:t>
            </a:r>
            <a:r>
              <a:rPr lang="en-US" dirty="0" err="1" smtClean="0"/>
              <a:t>ends+SW</a:t>
            </a:r>
            <a:endParaRPr lang="en-US" dirty="0" smtClean="0"/>
          </a:p>
          <a:p>
            <a:pPr lvl="2"/>
            <a:r>
              <a:rPr lang="en-US" dirty="0" err="1" smtClean="0"/>
              <a:t>TotalPhase</a:t>
            </a:r>
            <a:r>
              <a:rPr lang="en-US" dirty="0" smtClean="0"/>
              <a:t> provides similar but specialized for protocols: </a:t>
            </a:r>
            <a:r>
              <a:rPr lang="en-US" dirty="0" smtClean="0"/>
              <a:t>I²C</a:t>
            </a:r>
            <a:r>
              <a:rPr lang="en-US" dirty="0" smtClean="0"/>
              <a:t>/SPI/USB/CAN</a:t>
            </a:r>
          </a:p>
          <a:p>
            <a:pPr lvl="2"/>
            <a:r>
              <a:rPr lang="en-US" dirty="0" smtClean="0"/>
              <a:t>Instructor had a </a:t>
            </a:r>
            <a:r>
              <a:rPr lang="en-US" dirty="0" err="1" smtClean="0"/>
              <a:t>TotalPhase</a:t>
            </a:r>
            <a:r>
              <a:rPr lang="en-US" dirty="0" smtClean="0"/>
              <a:t> Beagle ($300), so I borrowed that (Thanks, Anil!)</a:t>
            </a:r>
          </a:p>
          <a:p>
            <a:pPr lvl="2"/>
            <a:r>
              <a:rPr lang="en-US" dirty="0" smtClean="0"/>
              <a:t>Beagle </a:t>
            </a:r>
            <a:r>
              <a:rPr lang="en-US" dirty="0" err="1" smtClean="0"/>
              <a:t>DataCenter</a:t>
            </a:r>
            <a:r>
              <a:rPr lang="en-US" dirty="0" smtClean="0"/>
              <a:t> software was a free download, easy install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72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actually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Beagle </a:t>
            </a:r>
            <a:r>
              <a:rPr lang="en-US" dirty="0" err="1" smtClean="0"/>
              <a:t>DataCenter</a:t>
            </a:r>
            <a:r>
              <a:rPr lang="en-US" dirty="0" smtClean="0"/>
              <a:t> has quirks</a:t>
            </a:r>
          </a:p>
          <a:p>
            <a:pPr lvl="1"/>
            <a:r>
              <a:rPr lang="en-US" dirty="0" smtClean="0"/>
              <a:t>SW won’t connect to the device unless it’s operating properly first and a conversation going on (it’s a bus observer)</a:t>
            </a:r>
          </a:p>
          <a:p>
            <a:pPr lvl="1"/>
            <a:r>
              <a:rPr lang="en-US" dirty="0" smtClean="0"/>
              <a:t>Can provide error info for many issues, but they are confusing as to what you might be doing wrong</a:t>
            </a:r>
          </a:p>
          <a:p>
            <a:r>
              <a:rPr lang="en-US" dirty="0" smtClean="0"/>
              <a:t>I had to solve my own bugs in the basic I/O layer (SPI.C) first</a:t>
            </a:r>
          </a:p>
          <a:p>
            <a:r>
              <a:rPr lang="en-US" dirty="0" smtClean="0"/>
              <a:t>After that, it did verify that things were operating properly</a:t>
            </a:r>
          </a:p>
          <a:p>
            <a:r>
              <a:rPr lang="en-US" dirty="0" smtClean="0"/>
              <a:t>The hardware hookup was pretty simple but it required +5v (J2p2)</a:t>
            </a:r>
          </a:p>
          <a:p>
            <a:pPr lvl="1"/>
            <a:r>
              <a:rPr lang="en-US" dirty="0" smtClean="0"/>
              <a:t>Anil included the $30 adapter cable, I just </a:t>
            </a:r>
            <a:r>
              <a:rPr lang="en-US" dirty="0" err="1" smtClean="0"/>
              <a:t>jumpered</a:t>
            </a:r>
            <a:r>
              <a:rPr lang="en-US" dirty="0" smtClean="0"/>
              <a:t> it to the breadboard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9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 Problems encountered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setup of LPC parameters is critical to get debugger working</a:t>
            </a:r>
          </a:p>
          <a:p>
            <a:r>
              <a:rPr lang="en-US" dirty="0" smtClean="0"/>
              <a:t>Hidden assumptions of Arduino code had to be identified</a:t>
            </a:r>
          </a:p>
          <a:p>
            <a:r>
              <a:rPr lang="en-US" dirty="0" smtClean="0"/>
              <a:t>CMSIS module was straightforward, just new names for everything</a:t>
            </a:r>
          </a:p>
          <a:p>
            <a:r>
              <a:rPr lang="en-US" dirty="0" smtClean="0"/>
              <a:t>Design of SPI should allow multiple devices (</a:t>
            </a:r>
            <a:r>
              <a:rPr lang="en-US" dirty="0" err="1" smtClean="0"/>
              <a:t>w.diff.parameters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55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76202" y="1865807"/>
            <a:ext cx="8039595" cy="4270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WRAP UP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07191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and Ruminations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still want to get the height change feature working (Sept.1 baby!)</a:t>
            </a:r>
          </a:p>
          <a:p>
            <a:r>
              <a:rPr lang="en-US" dirty="0" smtClean="0"/>
              <a:t>C++ really is a better fit, you should try it!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/ version control has saved my life more than once during the project. Highly recommended.</a:t>
            </a:r>
          </a:p>
          <a:p>
            <a:r>
              <a:rPr lang="en-US" dirty="0" smtClean="0"/>
              <a:t>Keep on having fun with electronics and making things. Go, </a:t>
            </a:r>
            <a:r>
              <a:rPr lang="en-US" dirty="0" err="1" smtClean="0"/>
              <a:t>IoT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81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Options implemented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Level A (common) – LDR, Onboard LED</a:t>
            </a:r>
          </a:p>
          <a:p>
            <a:r>
              <a:rPr lang="en-US" altLang="en-US" smtClean="0"/>
              <a:t>Level B (common) - Pushbutton</a:t>
            </a:r>
          </a:p>
          <a:p>
            <a:r>
              <a:rPr lang="en-US" altLang="en-US" smtClean="0"/>
              <a:t>Level C Option 1 – Seven-segment display</a:t>
            </a:r>
          </a:p>
          <a:p>
            <a:r>
              <a:rPr lang="en-US" altLang="en-US" smtClean="0"/>
              <a:t>Level C Option 2 – PIR (motion) sensor</a:t>
            </a:r>
          </a:p>
          <a:p>
            <a:r>
              <a:rPr lang="en-US" altLang="en-US" smtClean="0"/>
              <a:t>Level C Option 3 – Environmental sensor</a:t>
            </a:r>
          </a:p>
          <a:p>
            <a:r>
              <a:rPr lang="en-US" altLang="en-US" smtClean="0"/>
              <a:t>Extra – OLED Display (too much data!)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Contact me here: </a:t>
            </a:r>
            <a:r>
              <a:rPr lang="en-US" dirty="0" smtClean="0">
                <a:hlinkClick r:id="rId2"/>
              </a:rPr>
              <a:t>mike@azuresults.com</a:t>
            </a:r>
            <a:endParaRPr lang="en-US" dirty="0" smtClean="0"/>
          </a:p>
          <a:p>
            <a:r>
              <a:rPr lang="en-US" dirty="0" smtClean="0"/>
              <a:t>Link to my project on </a:t>
            </a:r>
            <a:r>
              <a:rPr lang="en-US" dirty="0" err="1" smtClean="0"/>
              <a:t>Github</a:t>
            </a:r>
            <a:r>
              <a:rPr lang="en-US" dirty="0" smtClean="0"/>
              <a:t> here (code, slides, links, more):</a:t>
            </a:r>
          </a:p>
          <a:p>
            <a:pPr lvl="2"/>
            <a:r>
              <a:rPr lang="en-US" dirty="0" smtClean="0">
                <a:hlinkClick r:id="rId3"/>
              </a:rPr>
              <a:t>https://github.com/mmehr2/FinalProject5381</a:t>
            </a:r>
            <a:endParaRPr lang="en-US" dirty="0" smtClean="0"/>
          </a:p>
          <a:p>
            <a:r>
              <a:rPr lang="en-US" dirty="0" smtClean="0"/>
              <a:t>Datasheets for devices used – see my project</a:t>
            </a:r>
          </a:p>
          <a:p>
            <a:r>
              <a:rPr lang="en-US" dirty="0" smtClean="0"/>
              <a:t>Code links – see my project</a:t>
            </a:r>
          </a:p>
          <a:p>
            <a:r>
              <a:rPr lang="en-US" dirty="0" smtClean="0"/>
              <a:t>Thanks for the starter .</a:t>
            </a:r>
            <a:r>
              <a:rPr lang="en-US" dirty="0" err="1" smtClean="0"/>
              <a:t>gitignore</a:t>
            </a:r>
            <a:r>
              <a:rPr lang="en-US" dirty="0" smtClean="0"/>
              <a:t> to </a:t>
            </a:r>
            <a:r>
              <a:rPr lang="en-US" dirty="0" err="1" smtClean="0"/>
              <a:t>AlbertaSat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>
                <a:hlinkClick r:id="rId4"/>
              </a:rPr>
              <a:t>https://bitbucket.org/AlbertaSat/albertasat-athena</a:t>
            </a:r>
            <a:endParaRPr lang="en-US" dirty="0" smtClean="0"/>
          </a:p>
          <a:p>
            <a:pPr lvl="2"/>
            <a:r>
              <a:rPr lang="en-US" dirty="0" smtClean="0"/>
              <a:t>Open source space satellite project originally based on </a:t>
            </a:r>
            <a:r>
              <a:rPr lang="en-US" dirty="0" err="1" smtClean="0"/>
              <a:t>FreeRTOS</a:t>
            </a:r>
            <a:r>
              <a:rPr lang="en-US" dirty="0" smtClean="0"/>
              <a:t> and LPC-1769</a:t>
            </a:r>
          </a:p>
          <a:p>
            <a:r>
              <a:rPr lang="en-US" dirty="0" smtClean="0"/>
              <a:t>Feel free to use my code in your projects if you find it useful.</a:t>
            </a:r>
          </a:p>
        </p:txBody>
      </p:sp>
    </p:spTree>
    <p:extLst>
      <p:ext uri="{BB962C8B-B14F-4D97-AF65-F5344CB8AC3E}">
        <p14:creationId xmlns:p14="http://schemas.microsoft.com/office/powerpoint/2010/main" val="315151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72641" y="365125"/>
            <a:ext cx="5563589" cy="6001643"/>
          </a:xfrm>
          <a:prstGeom prst="rect">
            <a:avLst/>
          </a:prstGeom>
          <a:solidFill>
            <a:srgbClr val="00B05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THANK</a:t>
            </a:r>
          </a:p>
          <a:p>
            <a:pPr algn="ctr"/>
            <a:r>
              <a:rPr lang="en-US" sz="96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YOU!</a:t>
            </a:r>
          </a:p>
          <a:p>
            <a:pPr algn="ctr"/>
            <a:r>
              <a:rPr lang="en-US" sz="96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For</a:t>
            </a:r>
            <a:endParaRPr lang="en-US" sz="96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pPr algn="ctr"/>
            <a:r>
              <a:rPr lang="en-US" sz="88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Watching</a:t>
            </a:r>
            <a:endParaRPr lang="en-US" sz="88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7131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76202" y="1865807"/>
            <a:ext cx="8039595" cy="4270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END</a:t>
            </a:r>
          </a:p>
          <a:p>
            <a:pPr algn="ctr"/>
            <a:r>
              <a:rPr lang="en-US" sz="9600" dirty="0" smtClean="0"/>
              <a:t>(unused slides)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86971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Onboard LED Driver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Module files: led.c/led.h</a:t>
            </a:r>
          </a:p>
          <a:p>
            <a:r>
              <a:rPr lang="en-US" altLang="en-US" smtClean="0"/>
              <a:t>Features – display 8 basic colors [3-bit RGB (0-7)]</a:t>
            </a:r>
          </a:p>
          <a:p>
            <a:r>
              <a:rPr lang="en-US" altLang="en-US" smtClean="0"/>
              <a:t>Uses GPIO Port pins 0.22, 3.25, 3.26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Added features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sym typeface="Wingdings" panose="05000000000000000000" pitchFamily="2" charset="2"/>
              </a:rPr>
              <a:t>LED color depends on light level</a:t>
            </a:r>
          </a:p>
          <a:p>
            <a:pPr lvl="1"/>
            <a:r>
              <a:rPr lang="en-US" altLang="en-US" dirty="0" smtClean="0">
                <a:sym typeface="Wingdings" panose="05000000000000000000" pitchFamily="2" charset="2"/>
              </a:rPr>
              <a:t>Compensates to keep level constant</a:t>
            </a:r>
          </a:p>
          <a:p>
            <a:pPr lvl="1"/>
            <a:r>
              <a:rPr lang="en-US" altLang="en-US" dirty="0" smtClean="0">
                <a:sym typeface="Wingdings" panose="05000000000000000000" pitchFamily="2" charset="2"/>
              </a:rPr>
              <a:t>Brighter output for dim ambient lighting,  and vice versa</a:t>
            </a:r>
          </a:p>
          <a:p>
            <a:r>
              <a:rPr lang="en-US" altLang="en-US" dirty="0" smtClean="0">
                <a:sym typeface="Wingdings" panose="05000000000000000000" pitchFamily="2" charset="2"/>
              </a:rPr>
              <a:t>Indicators (7-seg w DP)</a:t>
            </a:r>
          </a:p>
          <a:p>
            <a:pPr lvl="1"/>
            <a:r>
              <a:rPr lang="en-US" altLang="en-US" dirty="0" smtClean="0">
                <a:sym typeface="Wingdings" panose="05000000000000000000" pitchFamily="2" charset="2"/>
              </a:rPr>
              <a:t>Digit shows the ambient light level </a:t>
            </a:r>
            <a:r>
              <a:rPr lang="en-US" altLang="en-US" dirty="0" smtClean="0">
                <a:sym typeface="Wingdings" panose="05000000000000000000" pitchFamily="2" charset="2"/>
              </a:rPr>
              <a:t>detected (0-8)</a:t>
            </a:r>
            <a:endParaRPr lang="en-US" alt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altLang="en-US" dirty="0" smtClean="0">
                <a:sym typeface="Wingdings" panose="05000000000000000000" pitchFamily="2" charset="2"/>
              </a:rPr>
              <a:t>Decimal point shows when room is occupied </a:t>
            </a:r>
          </a:p>
          <a:p>
            <a:r>
              <a:rPr lang="en-US" altLang="en-US" dirty="0" smtClean="0">
                <a:sym typeface="Wingdings" panose="05000000000000000000" pitchFamily="2" charset="2"/>
              </a:rPr>
              <a:t>Optional environmental sensor functions (temp, press, humid, alt)</a:t>
            </a:r>
          </a:p>
          <a:p>
            <a:pPr lvl="1"/>
            <a:r>
              <a:rPr lang="en-US" altLang="en-US" dirty="0" smtClean="0">
                <a:sym typeface="Wingdings" panose="05000000000000000000" pitchFamily="2" charset="2"/>
              </a:rPr>
              <a:t>BMP sensor provides temperature, pressure, and altitude</a:t>
            </a:r>
          </a:p>
          <a:p>
            <a:pPr lvl="1"/>
            <a:r>
              <a:rPr lang="en-US" altLang="en-US" dirty="0" smtClean="0">
                <a:sym typeface="Wingdings" panose="05000000000000000000" pitchFamily="2" charset="2"/>
              </a:rPr>
              <a:t>BME adds humidity</a:t>
            </a:r>
          </a:p>
          <a:p>
            <a:pPr lvl="1"/>
            <a:r>
              <a:rPr lang="en-US" altLang="en-US" dirty="0" smtClean="0">
                <a:sym typeface="Wingdings" panose="05000000000000000000" pitchFamily="2" charset="2"/>
              </a:rPr>
              <a:t>Relative height feature with </a:t>
            </a:r>
            <a:r>
              <a:rPr lang="en-US" altLang="en-US" dirty="0" smtClean="0">
                <a:sym typeface="Wingdings" panose="05000000000000000000" pitchFamily="2" charset="2"/>
              </a:rPr>
              <a:t>reference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More added features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Pushbutton modes (click to change to next)</a:t>
            </a:r>
          </a:p>
          <a:p>
            <a:pPr lvl="1"/>
            <a:r>
              <a:rPr lang="en-US" altLang="en-US" dirty="0" smtClean="0"/>
              <a:t>Smart Bulb operation (required)</a:t>
            </a:r>
          </a:p>
          <a:p>
            <a:pPr lvl="1"/>
            <a:r>
              <a:rPr lang="en-US" altLang="en-US" dirty="0" smtClean="0"/>
              <a:t>Bulb is always ON (required)</a:t>
            </a:r>
          </a:p>
          <a:p>
            <a:pPr lvl="1"/>
            <a:r>
              <a:rPr lang="en-US" altLang="en-US" dirty="0" smtClean="0"/>
              <a:t>Bulb is always OFF</a:t>
            </a:r>
          </a:p>
          <a:p>
            <a:pPr lvl="1"/>
            <a:r>
              <a:rPr lang="en-US" altLang="en-US" dirty="0" smtClean="0"/>
              <a:t>Test mode – cycles system tests to verify functionality</a:t>
            </a:r>
          </a:p>
          <a:p>
            <a:r>
              <a:rPr lang="en-US" altLang="en-US" dirty="0" smtClean="0"/>
              <a:t>Relative </a:t>
            </a:r>
            <a:r>
              <a:rPr lang="en-US" altLang="en-US" dirty="0" smtClean="0"/>
              <a:t>altitude </a:t>
            </a:r>
            <a:r>
              <a:rPr lang="en-US" altLang="en-US" dirty="0" smtClean="0"/>
              <a:t>feature (pressure </a:t>
            </a:r>
            <a:r>
              <a:rPr lang="en-US" altLang="en-US" dirty="0" smtClean="0"/>
              <a:t>sensor)</a:t>
            </a:r>
          </a:p>
          <a:p>
            <a:pPr lvl="1"/>
            <a:r>
              <a:rPr lang="en-US" altLang="en-US" dirty="0" smtClean="0"/>
              <a:t>Defaults to approximate altitude above sea level, but</a:t>
            </a:r>
          </a:p>
          <a:p>
            <a:pPr lvl="1"/>
            <a:r>
              <a:rPr lang="en-US" altLang="en-US" dirty="0" smtClean="0"/>
              <a:t>If calibrated to current height, will show altitude above or below that.</a:t>
            </a:r>
          </a:p>
          <a:p>
            <a:pPr lvl="1"/>
            <a:r>
              <a:rPr lang="en-US" altLang="en-US" dirty="0" smtClean="0"/>
              <a:t>OPT: Single </a:t>
            </a:r>
            <a:r>
              <a:rPr lang="en-US" altLang="en-US" dirty="0" smtClean="0"/>
              <a:t>digit shows relative building floor, with DP for negative</a:t>
            </a:r>
            <a:r>
              <a:rPr lang="en-US" altLang="en-US" dirty="0" smtClean="0"/>
              <a:t>.</a:t>
            </a:r>
          </a:p>
          <a:p>
            <a:pPr lvl="1"/>
            <a:r>
              <a:rPr lang="en-US" altLang="en-US" dirty="0" smtClean="0"/>
              <a:t>Mode change (PB press) also sets reference pressure/altitude.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Hardware Design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LPC-1769 Cortex-M3 ARM board (Mouser $23.75)</a:t>
            </a:r>
          </a:p>
          <a:p>
            <a:r>
              <a:rPr lang="en-US" altLang="en-US" dirty="0" smtClean="0"/>
              <a:t>Sensors: LDR, Pushbutton (class provided)</a:t>
            </a:r>
          </a:p>
          <a:p>
            <a:r>
              <a:rPr lang="en-US" altLang="en-US" dirty="0" smtClean="0"/>
              <a:t>Motion sensor: PIR-01 from OSEPP.com (Fry’s $8.99)</a:t>
            </a:r>
          </a:p>
          <a:p>
            <a:r>
              <a:rPr lang="en-US" altLang="en-US" dirty="0" smtClean="0"/>
              <a:t>Seven-segment display: Common-cathode red w/DP (Amazon)</a:t>
            </a:r>
          </a:p>
          <a:p>
            <a:r>
              <a:rPr lang="en-US" altLang="en-US" dirty="0" err="1" smtClean="0"/>
              <a:t>Env.sensor</a:t>
            </a:r>
            <a:r>
              <a:rPr lang="en-US" altLang="en-US" dirty="0" smtClean="0"/>
              <a:t>: BMP/BME-280 from Adafruit.com (borrowed)</a:t>
            </a:r>
          </a:p>
          <a:p>
            <a:pPr lvl="1"/>
            <a:r>
              <a:rPr lang="en-US" altLang="en-US" dirty="0" smtClean="0"/>
              <a:t>BMP – temp and pressure @ $9.95</a:t>
            </a:r>
          </a:p>
          <a:p>
            <a:pPr lvl="1"/>
            <a:r>
              <a:rPr lang="en-US" altLang="en-US" dirty="0" smtClean="0"/>
              <a:t>BME has humidity too @ $19.95</a:t>
            </a:r>
          </a:p>
          <a:p>
            <a:r>
              <a:rPr lang="en-US" altLang="en-US" dirty="0" smtClean="0"/>
              <a:t>OLED: Still selecting from </a:t>
            </a:r>
            <a:r>
              <a:rPr lang="en-US" altLang="en-US" dirty="0" smtClean="0"/>
              <a:t>Adafruit.com (ran out of time)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Software Architecture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Tasks to sample input sensors: 5</a:t>
            </a:r>
          </a:p>
          <a:p>
            <a:r>
              <a:rPr lang="en-US" altLang="en-US" dirty="0" smtClean="0"/>
              <a:t>Tasks to drive output devices: 4</a:t>
            </a:r>
          </a:p>
          <a:p>
            <a:r>
              <a:rPr lang="en-US" altLang="en-US" dirty="0" smtClean="0"/>
              <a:t>One task to act as Command </a:t>
            </a:r>
            <a:r>
              <a:rPr lang="en-US" altLang="en-US" dirty="0" smtClean="0"/>
              <a:t>Interpreter (gatekeeper)</a:t>
            </a:r>
            <a:endParaRPr lang="en-US" altLang="en-US" dirty="0" smtClean="0"/>
          </a:p>
          <a:p>
            <a:r>
              <a:rPr lang="en-US" altLang="en-US" dirty="0" smtClean="0"/>
              <a:t>Data flows from input tasks to GK to output tasks</a:t>
            </a:r>
          </a:p>
          <a:p>
            <a:r>
              <a:rPr lang="en-US" altLang="en-US" dirty="0" smtClean="0"/>
              <a:t>Message Queues are used for data and command </a:t>
            </a:r>
            <a:r>
              <a:rPr lang="en-US" altLang="en-US" dirty="0" smtClean="0"/>
              <a:t>flow</a:t>
            </a:r>
            <a:endParaRPr lang="en-US" altLang="en-US" dirty="0" smtClean="0"/>
          </a:p>
          <a:p>
            <a:r>
              <a:rPr lang="en-US" altLang="en-US" dirty="0" smtClean="0"/>
              <a:t>Most queues are single length with overwrite feature</a:t>
            </a:r>
          </a:p>
          <a:p>
            <a:pPr lvl="1"/>
            <a:r>
              <a:rPr lang="en-US" altLang="en-US" dirty="0" smtClean="0"/>
              <a:t>Doesn’t matter if data is dropped</a:t>
            </a:r>
          </a:p>
          <a:p>
            <a:r>
              <a:rPr lang="en-US" altLang="en-US" dirty="0" smtClean="0"/>
              <a:t>Command queue is bigger and does not drop its inputs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Software architecture diagram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962939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2634</TotalTime>
  <Words>3114</Words>
  <Application>Microsoft Office PowerPoint</Application>
  <PresentationFormat>Widescreen</PresentationFormat>
  <Paragraphs>324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Calibri</vt:lpstr>
      <vt:lpstr>Arial</vt:lpstr>
      <vt:lpstr>Calibri Light</vt:lpstr>
      <vt:lpstr>Wingdings</vt:lpstr>
      <vt:lpstr>Office Theme</vt:lpstr>
      <vt:lpstr>Final Project 5381</vt:lpstr>
      <vt:lpstr>GOALS</vt:lpstr>
      <vt:lpstr>Description</vt:lpstr>
      <vt:lpstr>Options implemented</vt:lpstr>
      <vt:lpstr>Added features</vt:lpstr>
      <vt:lpstr>More added features</vt:lpstr>
      <vt:lpstr>Hardware Design</vt:lpstr>
      <vt:lpstr>Software Architecture</vt:lpstr>
      <vt:lpstr>Software architecture diagram</vt:lpstr>
      <vt:lpstr>PowerPoint Presentation</vt:lpstr>
      <vt:lpstr>LDR – Ambient Light Sensor</vt:lpstr>
      <vt:lpstr>ADC sampling task</vt:lpstr>
      <vt:lpstr>Command Queue task</vt:lpstr>
      <vt:lpstr>Onboard LED Display output task</vt:lpstr>
      <vt:lpstr>PowerPoint Presentation</vt:lpstr>
      <vt:lpstr>Pushbutton input</vt:lpstr>
      <vt:lpstr>Alternate Pushbutton debouncing</vt:lpstr>
      <vt:lpstr>PowerPoint Presentation</vt:lpstr>
      <vt:lpstr>Seven Segment Display Output</vt:lpstr>
      <vt:lpstr>7SEG Output task</vt:lpstr>
      <vt:lpstr>PowerPoint Presentation</vt:lpstr>
      <vt:lpstr>PIR Motion Sensor</vt:lpstr>
      <vt:lpstr>PIR Software</vt:lpstr>
      <vt:lpstr>PIR sampling task</vt:lpstr>
      <vt:lpstr>Edge Detector task</vt:lpstr>
      <vt:lpstr>PowerPoint Presentation</vt:lpstr>
      <vt:lpstr>Environmental sensor</vt:lpstr>
      <vt:lpstr>BMPE Input task</vt:lpstr>
      <vt:lpstr>OLED Display output task</vt:lpstr>
      <vt:lpstr>SPI background</vt:lpstr>
      <vt:lpstr>Bosch BMP/BME-280 sensor chip (data)</vt:lpstr>
      <vt:lpstr>Bosch BMP/BME-280 sensor chip (operation)</vt:lpstr>
      <vt:lpstr>Chip software usage</vt:lpstr>
      <vt:lpstr>Software library</vt:lpstr>
      <vt:lpstr>Debugging process</vt:lpstr>
      <vt:lpstr>Debugging actually</vt:lpstr>
      <vt:lpstr>SPI Problems encountered</vt:lpstr>
      <vt:lpstr>PowerPoint Presentation</vt:lpstr>
      <vt:lpstr>Recommendations and Ruminations</vt:lpstr>
      <vt:lpstr>Links</vt:lpstr>
      <vt:lpstr>PowerPoint Presentation</vt:lpstr>
      <vt:lpstr>PowerPoint Presentation</vt:lpstr>
      <vt:lpstr>Onboard LED Driver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5381</dc:title>
  <dc:creator>Michael Mehr</dc:creator>
  <cp:lastModifiedBy>Michael Mehr</cp:lastModifiedBy>
  <cp:revision>88</cp:revision>
  <dcterms:created xsi:type="dcterms:W3CDTF">2016-08-12T15:22:31Z</dcterms:created>
  <dcterms:modified xsi:type="dcterms:W3CDTF">2016-08-23T23:10:04Z</dcterms:modified>
</cp:coreProperties>
</file>