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1" r:id="rId8"/>
    <p:sldId id="259" r:id="rId9"/>
    <p:sldId id="266" r:id="rId10"/>
    <p:sldId id="300" r:id="rId11"/>
    <p:sldId id="288" r:id="rId12"/>
    <p:sldId id="258" r:id="rId13"/>
    <p:sldId id="284" r:id="rId14"/>
    <p:sldId id="301" r:id="rId15"/>
    <p:sldId id="287" r:id="rId16"/>
    <p:sldId id="268" r:id="rId17"/>
    <p:sldId id="289" r:id="rId18"/>
    <p:sldId id="286" r:id="rId19"/>
    <p:sldId id="297" r:id="rId20"/>
    <p:sldId id="290" r:id="rId21"/>
    <p:sldId id="295" r:id="rId22"/>
    <p:sldId id="296" r:id="rId23"/>
    <p:sldId id="291" r:id="rId24"/>
    <p:sldId id="277" r:id="rId25"/>
    <p:sldId id="282" r:id="rId26"/>
    <p:sldId id="280" r:id="rId27"/>
    <p:sldId id="283" r:id="rId28"/>
    <p:sldId id="292" r:id="rId29"/>
    <p:sldId id="269" r:id="rId30"/>
    <p:sldId id="298" r:id="rId31"/>
    <p:sldId id="299" r:id="rId32"/>
    <p:sldId id="270" r:id="rId33"/>
    <p:sldId id="271" r:id="rId34"/>
    <p:sldId id="281" r:id="rId35"/>
    <p:sldId id="273" r:id="rId36"/>
    <p:sldId id="272" r:id="rId37"/>
    <p:sldId id="274" r:id="rId38"/>
    <p:sldId id="275" r:id="rId39"/>
    <p:sldId id="276" r:id="rId40"/>
    <p:sldId id="293" r:id="rId41"/>
    <p:sldId id="285" r:id="rId42"/>
    <p:sldId id="278" r:id="rId43"/>
    <p:sldId id="279" r:id="rId44"/>
    <p:sldId id="294" r:id="rId45"/>
    <p:sldId id="260" r:id="rId4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15CA6-98E2-4794-8304-6B14BA3A5535}" type="doc">
      <dgm:prSet loTypeId="urn:microsoft.com/office/officeart/2005/8/layout/bProcess2" loCatId="process" qsTypeId="urn:microsoft.com/office/officeart/2005/8/quickstyle/simple1#1" qsCatId="simple" csTypeId="urn:microsoft.com/office/officeart/2005/8/colors/accent1_2#1" csCatId="accent1" phldr="1"/>
      <dgm:spPr/>
    </dgm:pt>
    <dgm:pt modelId="{FA636ABC-5C0B-4221-B289-F6CAE8690574}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753681A3-5166-4715-9D93-E9CA0DB45226}" type="parTrans" cxnId="{55DB5DDA-6631-4781-8A63-11718862B000}">
      <dgm:prSet/>
      <dgm:spPr/>
      <dgm:t>
        <a:bodyPr/>
        <a:lstStyle/>
        <a:p>
          <a:endParaRPr lang="en-US"/>
        </a:p>
      </dgm:t>
    </dgm:pt>
    <dgm:pt modelId="{415B0E0D-25BC-4314-82E4-5660F3EE390A}" type="sibTrans" cxnId="{55DB5DDA-6631-4781-8A63-11718862B000}">
      <dgm:prSet/>
      <dgm:spPr/>
      <dgm:t>
        <a:bodyPr/>
        <a:lstStyle/>
        <a:p>
          <a:endParaRPr lang="en-US"/>
        </a:p>
      </dgm:t>
    </dgm:pt>
    <dgm:pt modelId="{1379C3BE-B46A-4EC7-BD8B-A08ABCD87154}">
      <dgm:prSet phldrT="[Text]"/>
      <dgm:spPr/>
      <dgm:t>
        <a:bodyPr/>
        <a:lstStyle/>
        <a:p>
          <a:r>
            <a:rPr lang="en-US" smtClean="0"/>
            <a:t>Outputs</a:t>
          </a:r>
          <a:endParaRPr lang="en-US" dirty="0"/>
        </a:p>
      </dgm:t>
    </dgm:pt>
    <dgm:pt modelId="{6E1F8D4A-F7A8-4B64-A6C8-4744AD538B66}" type="parTrans" cxnId="{8E537999-401F-4859-88A7-4DCF71EDD666}">
      <dgm:prSet/>
      <dgm:spPr/>
      <dgm:t>
        <a:bodyPr/>
        <a:lstStyle/>
        <a:p>
          <a:endParaRPr lang="en-US"/>
        </a:p>
      </dgm:t>
    </dgm:pt>
    <dgm:pt modelId="{FC8D06AC-82E0-4D8F-87BB-E6F98AD02368}" type="sibTrans" cxnId="{8E537999-401F-4859-88A7-4DCF71EDD666}">
      <dgm:prSet/>
      <dgm:spPr/>
      <dgm:t>
        <a:bodyPr/>
        <a:lstStyle/>
        <a:p>
          <a:endParaRPr lang="en-US"/>
        </a:p>
      </dgm:t>
    </dgm:pt>
    <dgm:pt modelId="{4329B1CD-572D-4430-A615-0C939E0BFE29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smtClean="0"/>
            <a:t>samples</a:t>
          </a:r>
          <a:endParaRPr lang="en-US" dirty="0"/>
        </a:p>
      </dgm:t>
    </dgm:pt>
    <dgm:pt modelId="{A7B2C49D-CB79-4015-AD96-1CF49BB21715}" type="parTrans" cxnId="{E9F2A538-06A6-4ABE-95B0-32A44CBCA3CB}">
      <dgm:prSet/>
      <dgm:spPr/>
      <dgm:t>
        <a:bodyPr/>
        <a:lstStyle/>
        <a:p>
          <a:endParaRPr lang="en-US"/>
        </a:p>
      </dgm:t>
    </dgm:pt>
    <dgm:pt modelId="{559A1639-FC98-4B73-9D82-DB7B461103CD}" type="sibTrans" cxnId="{E9F2A538-06A6-4ABE-95B0-32A44CBCA3CB}">
      <dgm:prSet/>
      <dgm:spPr/>
      <dgm:t>
        <a:bodyPr/>
        <a:lstStyle/>
        <a:p>
          <a:endParaRPr lang="en-US"/>
        </a:p>
      </dgm:t>
    </dgm:pt>
    <dgm:pt modelId="{7FA14E08-8E70-4D3F-BF02-C1C3303CB6C2}">
      <dgm:prSet phldrT="[Text]"/>
      <dgm:spPr/>
      <dgm:t>
        <a:bodyPr/>
        <a:lstStyle/>
        <a:p>
          <a:r>
            <a:rPr lang="en-US" dirty="0" smtClean="0"/>
            <a:t>PB </a:t>
          </a:r>
          <a:r>
            <a:rPr lang="en-US" dirty="0" smtClean="0"/>
            <a:t>events</a:t>
          </a:r>
          <a:endParaRPr lang="en-US" dirty="0"/>
        </a:p>
      </dgm:t>
    </dgm:pt>
    <dgm:pt modelId="{9615E12F-93D3-42BA-B5AD-728C75AEE09F}" type="parTrans" cxnId="{2DA5845C-E443-440A-978F-D0120B9BE41B}">
      <dgm:prSet/>
      <dgm:spPr/>
      <dgm:t>
        <a:bodyPr/>
        <a:lstStyle/>
        <a:p>
          <a:endParaRPr lang="en-US"/>
        </a:p>
      </dgm:t>
    </dgm:pt>
    <dgm:pt modelId="{4088036C-AC29-473F-8969-8EF4BAA5FCD2}" type="sibTrans" cxnId="{2DA5845C-E443-440A-978F-D0120B9BE41B}">
      <dgm:prSet/>
      <dgm:spPr/>
      <dgm:t>
        <a:bodyPr/>
        <a:lstStyle/>
        <a:p>
          <a:endParaRPr lang="en-US"/>
        </a:p>
      </dgm:t>
    </dgm:pt>
    <dgm:pt modelId="{A6352189-BDB7-40D6-B8BC-2AAC8911FB29}">
      <dgm:prSet phldrT="[Text]"/>
      <dgm:spPr/>
      <dgm:t>
        <a:bodyPr/>
        <a:lstStyle/>
        <a:p>
          <a:r>
            <a:rPr lang="en-US" dirty="0" smtClean="0"/>
            <a:t>Timer </a:t>
          </a:r>
          <a:r>
            <a:rPr lang="en-US" dirty="0" smtClean="0"/>
            <a:t>events</a:t>
          </a:r>
          <a:endParaRPr lang="en-US" dirty="0"/>
        </a:p>
      </dgm:t>
    </dgm:pt>
    <dgm:pt modelId="{02719430-F3C0-42C2-A1AA-9993033472DA}" type="parTrans" cxnId="{0FE3902A-3DE7-4E40-9797-5A75D9E80016}">
      <dgm:prSet/>
      <dgm:spPr/>
      <dgm:t>
        <a:bodyPr/>
        <a:lstStyle/>
        <a:p>
          <a:endParaRPr lang="en-US"/>
        </a:p>
      </dgm:t>
    </dgm:pt>
    <dgm:pt modelId="{5F80CE23-09D7-4CB2-8563-9A48B1F2365B}" type="sibTrans" cxnId="{0FE3902A-3DE7-4E40-9797-5A75D9E80016}">
      <dgm:prSet/>
      <dgm:spPr/>
      <dgm:t>
        <a:bodyPr/>
        <a:lstStyle/>
        <a:p>
          <a:endParaRPr lang="en-US"/>
        </a:p>
      </dgm:t>
    </dgm:pt>
    <dgm:pt modelId="{F5956719-4F49-41DC-AAFD-F1B5811C1116}">
      <dgm:prSet phldrT="[Text]"/>
      <dgm:spPr/>
      <dgm:t>
        <a:bodyPr/>
        <a:lstStyle/>
        <a:p>
          <a:r>
            <a:rPr lang="en-US" dirty="0" smtClean="0"/>
            <a:t>RGB LED (GPIO)</a:t>
          </a:r>
          <a:endParaRPr lang="en-US" dirty="0"/>
        </a:p>
      </dgm:t>
    </dgm:pt>
    <dgm:pt modelId="{F5E06A53-1805-448F-80A1-3C0C97EC27D3}" type="parTrans" cxnId="{440800DC-A3E1-403E-A4BB-572657325E9A}">
      <dgm:prSet/>
      <dgm:spPr/>
      <dgm:t>
        <a:bodyPr/>
        <a:lstStyle/>
        <a:p>
          <a:endParaRPr lang="en-US"/>
        </a:p>
      </dgm:t>
    </dgm:pt>
    <dgm:pt modelId="{8C8D46FD-D7D4-49A0-8D89-F5F54FAE1EAE}" type="sibTrans" cxnId="{440800DC-A3E1-403E-A4BB-572657325E9A}">
      <dgm:prSet/>
      <dgm:spPr/>
      <dgm:t>
        <a:bodyPr/>
        <a:lstStyle/>
        <a:p>
          <a:endParaRPr lang="en-US"/>
        </a:p>
      </dgm:t>
    </dgm:pt>
    <dgm:pt modelId="{D402DD08-A2C2-4946-8037-962E92E53928}">
      <dgm:prSet phldrT="[Text]"/>
      <dgm:spPr/>
      <dgm:t>
        <a:bodyPr/>
        <a:lstStyle/>
        <a:p>
          <a:r>
            <a:rPr lang="en-US" dirty="0" smtClean="0"/>
            <a:t>7-seg </a:t>
          </a:r>
          <a:r>
            <a:rPr lang="en-US" smtClean="0"/>
            <a:t>w DP (GPIO)</a:t>
          </a:r>
          <a:endParaRPr lang="en-US" dirty="0"/>
        </a:p>
      </dgm:t>
    </dgm:pt>
    <dgm:pt modelId="{D0FB1F0D-A178-472A-8CF6-6C5604A658DC}" type="parTrans" cxnId="{87F9C507-24AC-49F8-A6F3-32BC11C335E7}">
      <dgm:prSet/>
      <dgm:spPr/>
      <dgm:t>
        <a:bodyPr/>
        <a:lstStyle/>
        <a:p>
          <a:endParaRPr lang="en-US"/>
        </a:p>
      </dgm:t>
    </dgm:pt>
    <dgm:pt modelId="{9245BC3E-FCE2-44DC-8601-2A4FF460B4B1}" type="sibTrans" cxnId="{87F9C507-24AC-49F8-A6F3-32BC11C335E7}">
      <dgm:prSet/>
      <dgm:spPr/>
      <dgm:t>
        <a:bodyPr/>
        <a:lstStyle/>
        <a:p>
          <a:endParaRPr lang="en-US"/>
        </a:p>
      </dgm:t>
    </dgm:pt>
    <dgm:pt modelId="{D1EA250E-CF47-4C16-A7C5-789BDC4BCE83}">
      <dgm:prSet phldrT="[Text]"/>
      <dgm:spPr/>
      <dgm:t>
        <a:bodyPr/>
        <a:lstStyle/>
        <a:p>
          <a:r>
            <a:rPr lang="en-US" dirty="0" smtClean="0"/>
            <a:t>OLED (</a:t>
          </a:r>
          <a:r>
            <a:rPr lang="en-US" dirty="0" smtClean="0"/>
            <a:t>I²C or SW)</a:t>
          </a:r>
          <a:endParaRPr lang="en-US" dirty="0"/>
        </a:p>
      </dgm:t>
    </dgm:pt>
    <dgm:pt modelId="{01BE6385-1B6A-41E0-A330-47840A1A4D04}" type="parTrans" cxnId="{04C37246-B3A5-437F-8F0B-589598484C84}">
      <dgm:prSet/>
      <dgm:spPr/>
      <dgm:t>
        <a:bodyPr/>
        <a:lstStyle/>
        <a:p>
          <a:endParaRPr lang="en-US"/>
        </a:p>
      </dgm:t>
    </dgm:pt>
    <dgm:pt modelId="{E27A7CE6-B63C-4DDD-BA69-895F723AE26E}" type="sibTrans" cxnId="{04C37246-B3A5-437F-8F0B-589598484C84}">
      <dgm:prSet/>
      <dgm:spPr/>
      <dgm:t>
        <a:bodyPr/>
        <a:lstStyle/>
        <a:p>
          <a:endParaRPr lang="en-US"/>
        </a:p>
      </dgm:t>
    </dgm:pt>
    <dgm:pt modelId="{D1DEFA8F-3786-4454-B457-5A055E764ECD}">
      <dgm:prSet phldrT="[Text]"/>
      <dgm:spPr/>
      <dgm:t>
        <a:bodyPr/>
        <a:lstStyle/>
        <a:p>
          <a:r>
            <a:rPr lang="en-US" dirty="0" smtClean="0"/>
            <a:t>Motion edges (software)</a:t>
          </a:r>
          <a:endParaRPr lang="en-US" dirty="0"/>
        </a:p>
      </dgm:t>
    </dgm:pt>
    <dgm:pt modelId="{C77843D8-41D8-4BA1-860E-4C01D53DCFD4}">
      <dgm:prSet phldrT="[Text]"/>
      <dgm:spPr/>
      <dgm:t>
        <a:bodyPr/>
        <a:lstStyle/>
        <a:p>
          <a:r>
            <a:rPr lang="en-US" dirty="0" smtClean="0"/>
            <a:t>BMPE (SPI)</a:t>
          </a:r>
          <a:endParaRPr lang="en-US" dirty="0"/>
        </a:p>
      </dgm:t>
    </dgm:pt>
    <dgm:pt modelId="{B1B92E52-917F-4C4B-B575-C6063291351F}">
      <dgm:prSet phldrT="[Text]"/>
      <dgm:spPr/>
      <dgm:t>
        <a:bodyPr/>
        <a:lstStyle/>
        <a:p>
          <a:r>
            <a:rPr lang="en-US" dirty="0" smtClean="0"/>
            <a:t>PIR (analog)</a:t>
          </a:r>
          <a:endParaRPr lang="en-US" dirty="0"/>
        </a:p>
      </dgm:t>
    </dgm:pt>
    <dgm:pt modelId="{F7880562-1323-4240-9F65-DE4E9083C540}">
      <dgm:prSet phldrT="[Text]"/>
      <dgm:spPr/>
      <dgm:t>
        <a:bodyPr/>
        <a:lstStyle/>
        <a:p>
          <a:r>
            <a:rPr lang="en-US" dirty="0" smtClean="0"/>
            <a:t>LDR (analog)</a:t>
          </a:r>
          <a:endParaRPr lang="en-US" dirty="0"/>
        </a:p>
      </dgm:t>
    </dgm:pt>
    <dgm:pt modelId="{24FB626F-D133-4AF8-B590-548A4C1473E6}">
      <dgm:prSet phldrT="[Text]"/>
      <dgm:spPr/>
      <dgm:t>
        <a:bodyPr/>
        <a:lstStyle/>
        <a:p>
          <a:r>
            <a:rPr lang="en-US" smtClean="0"/>
            <a:t>Inputs</a:t>
          </a:r>
          <a:endParaRPr lang="en-US" dirty="0"/>
        </a:p>
      </dgm:t>
    </dgm:pt>
    <dgm:pt modelId="{4EB670BA-7D58-4095-9A00-F60994098D15}" type="sibTrans" cxnId="{D22D9323-A092-4E37-A5F1-135254596E28}">
      <dgm:prSet/>
      <dgm:spPr/>
      <dgm:t>
        <a:bodyPr/>
        <a:lstStyle/>
        <a:p>
          <a:endParaRPr lang="en-US"/>
        </a:p>
      </dgm:t>
    </dgm:pt>
    <dgm:pt modelId="{7640BBB3-1E27-418B-86EA-59CEA395917B}" type="parTrans" cxnId="{D22D9323-A092-4E37-A5F1-135254596E28}">
      <dgm:prSet/>
      <dgm:spPr/>
      <dgm:t>
        <a:bodyPr/>
        <a:lstStyle/>
        <a:p>
          <a:endParaRPr lang="en-US"/>
        </a:p>
      </dgm:t>
    </dgm:pt>
    <dgm:pt modelId="{E6BFB102-0948-4CD3-83DF-F5D203A86C23}" type="sibTrans" cxnId="{BB4D11CA-5AFF-41BE-987C-3133C41C07EC}">
      <dgm:prSet/>
      <dgm:spPr/>
      <dgm:t>
        <a:bodyPr/>
        <a:lstStyle/>
        <a:p>
          <a:endParaRPr lang="en-US"/>
        </a:p>
      </dgm:t>
    </dgm:pt>
    <dgm:pt modelId="{653D82E4-F6CE-4A52-9EB1-E75ED155251E}" type="parTrans" cxnId="{BB4D11CA-5AFF-41BE-987C-3133C41C07EC}">
      <dgm:prSet/>
      <dgm:spPr/>
      <dgm:t>
        <a:bodyPr/>
        <a:lstStyle/>
        <a:p>
          <a:endParaRPr lang="en-US"/>
        </a:p>
      </dgm:t>
    </dgm:pt>
    <dgm:pt modelId="{DD50E541-F043-446C-9786-5D7D053EECBB}" type="sibTrans" cxnId="{5AEF0EA5-3EDD-45E6-9032-EB4FF5319335}">
      <dgm:prSet/>
      <dgm:spPr/>
      <dgm:t>
        <a:bodyPr/>
        <a:lstStyle/>
        <a:p>
          <a:endParaRPr lang="en-US"/>
        </a:p>
      </dgm:t>
    </dgm:pt>
    <dgm:pt modelId="{204CA489-174E-45B5-AE8D-79C39B045211}" type="parTrans" cxnId="{5AEF0EA5-3EDD-45E6-9032-EB4FF5319335}">
      <dgm:prSet/>
      <dgm:spPr/>
      <dgm:t>
        <a:bodyPr/>
        <a:lstStyle/>
        <a:p>
          <a:endParaRPr lang="en-US"/>
        </a:p>
      </dgm:t>
    </dgm:pt>
    <dgm:pt modelId="{AD4BD9B4-0D13-4AFF-9B7C-878FDA983BD1}" type="sibTrans" cxnId="{E7B4B5B3-811A-4B30-A56C-2F65A802DE6A}">
      <dgm:prSet/>
      <dgm:spPr/>
      <dgm:t>
        <a:bodyPr/>
        <a:lstStyle/>
        <a:p>
          <a:endParaRPr lang="en-US"/>
        </a:p>
      </dgm:t>
    </dgm:pt>
    <dgm:pt modelId="{17B6D54C-57AD-401F-8C72-48DE510DF4E0}" type="parTrans" cxnId="{E7B4B5B3-811A-4B30-A56C-2F65A802DE6A}">
      <dgm:prSet/>
      <dgm:spPr/>
      <dgm:t>
        <a:bodyPr/>
        <a:lstStyle/>
        <a:p>
          <a:endParaRPr lang="en-US"/>
        </a:p>
      </dgm:t>
    </dgm:pt>
    <dgm:pt modelId="{BDBD70AB-54C7-4329-804B-DB6FFB3B51C1}" type="sibTrans" cxnId="{848D1F46-5093-4F4D-8548-75A87822D208}">
      <dgm:prSet/>
      <dgm:spPr/>
      <dgm:t>
        <a:bodyPr/>
        <a:lstStyle/>
        <a:p>
          <a:endParaRPr lang="en-US"/>
        </a:p>
      </dgm:t>
    </dgm:pt>
    <dgm:pt modelId="{7B0649AB-16C9-44B1-A3A6-051146705496}" type="parTrans" cxnId="{848D1F46-5093-4F4D-8548-75A87822D208}">
      <dgm:prSet/>
      <dgm:spPr/>
      <dgm:t>
        <a:bodyPr/>
        <a:lstStyle/>
        <a:p>
          <a:endParaRPr lang="en-US"/>
        </a:p>
      </dgm:t>
    </dgm:pt>
    <dgm:pt modelId="{38467F27-B2C2-442D-923C-6E54F5446180}">
      <dgm:prSet phldrT="[Text]"/>
      <dgm:spPr/>
      <dgm:t>
        <a:bodyPr/>
        <a:lstStyle/>
        <a:p>
          <a:r>
            <a:rPr lang="en-US" dirty="0" smtClean="0"/>
            <a:t>Push Button (GPIO)</a:t>
          </a:r>
          <a:endParaRPr lang="en-US" dirty="0"/>
        </a:p>
      </dgm:t>
    </dgm:pt>
    <dgm:pt modelId="{6C6533E9-2B16-47F0-931F-2BECC9A6DD7A}" type="parTrans" cxnId="{33C8E69B-4CB7-4578-B2C5-ED06697A2ADE}">
      <dgm:prSet/>
      <dgm:spPr/>
    </dgm:pt>
    <dgm:pt modelId="{36F09264-B52E-48CE-B890-C37375FF9E70}" type="sibTrans" cxnId="{33C8E69B-4CB7-4578-B2C5-ED06697A2ADE}">
      <dgm:prSet/>
      <dgm:spPr/>
    </dgm:pt>
    <dgm:pt modelId="{1D587984-07F4-431F-9B7B-ACC0C46E311C}" type="pres">
      <dgm:prSet presAssocID="{95715CA6-98E2-4794-8304-6B14BA3A5535}" presName="diagram" presStyleCnt="0">
        <dgm:presLayoutVars>
          <dgm:dir/>
          <dgm:resizeHandles/>
        </dgm:presLayoutVars>
      </dgm:prSet>
      <dgm:spPr/>
    </dgm:pt>
    <dgm:pt modelId="{CFCE7266-CEDC-4855-9A8E-CBA8F7B49E90}" type="pres">
      <dgm:prSet presAssocID="{24FB626F-D133-4AF8-B590-548A4C1473E6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12F13-C8FB-4992-AFFF-6FEEDCBC9ACE}" type="pres">
      <dgm:prSet presAssocID="{4EB670BA-7D58-4095-9A00-F60994098D1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5B78C8C-B9AB-4C64-9553-FE73BCADA840}" type="pres">
      <dgm:prSet presAssocID="{FA636ABC-5C0B-4221-B289-F6CAE8690574}" presName="middleNode" presStyleCnt="0"/>
      <dgm:spPr/>
    </dgm:pt>
    <dgm:pt modelId="{5022A89C-64F4-4701-911A-742B5343014B}" type="pres">
      <dgm:prSet presAssocID="{FA636ABC-5C0B-4221-B289-F6CAE8690574}" presName="padding" presStyleLbl="node1" presStyleIdx="0" presStyleCnt="3"/>
      <dgm:spPr/>
    </dgm:pt>
    <dgm:pt modelId="{2DE28BC1-B6F2-45CA-9503-D6CA00898A0B}" type="pres">
      <dgm:prSet presAssocID="{FA636ABC-5C0B-4221-B289-F6CAE8690574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15D7-5C12-4ED5-93E5-2DDB656D21DE}" type="pres">
      <dgm:prSet presAssocID="{415B0E0D-25BC-4314-82E4-5660F3EE390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EC41BC-9EE1-47F9-8C27-4AB7F96775CD}" type="pres">
      <dgm:prSet presAssocID="{1379C3BE-B46A-4EC7-BD8B-A08ABCD871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84FBC-10EF-4BD4-A8FB-A922CD32E19A}" type="presOf" srcId="{F7880562-1323-4240-9F65-DE4E9083C540}" destId="{CFCE7266-CEDC-4855-9A8E-CBA8F7B49E90}" srcOrd="0" destOrd="1" presId="urn:microsoft.com/office/officeart/2005/8/layout/bProcess2"/>
    <dgm:cxn modelId="{33C8E69B-4CB7-4578-B2C5-ED06697A2ADE}" srcId="{24FB626F-D133-4AF8-B590-548A4C1473E6}" destId="{38467F27-B2C2-442D-923C-6E54F5446180}" srcOrd="3" destOrd="0" parTransId="{6C6533E9-2B16-47F0-931F-2BECC9A6DD7A}" sibTransId="{36F09264-B52E-48CE-B890-C37375FF9E70}"/>
    <dgm:cxn modelId="{87F9C507-24AC-49F8-A6F3-32BC11C335E7}" srcId="{1379C3BE-B46A-4EC7-BD8B-A08ABCD87154}" destId="{D402DD08-A2C2-4946-8037-962E92E53928}" srcOrd="1" destOrd="0" parTransId="{D0FB1F0D-A178-472A-8CF6-6C5604A658DC}" sibTransId="{9245BC3E-FCE2-44DC-8601-2A4FF460B4B1}"/>
    <dgm:cxn modelId="{5FC0CB39-879E-4E72-B932-4920477945FF}" type="presOf" srcId="{FA636ABC-5C0B-4221-B289-F6CAE8690574}" destId="{2DE28BC1-B6F2-45CA-9503-D6CA00898A0B}" srcOrd="0" destOrd="0" presId="urn:microsoft.com/office/officeart/2005/8/layout/bProcess2"/>
    <dgm:cxn modelId="{304F9BA7-01B7-45D1-A468-86099E0E314B}" type="presOf" srcId="{415B0E0D-25BC-4314-82E4-5660F3EE390A}" destId="{3D5215D7-5C12-4ED5-93E5-2DDB656D21DE}" srcOrd="0" destOrd="0" presId="urn:microsoft.com/office/officeart/2005/8/layout/bProcess2"/>
    <dgm:cxn modelId="{D22D9323-A092-4E37-A5F1-135254596E28}" srcId="{95715CA6-98E2-4794-8304-6B14BA3A5535}" destId="{24FB626F-D133-4AF8-B590-548A4C1473E6}" srcOrd="0" destOrd="0" parTransId="{7640BBB3-1E27-418B-86EA-59CEA395917B}" sibTransId="{4EB670BA-7D58-4095-9A00-F60994098D15}"/>
    <dgm:cxn modelId="{3FFA98F3-F3EA-40D4-8C98-84483A4C9AEF}" type="presOf" srcId="{A6352189-BDB7-40D6-B8BC-2AAC8911FB29}" destId="{2DE28BC1-B6F2-45CA-9503-D6CA00898A0B}" srcOrd="0" destOrd="3" presId="urn:microsoft.com/office/officeart/2005/8/layout/bProcess2"/>
    <dgm:cxn modelId="{C7E5D9D4-23ED-444E-ACF9-71E7C24A1AE1}" type="presOf" srcId="{1379C3BE-B46A-4EC7-BD8B-A08ABCD87154}" destId="{FCEC41BC-9EE1-47F9-8C27-4AB7F96775CD}" srcOrd="0" destOrd="0" presId="urn:microsoft.com/office/officeart/2005/8/layout/bProcess2"/>
    <dgm:cxn modelId="{92584D4A-543A-43DE-A28F-3EC8F4AB8646}" type="presOf" srcId="{38467F27-B2C2-442D-923C-6E54F5446180}" destId="{CFCE7266-CEDC-4855-9A8E-CBA8F7B49E90}" srcOrd="0" destOrd="4" presId="urn:microsoft.com/office/officeart/2005/8/layout/bProcess2"/>
    <dgm:cxn modelId="{440800DC-A3E1-403E-A4BB-572657325E9A}" srcId="{1379C3BE-B46A-4EC7-BD8B-A08ABCD87154}" destId="{F5956719-4F49-41DC-AAFD-F1B5811C1116}" srcOrd="0" destOrd="0" parTransId="{F5E06A53-1805-448F-80A1-3C0C97EC27D3}" sibTransId="{8C8D46FD-D7D4-49A0-8D89-F5F54FAE1EAE}"/>
    <dgm:cxn modelId="{8E537999-401F-4859-88A7-4DCF71EDD666}" srcId="{95715CA6-98E2-4794-8304-6B14BA3A5535}" destId="{1379C3BE-B46A-4EC7-BD8B-A08ABCD87154}" srcOrd="2" destOrd="0" parTransId="{6E1F8D4A-F7A8-4B64-A6C8-4744AD538B66}" sibTransId="{FC8D06AC-82E0-4D8F-87BB-E6F98AD02368}"/>
    <dgm:cxn modelId="{DDF1995A-9F5F-4E56-828E-768AE9398778}" type="presOf" srcId="{95715CA6-98E2-4794-8304-6B14BA3A5535}" destId="{1D587984-07F4-431F-9B7B-ACC0C46E311C}" srcOrd="0" destOrd="0" presId="urn:microsoft.com/office/officeart/2005/8/layout/bProcess2"/>
    <dgm:cxn modelId="{BB4D11CA-5AFF-41BE-987C-3133C41C07EC}" srcId="{24FB626F-D133-4AF8-B590-548A4C1473E6}" destId="{D1DEFA8F-3786-4454-B457-5A055E764ECD}" srcOrd="4" destOrd="0" parTransId="{653D82E4-F6CE-4A52-9EB1-E75ED155251E}" sibTransId="{E6BFB102-0948-4CD3-83DF-F5D203A86C23}"/>
    <dgm:cxn modelId="{55DB5DDA-6631-4781-8A63-11718862B000}" srcId="{95715CA6-98E2-4794-8304-6B14BA3A5535}" destId="{FA636ABC-5C0B-4221-B289-F6CAE8690574}" srcOrd="1" destOrd="0" parTransId="{753681A3-5166-4715-9D93-E9CA0DB45226}" sibTransId="{415B0E0D-25BC-4314-82E4-5660F3EE390A}"/>
    <dgm:cxn modelId="{B327E318-CF35-4A48-897C-E34D4EFF152A}" type="presOf" srcId="{7FA14E08-8E70-4D3F-BF02-C1C3303CB6C2}" destId="{2DE28BC1-B6F2-45CA-9503-D6CA00898A0B}" srcOrd="0" destOrd="2" presId="urn:microsoft.com/office/officeart/2005/8/layout/bProcess2"/>
    <dgm:cxn modelId="{D7E82515-301E-4271-BEF1-768D8592A057}" type="presOf" srcId="{4EB670BA-7D58-4095-9A00-F60994098D15}" destId="{5F312F13-C8FB-4992-AFFF-6FEEDCBC9ACE}" srcOrd="0" destOrd="0" presId="urn:microsoft.com/office/officeart/2005/8/layout/bProcess2"/>
    <dgm:cxn modelId="{D41F8DEB-3FCE-41B5-98DF-BBAF8C60FE41}" type="presOf" srcId="{B1B92E52-917F-4C4B-B575-C6063291351F}" destId="{CFCE7266-CEDC-4855-9A8E-CBA8F7B49E90}" srcOrd="0" destOrd="2" presId="urn:microsoft.com/office/officeart/2005/8/layout/bProcess2"/>
    <dgm:cxn modelId="{19B90584-C7AB-49E1-AB22-0F0D9FBFC637}" type="presOf" srcId="{D402DD08-A2C2-4946-8037-962E92E53928}" destId="{FCEC41BC-9EE1-47F9-8C27-4AB7F96775CD}" srcOrd="0" destOrd="2" presId="urn:microsoft.com/office/officeart/2005/8/layout/bProcess2"/>
    <dgm:cxn modelId="{E7B4B5B3-811A-4B30-A56C-2F65A802DE6A}" srcId="{24FB626F-D133-4AF8-B590-548A4C1473E6}" destId="{B1B92E52-917F-4C4B-B575-C6063291351F}" srcOrd="1" destOrd="0" parTransId="{17B6D54C-57AD-401F-8C72-48DE510DF4E0}" sibTransId="{AD4BD9B4-0D13-4AFF-9B7C-878FDA983BD1}"/>
    <dgm:cxn modelId="{A5323FF0-8D31-4518-8E07-00E4DA3BBBD9}" type="presOf" srcId="{C77843D8-41D8-4BA1-860E-4C01D53DCFD4}" destId="{CFCE7266-CEDC-4855-9A8E-CBA8F7B49E90}" srcOrd="0" destOrd="3" presId="urn:microsoft.com/office/officeart/2005/8/layout/bProcess2"/>
    <dgm:cxn modelId="{0FE3902A-3DE7-4E40-9797-5A75D9E80016}" srcId="{FA636ABC-5C0B-4221-B289-F6CAE8690574}" destId="{A6352189-BDB7-40D6-B8BC-2AAC8911FB29}" srcOrd="2" destOrd="0" parTransId="{02719430-F3C0-42C2-A1AA-9993033472DA}" sibTransId="{5F80CE23-09D7-4CB2-8563-9A48B1F2365B}"/>
    <dgm:cxn modelId="{AEC3D8FF-C140-4C6C-B6D9-AF371836387A}" type="presOf" srcId="{F5956719-4F49-41DC-AAFD-F1B5811C1116}" destId="{FCEC41BC-9EE1-47F9-8C27-4AB7F96775CD}" srcOrd="0" destOrd="1" presId="urn:microsoft.com/office/officeart/2005/8/layout/bProcess2"/>
    <dgm:cxn modelId="{5AEF0EA5-3EDD-45E6-9032-EB4FF5319335}" srcId="{24FB626F-D133-4AF8-B590-548A4C1473E6}" destId="{C77843D8-41D8-4BA1-860E-4C01D53DCFD4}" srcOrd="2" destOrd="0" parTransId="{204CA489-174E-45B5-AE8D-79C39B045211}" sibTransId="{DD50E541-F043-446C-9786-5D7D053EECBB}"/>
    <dgm:cxn modelId="{8D092C5C-6D9A-4871-AE5C-0855031D8E8D}" type="presOf" srcId="{24FB626F-D133-4AF8-B590-548A4C1473E6}" destId="{CFCE7266-CEDC-4855-9A8E-CBA8F7B49E90}" srcOrd="0" destOrd="0" presId="urn:microsoft.com/office/officeart/2005/8/layout/bProcess2"/>
    <dgm:cxn modelId="{04C37246-B3A5-437F-8F0B-589598484C84}" srcId="{1379C3BE-B46A-4EC7-BD8B-A08ABCD87154}" destId="{D1EA250E-CF47-4C16-A7C5-789BDC4BCE83}" srcOrd="2" destOrd="0" parTransId="{01BE6385-1B6A-41E0-A330-47840A1A4D04}" sibTransId="{E27A7CE6-B63C-4DDD-BA69-895F723AE26E}"/>
    <dgm:cxn modelId="{848D1F46-5093-4F4D-8548-75A87822D208}" srcId="{24FB626F-D133-4AF8-B590-548A4C1473E6}" destId="{F7880562-1323-4240-9F65-DE4E9083C540}" srcOrd="0" destOrd="0" parTransId="{7B0649AB-16C9-44B1-A3A6-051146705496}" sibTransId="{BDBD70AB-54C7-4329-804B-DB6FFB3B51C1}"/>
    <dgm:cxn modelId="{E9F2A538-06A6-4ABE-95B0-32A44CBCA3CB}" srcId="{FA636ABC-5C0B-4221-B289-F6CAE8690574}" destId="{4329B1CD-572D-4430-A615-0C939E0BFE29}" srcOrd="0" destOrd="0" parTransId="{A7B2C49D-CB79-4015-AD96-1CF49BB21715}" sibTransId="{559A1639-FC98-4B73-9D82-DB7B461103CD}"/>
    <dgm:cxn modelId="{944EE018-E16D-4027-A698-BA30FEAF027B}" type="presOf" srcId="{4329B1CD-572D-4430-A615-0C939E0BFE29}" destId="{2DE28BC1-B6F2-45CA-9503-D6CA00898A0B}" srcOrd="0" destOrd="1" presId="urn:microsoft.com/office/officeart/2005/8/layout/bProcess2"/>
    <dgm:cxn modelId="{B246762E-E286-479C-8FDF-A88925E4B17F}" type="presOf" srcId="{D1EA250E-CF47-4C16-A7C5-789BDC4BCE83}" destId="{FCEC41BC-9EE1-47F9-8C27-4AB7F96775CD}" srcOrd="0" destOrd="3" presId="urn:microsoft.com/office/officeart/2005/8/layout/bProcess2"/>
    <dgm:cxn modelId="{2DA5845C-E443-440A-978F-D0120B9BE41B}" srcId="{FA636ABC-5C0B-4221-B289-F6CAE8690574}" destId="{7FA14E08-8E70-4D3F-BF02-C1C3303CB6C2}" srcOrd="1" destOrd="0" parTransId="{9615E12F-93D3-42BA-B5AD-728C75AEE09F}" sibTransId="{4088036C-AC29-473F-8969-8EF4BAA5FCD2}"/>
    <dgm:cxn modelId="{963FA84F-21C5-4158-A8C7-694DAD5CC6A6}" type="presOf" srcId="{D1DEFA8F-3786-4454-B457-5A055E764ECD}" destId="{CFCE7266-CEDC-4855-9A8E-CBA8F7B49E90}" srcOrd="0" destOrd="5" presId="urn:microsoft.com/office/officeart/2005/8/layout/bProcess2"/>
    <dgm:cxn modelId="{475CD172-4A1E-4F9F-BA85-0C401B003C39}" type="presParOf" srcId="{1D587984-07F4-431F-9B7B-ACC0C46E311C}" destId="{CFCE7266-CEDC-4855-9A8E-CBA8F7B49E90}" srcOrd="0" destOrd="0" presId="urn:microsoft.com/office/officeart/2005/8/layout/bProcess2"/>
    <dgm:cxn modelId="{E74327D3-3725-455E-92BD-E30FED82A78C}" type="presParOf" srcId="{1D587984-07F4-431F-9B7B-ACC0C46E311C}" destId="{5F312F13-C8FB-4992-AFFF-6FEEDCBC9ACE}" srcOrd="1" destOrd="0" presId="urn:microsoft.com/office/officeart/2005/8/layout/bProcess2"/>
    <dgm:cxn modelId="{574BB95E-D2A2-438E-A6B8-2F36B33FC831}" type="presParOf" srcId="{1D587984-07F4-431F-9B7B-ACC0C46E311C}" destId="{25B78C8C-B9AB-4C64-9553-FE73BCADA840}" srcOrd="2" destOrd="0" presId="urn:microsoft.com/office/officeart/2005/8/layout/bProcess2"/>
    <dgm:cxn modelId="{FCC26648-2444-4891-B4A7-FC72D91B60E8}" type="presParOf" srcId="{25B78C8C-B9AB-4C64-9553-FE73BCADA840}" destId="{5022A89C-64F4-4701-911A-742B5343014B}" srcOrd="0" destOrd="0" presId="urn:microsoft.com/office/officeart/2005/8/layout/bProcess2"/>
    <dgm:cxn modelId="{B75DE618-482C-443C-98E8-FAAB210DCB14}" type="presParOf" srcId="{25B78C8C-B9AB-4C64-9553-FE73BCADA840}" destId="{2DE28BC1-B6F2-45CA-9503-D6CA00898A0B}" srcOrd="1" destOrd="0" presId="urn:microsoft.com/office/officeart/2005/8/layout/bProcess2"/>
    <dgm:cxn modelId="{1CF39762-7016-4604-90F0-C604C82A14EF}" type="presParOf" srcId="{1D587984-07F4-431F-9B7B-ACC0C46E311C}" destId="{3D5215D7-5C12-4ED5-93E5-2DDB656D21DE}" srcOrd="3" destOrd="0" presId="urn:microsoft.com/office/officeart/2005/8/layout/bProcess2"/>
    <dgm:cxn modelId="{A4EABF5C-87B9-4A77-9296-904C7D50E42D}" type="presParOf" srcId="{1D587984-07F4-431F-9B7B-ACC0C46E311C}" destId="{FCEC41BC-9EE1-47F9-8C27-4AB7F96775CD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7266-CEDC-4855-9A8E-CBA8F7B49E90}">
      <dsp:nvSpPr>
        <dsp:cNvPr id="0" name=""/>
        <dsp:cNvSpPr/>
      </dsp:nvSpPr>
      <dsp:spPr>
        <a:xfrm>
          <a:off x="0" y="979487"/>
          <a:ext cx="2236787" cy="2236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Inputs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LDR (analog)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PIR (analog)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BMPE (SPI)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Push Button (GPIO)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Motion edges (software)</a:t>
          </a:r>
          <a:endParaRPr lang="en-US" sz="1200" kern="1200" dirty="0"/>
        </a:p>
      </dsp:txBody>
      <dsp:txXfrm>
        <a:off x="327570" y="1307057"/>
        <a:ext cx="1581647" cy="1581647"/>
      </dsp:txXfrm>
    </dsp:sp>
    <dsp:sp modelId="{5F312F13-C8FB-4992-AFFF-6FEEDCBC9ACE}">
      <dsp:nvSpPr>
        <dsp:cNvPr id="0" name=""/>
        <dsp:cNvSpPr/>
      </dsp:nvSpPr>
      <dsp:spPr>
        <a:xfrm rot="5400000">
          <a:off x="2613121" y="1702813"/>
          <a:ext cx="782875" cy="79013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28BC1-B6F2-45CA-9503-D6CA00898A0B}">
      <dsp:nvSpPr>
        <dsp:cNvPr id="0" name=""/>
        <dsp:cNvSpPr/>
      </dsp:nvSpPr>
      <dsp:spPr>
        <a:xfrm>
          <a:off x="3727606" y="1351912"/>
          <a:ext cx="1491937" cy="1491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Commands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</a:t>
          </a:r>
          <a:r>
            <a:rPr lang="en-US" sz="1100" kern="1200" dirty="0" smtClean="0"/>
            <a:t>samples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PB </a:t>
          </a:r>
          <a:r>
            <a:rPr lang="en-US" sz="1100" kern="1200" dirty="0" smtClean="0"/>
            <a:t>events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Timer </a:t>
          </a:r>
          <a:r>
            <a:rPr lang="en-US" sz="1100" kern="1200" dirty="0" smtClean="0"/>
            <a:t>events</a:t>
          </a:r>
          <a:endParaRPr lang="en-US" sz="1100" kern="1200" dirty="0"/>
        </a:p>
      </dsp:txBody>
      <dsp:txXfrm>
        <a:off x="3946095" y="1570401"/>
        <a:ext cx="1054959" cy="1054959"/>
      </dsp:txXfrm>
    </dsp:sp>
    <dsp:sp modelId="{3D5215D7-5C12-4ED5-93E5-2DDB656D21DE}">
      <dsp:nvSpPr>
        <dsp:cNvPr id="0" name=""/>
        <dsp:cNvSpPr/>
      </dsp:nvSpPr>
      <dsp:spPr>
        <a:xfrm rot="5400000">
          <a:off x="5595877" y="1702813"/>
          <a:ext cx="782875" cy="79013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41BC-9EE1-47F9-8C27-4AB7F96775CD}">
      <dsp:nvSpPr>
        <dsp:cNvPr id="0" name=""/>
        <dsp:cNvSpPr/>
      </dsp:nvSpPr>
      <dsp:spPr>
        <a:xfrm>
          <a:off x="6710362" y="979487"/>
          <a:ext cx="2236787" cy="2236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Outputs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RGB LED (GPIO)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7-seg </a:t>
          </a:r>
          <a:r>
            <a:rPr lang="en-US" sz="1200" kern="1200" smtClean="0"/>
            <a:t>w DP (GPIO)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OLED (</a:t>
          </a:r>
          <a:r>
            <a:rPr lang="en-US" sz="1200" kern="1200" dirty="0" smtClean="0"/>
            <a:t>I²C or SW)</a:t>
          </a:r>
          <a:endParaRPr lang="en-US" sz="1200" kern="1200" dirty="0"/>
        </a:p>
      </dsp:txBody>
      <dsp:txXfrm>
        <a:off x="7037932" y="1307057"/>
        <a:ext cx="1581647" cy="158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FCEF86-2ABA-4AE8-9219-254BA699152B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CB5E-9361-4D74-8BEE-B70ACA5989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4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D2658-90AC-42AB-AEB4-988C1DC5E142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674F-A069-411B-A8A0-991F4707AE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2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D2658-90AC-42AB-AEB4-988C1DC5E142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674F-A069-411B-A8A0-991F4707AE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36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D2658-90AC-42AB-AEB4-988C1DC5E142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674F-A069-411B-A8A0-991F4707AEE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436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D2658-90AC-42AB-AEB4-988C1DC5E142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674F-A069-411B-A8A0-991F4707AE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979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D2658-90AC-42AB-AEB4-988C1DC5E142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674F-A069-411B-A8A0-991F4707AE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24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D2658-90AC-42AB-AEB4-988C1DC5E142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674F-A069-411B-A8A0-991F4707AE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01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F0EF0-BA86-4ED9-A29E-6B00AFE522F2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00E-A98C-4E53-B886-2616B5F591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4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185291-A748-4138-87C5-94D11551192B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50F-80FE-4069-B38C-9DBB3BBDA3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9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B68F38-7CE2-4563-BBCD-DAB3DC6EE120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970-6065-40CB-BAB8-6391DF4B5C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4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57C72-4A99-4173-BD3B-DD0E233AA7D7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F81B-DA82-45DF-8D97-B95427A811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97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4A1A0-AA6F-44F8-8C7F-7257218A0F55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175F-6CA8-4ED0-9EA4-55D04BA1EF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72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B63BD-3FD4-4E0E-8712-4337E6486CCB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802A-0C48-49C3-A375-99C4AE1898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9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275CBE-3FF2-4147-9ACF-FE7674CFC936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B5D6-D061-4252-95FC-FCF7692F2C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7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DE3A11-F7AE-4553-89FA-FF4AFAC4CED3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A862-76A3-4E94-B92B-043DD9520F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1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EDA25-9EBB-4AAA-A4A0-105A701A21F9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A8AE-B5EB-4EB5-AA12-5B20F0FC17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98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959C-8E26-41E3-9915-D75630C9C831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FD2-C0E9-4F05-9462-675CEF66BA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8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56D2658-90AC-42AB-AEB4-988C1DC5E142}" type="datetimeFigureOut">
              <a:rPr lang="en-US" smtClean="0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5674F-A069-411B-A8A0-991F4707AE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43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.utah.edu/~cs5780/debouncing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ehr2/FinalProject5381" TargetMode="External"/><Relationship Id="rId2" Type="http://schemas.openxmlformats.org/officeDocument/2006/relationships/hyperlink" Target="mailto:mike@azuresult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AlbertaSat/albertasat-athena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Final Project 5381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by Mike Mehr (mike@azuresults.com)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855929"/>
              </p:ext>
            </p:extLst>
          </p:nvPr>
        </p:nvGraphicFramePr>
        <p:xfrm>
          <a:off x="3921125" y="525463"/>
          <a:ext cx="4346575" cy="564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Acrobat Document" r:id="rId3" imgW="5800584" imgH="7534080" progId="AcroExch.Document.DC">
                  <p:embed/>
                </p:oleObj>
              </mc:Choice>
              <mc:Fallback>
                <p:oleObj name="Acrobat Document" r:id="rId3" imgW="5800584" imgH="75340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25" y="525463"/>
                        <a:ext cx="4346575" cy="564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4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LEVEL  A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LDR – Ambient Light Sensor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Simple voltage divider circuit (10k</a:t>
            </a:r>
            <a:r>
              <a:rPr lang="el-GR" altLang="en-US" dirty="0" smtClean="0"/>
              <a:t>Ω</a:t>
            </a:r>
            <a:r>
              <a:rPr lang="en-US" altLang="en-US" dirty="0" smtClean="0"/>
              <a:t> pull-up, LDR to ground)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Provides input to ADC sampling task (channel: 0, period: 250ms)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Data samples sent to Command Queue directly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Command </a:t>
            </a:r>
            <a:r>
              <a:rPr lang="en-US" altLang="en-US" dirty="0" smtClean="0"/>
              <a:t>process:</a:t>
            </a:r>
            <a:endParaRPr lang="en-US" alt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Samples maintain current </a:t>
            </a:r>
            <a:r>
              <a:rPr lang="en-US" altLang="en-US" dirty="0" smtClean="0"/>
              <a:t>value </a:t>
            </a:r>
            <a:r>
              <a:rPr lang="en-US" altLang="en-US" dirty="0" smtClean="0"/>
              <a:t>in Ambient </a:t>
            </a:r>
            <a:r>
              <a:rPr lang="en-US" altLang="en-US" dirty="0" smtClean="0"/>
              <a:t>variable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Changes </a:t>
            </a:r>
            <a:r>
              <a:rPr lang="en-US" altLang="en-US" dirty="0" smtClean="0"/>
              <a:t>trigger output function of CQ</a:t>
            </a:r>
          </a:p>
          <a:p>
            <a:pPr lvl="3">
              <a:defRPr/>
            </a:pPr>
            <a:r>
              <a:rPr lang="en-US" altLang="en-US" dirty="0" smtClean="0"/>
              <a:t>Calculates Brightness (0-8) using Ambient, Occupancy, and Mode values</a:t>
            </a:r>
          </a:p>
          <a:p>
            <a:pPr lvl="3">
              <a:defRPr/>
            </a:pPr>
            <a:r>
              <a:rPr lang="en-US" altLang="en-US" dirty="0"/>
              <a:t>Compensates for pull-up resistor (inversion of scale)</a:t>
            </a:r>
          </a:p>
          <a:p>
            <a:pPr lvl="3">
              <a:defRPr/>
            </a:pPr>
            <a:r>
              <a:rPr lang="en-US" altLang="en-US" dirty="0" smtClean="0"/>
              <a:t>Brightness translated to </a:t>
            </a:r>
            <a:r>
              <a:rPr lang="en-US" altLang="en-US" dirty="0" smtClean="0"/>
              <a:t>color </a:t>
            </a:r>
            <a:r>
              <a:rPr lang="en-US" altLang="en-US" dirty="0" smtClean="0"/>
              <a:t>data and sent </a:t>
            </a:r>
            <a:r>
              <a:rPr lang="en-US" altLang="en-US" dirty="0" smtClean="0"/>
              <a:t>to LED queue (</a:t>
            </a:r>
            <a:r>
              <a:rPr lang="en-US" altLang="en-US" dirty="0" err="1" smtClean="0"/>
              <a:t>xBulbQueue</a:t>
            </a:r>
            <a:r>
              <a:rPr lang="en-US" altLang="en-US" dirty="0" smtClean="0"/>
              <a:t>)</a:t>
            </a:r>
          </a:p>
          <a:p>
            <a:pPr lvl="3">
              <a:defRPr/>
            </a:pPr>
            <a:r>
              <a:rPr lang="en-US" altLang="en-US" dirty="0" smtClean="0"/>
              <a:t>Also sent as coded value to 7SEG queue (xSimple7Queue)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ADC sampling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Function name: </a:t>
            </a:r>
            <a:r>
              <a:rPr lang="en-US" dirty="0" err="1" smtClean="0"/>
              <a:t>vTaskADCInput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Uses </a:t>
            </a:r>
            <a:r>
              <a:rPr lang="en-US" dirty="0" err="1" smtClean="0"/>
              <a:t>pvParameters</a:t>
            </a:r>
            <a:r>
              <a:rPr lang="en-US" dirty="0" smtClean="0"/>
              <a:t> to pass a </a:t>
            </a:r>
            <a:r>
              <a:rPr lang="en-US" dirty="0" err="1" smtClean="0"/>
              <a:t>struct</a:t>
            </a:r>
            <a:r>
              <a:rPr lang="en-US" dirty="0" smtClean="0"/>
              <a:t> pointer with parameter info: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Channel # (0-7)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Sampling rate (</a:t>
            </a:r>
            <a:r>
              <a:rPr lang="en-US" dirty="0" err="1" smtClean="0"/>
              <a:t>msec</a:t>
            </a:r>
            <a:r>
              <a:rPr lang="en-US" dirty="0" smtClean="0"/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Which command to use for sending data to the Command Queue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Reads samples using my ADC driver module for the LPC (see ADC.C/.H)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Sampled values are sent directly to the Command Queue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Used for both LDR and PIR sensor inputs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</a:t>
            </a:r>
            <a:br>
              <a:rPr lang="en-US" dirty="0" smtClean="0"/>
            </a:br>
            <a:r>
              <a:rPr lang="en-US" dirty="0" smtClean="0"/>
              <a:t>ADC value to Brightness level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860690"/>
              </p:ext>
            </p:extLst>
          </p:nvPr>
        </p:nvGraphicFramePr>
        <p:xfrm>
          <a:off x="1103313" y="2052638"/>
          <a:ext cx="894715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ADC from…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Brightness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Command Queue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Responsible for event and data processing (inputs → outputs)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Task name: “Data Concentrator”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err="1" smtClean="0"/>
              <a:t>Func</a:t>
            </a:r>
            <a:r>
              <a:rPr lang="en-US" dirty="0" smtClean="0"/>
              <a:t>= </a:t>
            </a:r>
            <a:r>
              <a:rPr lang="en-US" dirty="0" err="1" smtClean="0"/>
              <a:t>vTaskDataConcentrator</a:t>
            </a:r>
            <a:r>
              <a:rPr lang="en-US" dirty="0" smtClean="0"/>
              <a:t>, stack=240, no </a:t>
            </a:r>
            <a:r>
              <a:rPr lang="en-US" dirty="0" err="1" smtClean="0"/>
              <a:t>params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Queue name: </a:t>
            </a:r>
            <a:r>
              <a:rPr lang="en-US" dirty="0" err="1"/>
              <a:t>xCommandQueue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Length 10, Data: </a:t>
            </a:r>
            <a:r>
              <a:rPr lang="en-US" dirty="0" err="1" smtClean="0"/>
              <a:t>struct</a:t>
            </a:r>
            <a:r>
              <a:rPr lang="en-US" dirty="0" smtClean="0"/>
              <a:t> of 2 </a:t>
            </a:r>
            <a:r>
              <a:rPr lang="en-US" dirty="0" err="1" smtClean="0"/>
              <a:t>ints</a:t>
            </a:r>
            <a:r>
              <a:rPr lang="en-US" dirty="0"/>
              <a:t> </a:t>
            </a:r>
            <a:r>
              <a:rPr lang="en-US" dirty="0" smtClean="0"/>
              <a:t>(command and data), copied by value, no overwrite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Maintains current values of sensor levels: Mode, Ambient, Occupancy, Temp, Press, Alt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Certain events trigger calculations that send to output queues: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Changes to Ambient, Occupancy, or Mode send output to Bulb and 7Segment queues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Mode change also triggers altitude referencing function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Changes to the environment </a:t>
            </a:r>
            <a:r>
              <a:rPr lang="en-US" dirty="0" err="1" smtClean="0"/>
              <a:t>vars</a:t>
            </a:r>
            <a:r>
              <a:rPr lang="en-US" dirty="0" smtClean="0"/>
              <a:t> (Temp, Press, Humid, Alt) send output to Display queue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Onboard LED Display output task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Task: “LED Output” (</a:t>
            </a:r>
            <a:r>
              <a:rPr lang="en-US" altLang="en-US" dirty="0" err="1" smtClean="0"/>
              <a:t>vTaskLEDOutput</a:t>
            </a:r>
            <a:r>
              <a:rPr lang="en-US" altLang="en-US" dirty="0" smtClean="0"/>
              <a:t>, stack 120, no </a:t>
            </a:r>
            <a:r>
              <a:rPr lang="en-US" altLang="en-US" dirty="0" err="1" smtClean="0"/>
              <a:t>params</a:t>
            </a:r>
            <a:r>
              <a:rPr lang="en-US" altLang="en-US" dirty="0" smtClean="0"/>
              <a:t>.)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Queue: </a:t>
            </a:r>
            <a:r>
              <a:rPr lang="en-US" altLang="en-US" dirty="0" err="1" smtClean="0"/>
              <a:t>xBulbQueue</a:t>
            </a:r>
            <a:r>
              <a:rPr lang="en-US" altLang="en-US" dirty="0" smtClean="0"/>
              <a:t> (1,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w.overwrite</a:t>
            </a:r>
            <a:r>
              <a:rPr lang="en-US" altLang="en-US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Input data: brightness level (0-8)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 smtClean="0"/>
              <a:t>Converts the data to bulb color range (0-7)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 smtClean="0"/>
              <a:t>Color chosen to ‘compensate’ for light level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 smtClean="0"/>
              <a:t>For example, when the level is 0 (dark), the color is 7 (white)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isplays the output to the LED driver via led2_set(color)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LEVEL  B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238"/>
            <a:ext cx="10515600" cy="1325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Pushbutton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Simple DPST pushbutton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One pole wired between </a:t>
            </a:r>
            <a:r>
              <a:rPr lang="en-US" dirty="0" err="1" smtClean="0"/>
              <a:t>Vcc</a:t>
            </a:r>
            <a:r>
              <a:rPr lang="en-US" dirty="0" smtClean="0"/>
              <a:t> and the GPIO input (P0.9), other switch pole unused.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Debouncing</a:t>
            </a:r>
            <a:r>
              <a:rPr lang="en-US" dirty="0" smtClean="0"/>
              <a:t> done in software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Task created to generate sample levels from the input pin (0 or 1)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Algorithm for edge detection applied to the samples (see EDGE.C/.H)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When enough samples accumulate in the certain pattern, an edge is returned.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Algorithm returns +1 for leading edge (0111..1), -1 for trailing (1000..0), 0 otherwise.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Leading edge events (+1) are passed directly into Command Queue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Command 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Change the Mode variable to its next value (Smart → On → Off → Test → Smart…)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Trigger the calculation update, which triggers update to the output drivers (LED, 7SEG)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Alternate Pushbutton </a:t>
            </a:r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had initially used the interrupt driver developed in class (PA#18-19)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However, it was sensitive to switch bouncing (of course)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After reading a few articles on bouncing on the net, I chose to use a clever software algorithm for level </a:t>
            </a:r>
            <a:r>
              <a:rPr lang="en-US" dirty="0" err="1" smtClean="0"/>
              <a:t>debouncing</a:t>
            </a:r>
            <a:r>
              <a:rPr lang="en-US" dirty="0" smtClean="0"/>
              <a:t> instead (no interrupts)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See link here: </a:t>
            </a:r>
            <a:r>
              <a:rPr lang="en-US" dirty="0">
                <a:hlinkClick r:id="rId2"/>
              </a:rPr>
              <a:t>http://www.eng.utah.edu/~</a:t>
            </a:r>
            <a:r>
              <a:rPr lang="en-US" dirty="0" smtClean="0">
                <a:hlinkClick r:id="rId2"/>
              </a:rPr>
              <a:t>cs5780/debouncing.pdf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After doing that, I thought of a way to use the “watchdog timer” method to </a:t>
            </a:r>
            <a:r>
              <a:rPr lang="en-US" dirty="0" err="1" smtClean="0"/>
              <a:t>debounce</a:t>
            </a:r>
            <a:r>
              <a:rPr lang="en-US" dirty="0" smtClean="0"/>
              <a:t> the interrupt events, but I didn’t follow up on it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When an interrupt occurs, save the level, restart the timer and ignore other interrupts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If the level at timer expiration is the same as at start, accept the edge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In any case then, update the level, reset to watch for interrupts again and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GOALS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Pass the class! </a:t>
            </a:r>
          </a:p>
          <a:p>
            <a:r>
              <a:rPr lang="en-US" altLang="en-US" smtClean="0"/>
              <a:t>Have fun! </a:t>
            </a:r>
          </a:p>
          <a:p>
            <a:r>
              <a:rPr lang="en-US" altLang="en-US" smtClean="0"/>
              <a:t>Oh yeah, and it should work!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Also, I want to provide some details so others can understand what I did better.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So with that in mind, …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LEVEL  C1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Seven Segment Display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Driver uses 8 GPIO pins (original P2.7:0, later P1.25:18)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Second port used to avoid J2 connector and go out on Pads (ESD drama)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Calculations done in Command Queue task on variable change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Only done when Ambient, Occupancy, or Mode are changed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Uses Ambient, Occupancy, and Mode to determine Coded Value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This value is the brightness level number (0-8) modified to add 16 when the Occupancy level is 1 (ON). Adding 16 to the code makes the Decimal Point segment light up.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If the Mode is TEST_SEQ, the data is set to -1 instead, which will activate the Test Output mode of the 7SEG task. (This feature can be entirely removed at compile time.)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CQ task sends Coded Value to xSimple7Queue for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7SEG Output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Task: “7SEG Output”, vTaskSimple7Output, 120 stack, no </a:t>
            </a:r>
            <a:r>
              <a:rPr lang="en-US" dirty="0" err="1" smtClean="0"/>
              <a:t>params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Queue name: xSimple7Queue (1,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If data is &gt;= 0, it is sent to the Simple7 driver (see SIMPLE7.C/.H) as a hexadecimal digit with optional DP display.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If data is &lt;0, Test Mode is activated.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In Test Mode, the task cycles periodically (period: 1 sec) through display patterns.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At each cycle, it also peeks at the input queue to check for data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If data &gt;= 0 is detected, Test Mode is exited.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If data &lt; 0, it continues to display the test patterns.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Test patterns show the various outputs (hex font), some rotating and alternating segments (test font), and a special ASCII input feature for fun.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LEVEL  C2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PIR Motion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PIR = Pyroelectric (or Passive) Infrared Sensor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Not the recommended unit (got one from OSEPP at Fry’s)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This unit does not retrigger, therefore we get a square wave during motion, not a fixed level. (Times are set by trimmer pots on sensor.)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Sensor also requires several seconds of time “in the dark” when powered up to calibrate itself for best operation.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PIR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needed two tasks to implement the occupancy feature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ADC task provides a train of sample levels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Edge Detector task converts the ADC samples provided into edge events sent to the Command Queue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First leading edge will set the occupancy state to ON,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but will not detect the lack of edges (inactivity) to shut it OFF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implemented a “watchdog timer” to detect inactivity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This works like the automatic light shutoff in some public restrooms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Timer is restarted for each edge event (both leading and trailing)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Timer expiration sends an event to the Command Queue that shuts Occ. 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PIR sampling task</a:t>
            </a:r>
            <a:endParaRPr lang="en-US" dirty="0"/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Reuses ADC sampling task from LDR (channel: 1, period: 85ms)</a:t>
            </a:r>
          </a:p>
          <a:p>
            <a:r>
              <a:rPr lang="en-US" altLang="en-US" dirty="0" smtClean="0"/>
              <a:t>Generates stream of data samples sent to Command Queue</a:t>
            </a:r>
          </a:p>
          <a:p>
            <a:r>
              <a:rPr lang="en-US" altLang="en-US" dirty="0" smtClean="0"/>
              <a:t>Command Queue process:</a:t>
            </a:r>
          </a:p>
          <a:p>
            <a:pPr lvl="2"/>
            <a:r>
              <a:rPr lang="en-US" altLang="en-US" dirty="0" smtClean="0"/>
              <a:t>Data is </a:t>
            </a:r>
            <a:r>
              <a:rPr lang="en-US" altLang="en-US" dirty="0" smtClean="0"/>
              <a:t>just sent </a:t>
            </a:r>
            <a:r>
              <a:rPr lang="en-US" altLang="en-US" dirty="0" smtClean="0"/>
              <a:t>to the Edge Detector </a:t>
            </a:r>
            <a:r>
              <a:rPr lang="en-US" altLang="en-US" dirty="0" smtClean="0"/>
              <a:t>queue (</a:t>
            </a:r>
            <a:r>
              <a:rPr lang="en-US" altLang="en-US" dirty="0" err="1" smtClean="0"/>
              <a:t>xEdgeDetectQueue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No level variable is maintained for the actual PIR sensor value</a:t>
            </a:r>
          </a:p>
          <a:p>
            <a:pPr lvl="2"/>
            <a:r>
              <a:rPr lang="en-US" altLang="en-US" dirty="0" smtClean="0"/>
              <a:t>No output update is triggered for this data</a:t>
            </a:r>
          </a:p>
          <a:p>
            <a:pPr lvl="2"/>
            <a:r>
              <a:rPr lang="en-US" altLang="en-US" dirty="0" smtClean="0"/>
              <a:t>Debug output display is optionally provided (#define DBGPRINTPIR)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Edge Detector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Uses same algorithm as Pushbutton code for converting sample levels to edges (see EDGE.C/.H)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Task name: </a:t>
            </a:r>
            <a:r>
              <a:rPr lang="en-US" dirty="0" err="1" smtClean="0"/>
              <a:t>vTaskEdgeDetector</a:t>
            </a:r>
            <a:r>
              <a:rPr lang="en-US" dirty="0" smtClean="0"/>
              <a:t> (“PIR Edges”, 120 stack, </a:t>
            </a:r>
            <a:r>
              <a:rPr lang="en-US" dirty="0" err="1" smtClean="0"/>
              <a:t>params.used</a:t>
            </a:r>
            <a:r>
              <a:rPr lang="en-US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Queue name: </a:t>
            </a:r>
            <a:r>
              <a:rPr lang="en-US" dirty="0" err="1" smtClean="0"/>
              <a:t>xEdgeDetectQueue</a:t>
            </a:r>
            <a:r>
              <a:rPr lang="en-US" dirty="0" smtClean="0"/>
              <a:t> (1,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Each ADC level sample from the queue,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thresholds it with hysteresis to further prevent noise,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And passes the resulting above/below indicator into the Edge algorithm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This returns +1 for leading edge detected, -1 for trailing, 0 for otherwise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+1 leading edge generates an event sent to the Command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LEVEL  C3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Environmental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Either BMP-280 or BME-280 is supported (auto-configured)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Sensor is connected via the SPI bus (sensor allows either that or I²C)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provided (BMP-280): temperature, pressure, altitude (relative)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provided (BME-280): same, plus humidity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Particular sensor boards provided by </a:t>
            </a:r>
            <a:r>
              <a:rPr lang="en-US" dirty="0" err="1" smtClean="0"/>
              <a:t>AdaFruit</a:t>
            </a:r>
            <a:r>
              <a:rPr lang="en-US" dirty="0" smtClean="0"/>
              <a:t> Industries, actual sensor on the board is by Bosch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Assembly required: solder 7-pin header, connect to breadboard (LPC)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The project simulates a Smart Bulb (LED) that will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light the darkness only when someone is in the room with it,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only when it’s dark enough,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providing energy efficiency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a good user experience (UX).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I chose to implement all Options and added a few of my own.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BMPE Input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Provides optional software support for either BMP-280 or BME-280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Task: “BMPE Sensors” (</a:t>
            </a:r>
            <a:r>
              <a:rPr lang="en-US" dirty="0" err="1" smtClean="0"/>
              <a:t>vTaskBMPEInput</a:t>
            </a:r>
            <a:r>
              <a:rPr lang="en-US" dirty="0" smtClean="0"/>
              <a:t>, </a:t>
            </a:r>
            <a:r>
              <a:rPr lang="en-US" dirty="0" smtClean="0"/>
              <a:t>240 stack, </a:t>
            </a:r>
            <a:r>
              <a:rPr lang="en-US" dirty="0" err="1" smtClean="0"/>
              <a:t>w.params</a:t>
            </a:r>
            <a:r>
              <a:rPr lang="en-US" dirty="0" smtClean="0"/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Task is not created if no sensor is detected.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Sample period: 2000 </a:t>
            </a:r>
            <a:r>
              <a:rPr lang="en-US" dirty="0" err="1" smtClean="0"/>
              <a:t>msec</a:t>
            </a:r>
            <a:r>
              <a:rPr lang="en-US" dirty="0" smtClean="0"/>
              <a:t> using Forced mode (host demand)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Read compensated temperature, pressure, altitude, and optional humidity.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Scale each value to an </a:t>
            </a:r>
            <a:r>
              <a:rPr lang="en-US" dirty="0" err="1" smtClean="0"/>
              <a:t>int</a:t>
            </a:r>
            <a:r>
              <a:rPr lang="en-US" dirty="0" smtClean="0"/>
              <a:t> (scale factor 100 to get 2 decimal places).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Send each value to the Command Queue separately.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Command 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When the final data (Altitude) is received, it triggers output to the OLED Display queue.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OLED Display output task</a:t>
            </a:r>
            <a:endParaRPr 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Originally planned to drive an </a:t>
            </a:r>
            <a:r>
              <a:rPr lang="en-US" altLang="en-US" dirty="0" err="1" smtClean="0"/>
              <a:t>Adafruit</a:t>
            </a:r>
            <a:r>
              <a:rPr lang="en-US" altLang="en-US" dirty="0" smtClean="0"/>
              <a:t> LCD multiline display via I²C</a:t>
            </a:r>
          </a:p>
          <a:p>
            <a:r>
              <a:rPr lang="en-US" altLang="en-US" dirty="0" smtClean="0"/>
              <a:t>Initial version will display to the debug console using </a:t>
            </a:r>
            <a:r>
              <a:rPr lang="en-US" altLang="en-US" dirty="0" err="1" smtClean="0"/>
              <a:t>printf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Task: “OLED Output” (</a:t>
            </a:r>
            <a:r>
              <a:rPr lang="en-US" altLang="en-US" dirty="0" err="1" smtClean="0"/>
              <a:t>vTaskOLEDOutput</a:t>
            </a:r>
            <a:r>
              <a:rPr lang="en-US" altLang="en-US" dirty="0" smtClean="0"/>
              <a:t>, 240 stack, no </a:t>
            </a:r>
            <a:r>
              <a:rPr lang="en-US" altLang="en-US" dirty="0" err="1" smtClean="0"/>
              <a:t>params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Queue name: </a:t>
            </a:r>
            <a:r>
              <a:rPr lang="en-US" altLang="en-US" dirty="0" err="1" smtClean="0"/>
              <a:t>xDisplayQueue</a:t>
            </a:r>
            <a:r>
              <a:rPr lang="en-US" altLang="en-US" dirty="0" smtClean="0"/>
              <a:t> (1, </a:t>
            </a:r>
            <a:r>
              <a:rPr lang="en-US" altLang="en-US" dirty="0" err="1" smtClean="0"/>
              <a:t>struct</a:t>
            </a:r>
            <a:r>
              <a:rPr lang="en-US" altLang="en-US" dirty="0" smtClean="0"/>
              <a:t> of 4 floats, </a:t>
            </a:r>
            <a:r>
              <a:rPr lang="en-US" altLang="en-US" dirty="0" err="1" smtClean="0"/>
              <a:t>w.overwrite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Process</a:t>
            </a:r>
            <a:r>
              <a:rPr lang="en-US" altLang="en-US" dirty="0" smtClean="0"/>
              <a:t>:</a:t>
            </a:r>
          </a:p>
          <a:p>
            <a:pPr lvl="2"/>
            <a:r>
              <a:rPr lang="en-US" altLang="en-US" dirty="0" smtClean="0"/>
              <a:t>Block until data (temp, press, humid, alt) is in queue</a:t>
            </a:r>
          </a:p>
          <a:p>
            <a:pPr lvl="2"/>
            <a:r>
              <a:rPr lang="en-US" altLang="en-US" dirty="0" smtClean="0"/>
              <a:t>Display it using </a:t>
            </a:r>
            <a:r>
              <a:rPr lang="en-US" altLang="en-US" dirty="0" err="1" smtClean="0"/>
              <a:t>printf</a:t>
            </a:r>
            <a:r>
              <a:rPr lang="en-US" altLang="en-US" dirty="0" smtClean="0"/>
              <a:t> statements</a:t>
            </a:r>
            <a:endParaRPr lang="en-US" altLang="en-US" dirty="0" smtClean="0"/>
          </a:p>
          <a:p>
            <a:pPr lvl="2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SPI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SPI is not really a full standard, just defines a signaling method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There are four wires: SCLK, MISO, MOSI, and SSEL (also called SS or CS)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Three wires are usually shared, but each device needs its own CS line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There are two operational modes: Master and Slave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Data flows both ways simultaneously*, via frames (8-16 data bits ea.)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Programmable clock active level (CPOL) and sampling edge (CPHA)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Speeds are set by each device; the LPC will support up to PCLK/8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devices (Slaves) each specify how their own protocol works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Different clock speed, bit order, and mode (CPOL/CPHA) needed for each Slave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* Most devices (including BMP) don’t use 2-way communications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Bosch BMP/BME-280 sensor chip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Pressure/altitude: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Range: 300-1100 </a:t>
            </a:r>
            <a:r>
              <a:rPr lang="en-US" dirty="0" err="1" smtClean="0"/>
              <a:t>hPa</a:t>
            </a:r>
            <a:r>
              <a:rPr lang="en-US" dirty="0" smtClean="0"/>
              <a:t> (equiv.to +9000 to -500m above sea level)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Relative accuracy of +/- 0.12 </a:t>
            </a:r>
            <a:r>
              <a:rPr lang="en-US" dirty="0" err="1" smtClean="0"/>
              <a:t>hPa</a:t>
            </a:r>
            <a:r>
              <a:rPr lang="en-US" dirty="0" smtClean="0"/>
              <a:t> (equiv. to +/- 1m~=39in.)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err="1" smtClean="0"/>
              <a:t>Temp.correction</a:t>
            </a:r>
            <a:r>
              <a:rPr lang="en-US" dirty="0" smtClean="0"/>
              <a:t> and factory trim calibration data included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Temperature: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Range: -40 to +85 </a:t>
            </a:r>
            <a:r>
              <a:rPr lang="en-US" dirty="0" err="1" smtClean="0"/>
              <a:t>deg.C</a:t>
            </a:r>
            <a:r>
              <a:rPr lang="en-US" dirty="0" smtClean="0"/>
              <a:t> (-40 to +185 </a:t>
            </a:r>
            <a:r>
              <a:rPr lang="en-US" dirty="0" err="1" smtClean="0"/>
              <a:t>deg.F</a:t>
            </a:r>
            <a:r>
              <a:rPr lang="en-US" dirty="0" smtClean="0"/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Resolution: 0.01 </a:t>
            </a:r>
            <a:r>
              <a:rPr lang="en-US" dirty="0" err="1" smtClean="0"/>
              <a:t>deg.C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Two data transfer modes: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Forced – single measurement made at software request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Normal – stream of data samples generated by device parameters (requires interrupts)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Digital filtering and high-resolution oversampling in Normal mode only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Bosch BMP/BME-280 sensor chip (operation)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Interfaces w.I²C mode until SS line goes low ↓, then permanently SPI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Selects SPI mode 0 or 3 according to SCLK level when SS line ↓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Allows clocks up to 10 MHz, 8 data bits per frame, MSB first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Simple transfers (register read or write) are half duplex w.2 frames: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Frame #1: Send 7 bit register number + RW bit [1(</a:t>
            </a:r>
            <a:r>
              <a:rPr lang="en-US" dirty="0" err="1" smtClean="0"/>
              <a:t>rd</a:t>
            </a:r>
            <a:r>
              <a:rPr lang="en-US" dirty="0" smtClean="0"/>
              <a:t>)/0(</a:t>
            </a:r>
            <a:r>
              <a:rPr lang="en-US" dirty="0" err="1" smtClean="0"/>
              <a:t>wr</a:t>
            </a:r>
            <a:r>
              <a:rPr lang="en-US" dirty="0" smtClean="0"/>
              <a:t>)], ignore read byte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Frame #2 - WR: send the data byte, ignore the read byte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Frame #2 - RD: send any byte, read the byte sent by the device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Chip ID can be read from register 0xD0: BMP=0x58, BME=0x60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Chip software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Bosch provides original library code (usage is complicated)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AdaFruit</a:t>
            </a:r>
            <a:r>
              <a:rPr lang="en-US" dirty="0" smtClean="0"/>
              <a:t> has ported a simpler version to the Arduino hobbyist world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BMP/BME-280 has extra features not supported by the basic library: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3 operating modes (sleep, normal, forced)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An internal IIR filter (to filter out sudden changes in pressure like door slams, etc.)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O</a:t>
            </a:r>
            <a:r>
              <a:rPr lang="en-US" dirty="0" smtClean="0"/>
              <a:t>versampling T, P, and H for higher resolution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wanted to add a height-change feature, but this requires the extras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found a better library from </a:t>
            </a:r>
            <a:r>
              <a:rPr lang="en-US" dirty="0" err="1" smtClean="0"/>
              <a:t>SparkFun</a:t>
            </a:r>
            <a:r>
              <a:rPr lang="en-US" dirty="0" smtClean="0"/>
              <a:t>, but ran out of time to port it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put in the basic functions, but the data is unstable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Software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Available for Arduino from </a:t>
            </a:r>
            <a:r>
              <a:rPr lang="en-US" dirty="0" err="1" smtClean="0"/>
              <a:t>Adafruit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chose to use this and port it to use the LPC’s CMSIS library for I/O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Original library characteristics: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Written in C++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Supports forced mode (single samples) only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Everything calls a handful of low-level functions to access SPI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Software porting process: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Translated original file (one .CPP/.H file pair) to BMPE.C/.H, written in C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Rewrote the handful of low-level functions to call my own SPI layer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Wrote the SPI layer (SPI.C/.H) to call the CMSIS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Debugging protocols like SPI requires extra hardware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See if you meet timing specs, bit order, clock modes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Know if you’re sending and receiving data to the device properly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Basic I/O functions need to be working well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Traditional testing would use a logic analyzer or oscilloscope ($$$)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Cheaper alternatives are available: </a:t>
            </a:r>
            <a:r>
              <a:rPr lang="en-US" dirty="0" err="1" smtClean="0"/>
              <a:t>Saleae</a:t>
            </a:r>
            <a:r>
              <a:rPr lang="en-US" dirty="0" smtClean="0"/>
              <a:t>, </a:t>
            </a:r>
            <a:r>
              <a:rPr lang="en-US" dirty="0" err="1" smtClean="0"/>
              <a:t>IkaLogic</a:t>
            </a:r>
            <a:r>
              <a:rPr lang="en-US" dirty="0" smtClean="0"/>
              <a:t>, </a:t>
            </a:r>
            <a:r>
              <a:rPr lang="en-US" dirty="0" err="1" smtClean="0"/>
              <a:t>TotalPhase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err="1" smtClean="0"/>
              <a:t>Saleae</a:t>
            </a:r>
            <a:r>
              <a:rPr lang="en-US" dirty="0" smtClean="0"/>
              <a:t> ($109-399) and </a:t>
            </a:r>
            <a:r>
              <a:rPr lang="en-US" dirty="0" err="1" smtClean="0"/>
              <a:t>IkaLogic</a:t>
            </a:r>
            <a:r>
              <a:rPr lang="en-US" dirty="0" smtClean="0"/>
              <a:t> (€69-149) provide general logic analyzer front </a:t>
            </a:r>
            <a:r>
              <a:rPr lang="en-US" dirty="0" err="1" smtClean="0"/>
              <a:t>ends+SW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err="1" smtClean="0"/>
              <a:t>TotalPhase</a:t>
            </a:r>
            <a:r>
              <a:rPr lang="en-US" dirty="0" smtClean="0"/>
              <a:t> provides similar but specialized for protocols: I²C/SPI/USB/CAN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Instructor had a </a:t>
            </a:r>
            <a:r>
              <a:rPr lang="en-US" dirty="0" err="1" smtClean="0"/>
              <a:t>TotalPhase</a:t>
            </a:r>
            <a:r>
              <a:rPr lang="en-US" dirty="0" smtClean="0"/>
              <a:t> Beagle ($300), so I borrowed that (Thanks, Anil!)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software was a free download, easy install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Debugging actually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has quirks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SW won’t connect to the device unless it’s operating properly first and a conversation going on (it’s a bus observer)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Can provide error info for many issues, but they are confusing as to what you might be doing wrong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had to solve my own bugs in the basic I/O layer (SPI.C) first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After that, it did verify that things were operating properly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hardware hookup was pretty simple but it required +5v (J2p2)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Anil included the $30 adapter cable, I just </a:t>
            </a:r>
            <a:r>
              <a:rPr lang="en-US" dirty="0" err="1" smtClean="0"/>
              <a:t>jumpered</a:t>
            </a:r>
            <a:r>
              <a:rPr lang="en-US" dirty="0" smtClean="0"/>
              <a:t> it to the breadboard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SPI Problems encountered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Initial setup of LPC parameters is critical to get debugger working</a:t>
            </a:r>
          </a:p>
          <a:p>
            <a:r>
              <a:rPr lang="en-US" altLang="en-US" smtClean="0"/>
              <a:t>Hidden assumptions of Arduino code had to be identified</a:t>
            </a:r>
          </a:p>
          <a:p>
            <a:r>
              <a:rPr lang="en-US" altLang="en-US" smtClean="0"/>
              <a:t>CMSIS module was straightforward, just new names for everything</a:t>
            </a:r>
          </a:p>
          <a:p>
            <a:r>
              <a:rPr lang="en-US" altLang="en-US" smtClean="0"/>
              <a:t>Design of SPI should allow multiple devices (w.diff.parameters)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Options implemented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Level A (common) – LDR, Onboard LED</a:t>
            </a:r>
          </a:p>
          <a:p>
            <a:r>
              <a:rPr lang="en-US" altLang="en-US" smtClean="0"/>
              <a:t>Level B (common) - Pushbutton</a:t>
            </a:r>
          </a:p>
          <a:p>
            <a:r>
              <a:rPr lang="en-US" altLang="en-US" smtClean="0"/>
              <a:t>Level C Option 1 – Seven-segment display</a:t>
            </a:r>
          </a:p>
          <a:p>
            <a:r>
              <a:rPr lang="en-US" altLang="en-US" smtClean="0"/>
              <a:t>Level C Option 2 – PIR (motion) sensor</a:t>
            </a:r>
          </a:p>
          <a:p>
            <a:r>
              <a:rPr lang="en-US" altLang="en-US" smtClean="0"/>
              <a:t>Level C Option 3 – Environmental sensor</a:t>
            </a:r>
          </a:p>
          <a:p>
            <a:r>
              <a:rPr lang="en-US" altLang="en-US" smtClean="0"/>
              <a:t>Extra – OLED Display (too much data!)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WRAP UP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Recommendations and Ruminations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still want to get the height change feature working (Sept.1 baby!)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C++ really is a better fit, you should try it!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/ version control has saved my life more than once during the project. Highly recommended.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Keep on having fun with electronics and making things. Go, </a:t>
            </a:r>
            <a:r>
              <a:rPr lang="en-US" dirty="0" err="1" smtClean="0"/>
              <a:t>IoT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Contact me here: </a:t>
            </a:r>
            <a:r>
              <a:rPr lang="en-US" dirty="0" smtClean="0">
                <a:hlinkClick r:id="rId2"/>
              </a:rPr>
              <a:t>mike@azuresults.com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Link to my project on </a:t>
            </a:r>
            <a:r>
              <a:rPr lang="en-US" dirty="0" err="1" smtClean="0"/>
              <a:t>Github</a:t>
            </a:r>
            <a:r>
              <a:rPr lang="en-US" dirty="0" smtClean="0"/>
              <a:t> here (code, slides, links, more):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>
                <a:hlinkClick r:id="rId3"/>
              </a:rPr>
              <a:t>https://github.com/mmehr2/FinalProject5381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Datasheets for devices used – see my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Code links – see my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Thanks for the starter .</a:t>
            </a:r>
            <a:r>
              <a:rPr lang="en-US" dirty="0" err="1" smtClean="0"/>
              <a:t>gitignore</a:t>
            </a:r>
            <a:r>
              <a:rPr lang="en-US" dirty="0" smtClean="0"/>
              <a:t> to </a:t>
            </a:r>
            <a:r>
              <a:rPr lang="en-US" dirty="0" err="1" smtClean="0"/>
              <a:t>AlbertaSat</a:t>
            </a:r>
            <a:r>
              <a:rPr lang="en-US" dirty="0" smtClean="0"/>
              <a:t>: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>
                <a:hlinkClick r:id="rId4"/>
              </a:rPr>
              <a:t>https://bitbucket.org/AlbertaSat/albertasat-athena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Open source space satellite project originally based on </a:t>
            </a:r>
            <a:r>
              <a:rPr lang="en-US" dirty="0" err="1" smtClean="0"/>
              <a:t>FreeRTOS</a:t>
            </a:r>
            <a:r>
              <a:rPr lang="en-US" dirty="0" smtClean="0"/>
              <a:t> and </a:t>
            </a:r>
            <a:r>
              <a:rPr lang="en-US" dirty="0" smtClean="0"/>
              <a:t>LPC-1769, from University of Alberta, Canada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Feel free to use my code in your projects if you find it useful.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3272641" y="365125"/>
            <a:ext cx="5563589" cy="6001643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</a:t>
            </a:r>
          </a:p>
          <a:p>
            <a:pPr algn="ctr">
              <a:defRPr/>
            </a:pPr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YOU!</a:t>
            </a:r>
          </a:p>
          <a:p>
            <a:pPr algn="ctr">
              <a:defRPr/>
            </a:pPr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>
              <a:defRPr/>
            </a:pP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Watching</a:t>
            </a:r>
            <a:endParaRPr 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END</a:t>
            </a:r>
          </a:p>
          <a:p>
            <a:pPr algn="ctr">
              <a:defRPr/>
            </a:pPr>
            <a:r>
              <a:rPr lang="en-US" sz="9600" dirty="0"/>
              <a:t>(unused slides)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Onboard LED Driver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Module files: led.c/led.h</a:t>
            </a:r>
          </a:p>
          <a:p>
            <a:r>
              <a:rPr lang="en-US" altLang="en-US" smtClean="0"/>
              <a:t>Features – display 8 basic colors [3-bit RGB (0-7)]</a:t>
            </a:r>
          </a:p>
          <a:p>
            <a:r>
              <a:rPr lang="en-US" altLang="en-US" smtClean="0"/>
              <a:t>Uses GPIO Port pins 0.22, 3.25, 3.26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Added features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LED color depends on light level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Compensates to keep level constant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Brighter output for dim ambient lighting,  and vice versa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Indicators (7-seg w DP)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Digit shows the ambient light level detected (0-8)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Decimal point shows when room is occupied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Optional environmental sensor functions (temp, press, humid, alt)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BMP sensor provides temperature, pressure, and altitude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BME adds humidity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Relative height feature with reference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More added features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Pushbutton modes (click to change to next)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Smart Bulb operation (required)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Bulb is always ON (required)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Bulb is always OFF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Test mode – cycles system tests to verify functionality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Relative altitude feature (pressure sensor)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Defaults to approximate altitude above sea level, but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If calibrated to current height, will show altitude above or below that.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OPT: Single digit shows relative building floor, with DP for negative.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Mode change (PB press) also sets reference pressure/altitude.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Hardware Design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LPC-1769 Cortex-M3 ARM board (Mouser $23.75)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Sensors: LDR, Pushbutton (class provided)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Motion sensor: PIR-01 from OSEPP.com (Fry’s $8.99)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Seven-segment display: Common-cathode red w/DP (Amazon)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err="1" smtClean="0"/>
              <a:t>Env.sensor</a:t>
            </a:r>
            <a:r>
              <a:rPr lang="en-US" altLang="en-US" dirty="0" smtClean="0"/>
              <a:t>: BMP/BME-280 from Adafruit.com (borrowed)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BMP – temp and pressure @ $9.95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BME has humidity too @ $19.95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OLED: Still selecting from Adafruit.com (ran out of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Software Architecture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Tasks to sample input sensors: </a:t>
            </a:r>
            <a:r>
              <a:rPr lang="en-US" altLang="en-US" dirty="0" smtClean="0"/>
              <a:t>4+1</a:t>
            </a:r>
            <a:endParaRPr lang="en-US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Tasks to drive output devices: </a:t>
            </a:r>
            <a:r>
              <a:rPr lang="en-US" altLang="en-US" dirty="0" smtClean="0"/>
              <a:t>3</a:t>
            </a:r>
            <a:endParaRPr lang="en-US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One task to act as Command Interpreter (gatekeeper)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Data flows from input tasks to GK to output tasks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Message Queues </a:t>
            </a:r>
            <a:r>
              <a:rPr lang="en-US" altLang="en-US" dirty="0" smtClean="0"/>
              <a:t>(5) are </a:t>
            </a:r>
            <a:r>
              <a:rPr lang="en-US" altLang="en-US" dirty="0" smtClean="0"/>
              <a:t>used for data and command flow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Most queues are single length with overwrite feature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Doesn’t matter if data is dropped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Command queue is bigger and does not drop its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Software architecture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6101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4625</TotalTime>
  <Words>3237</Words>
  <Application>Microsoft Office PowerPoint</Application>
  <PresentationFormat>Widescreen</PresentationFormat>
  <Paragraphs>384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Tw Cen MT</vt:lpstr>
      <vt:lpstr>Calibri</vt:lpstr>
      <vt:lpstr>Trebuchet MS</vt:lpstr>
      <vt:lpstr>Wingdings</vt:lpstr>
      <vt:lpstr>Ion</vt:lpstr>
      <vt:lpstr>Adobe Acrobat Document</vt:lpstr>
      <vt:lpstr>Final Project 5381</vt:lpstr>
      <vt:lpstr>GOALS</vt:lpstr>
      <vt:lpstr>Description</vt:lpstr>
      <vt:lpstr>Options implemented</vt:lpstr>
      <vt:lpstr>Added features</vt:lpstr>
      <vt:lpstr>More added features</vt:lpstr>
      <vt:lpstr>Hardware Design</vt:lpstr>
      <vt:lpstr>Software Architecture</vt:lpstr>
      <vt:lpstr>Software architecture diagram</vt:lpstr>
      <vt:lpstr>PowerPoint Presentation</vt:lpstr>
      <vt:lpstr>PowerPoint Presentation</vt:lpstr>
      <vt:lpstr>LDR – Ambient Light Sensor</vt:lpstr>
      <vt:lpstr>ADC sampling task</vt:lpstr>
      <vt:lpstr>TABLE:  ADC value to Brightness level</vt:lpstr>
      <vt:lpstr>Command Queue task</vt:lpstr>
      <vt:lpstr>Onboard LED Display output task</vt:lpstr>
      <vt:lpstr>PowerPoint Presentation</vt:lpstr>
      <vt:lpstr>Pushbutton input</vt:lpstr>
      <vt:lpstr>Alternate Pushbutton debouncing</vt:lpstr>
      <vt:lpstr>PowerPoint Presentation</vt:lpstr>
      <vt:lpstr>Seven Segment Display Output</vt:lpstr>
      <vt:lpstr>7SEG Output task</vt:lpstr>
      <vt:lpstr>PowerPoint Presentation</vt:lpstr>
      <vt:lpstr>PIR Motion Sensor</vt:lpstr>
      <vt:lpstr>PIR Software</vt:lpstr>
      <vt:lpstr>PIR sampling task</vt:lpstr>
      <vt:lpstr>Edge Detector task</vt:lpstr>
      <vt:lpstr>PowerPoint Presentation</vt:lpstr>
      <vt:lpstr>Environmental sensor</vt:lpstr>
      <vt:lpstr>BMPE Input task</vt:lpstr>
      <vt:lpstr>OLED Display output task</vt:lpstr>
      <vt:lpstr>SPI background</vt:lpstr>
      <vt:lpstr>Bosch BMP/BME-280 sensor chip (data)</vt:lpstr>
      <vt:lpstr>Bosch BMP/BME-280 sensor chip (operation)</vt:lpstr>
      <vt:lpstr>Chip software usage</vt:lpstr>
      <vt:lpstr>Software library</vt:lpstr>
      <vt:lpstr>Debugging process</vt:lpstr>
      <vt:lpstr>Debugging actually</vt:lpstr>
      <vt:lpstr>SPI Problems encountered</vt:lpstr>
      <vt:lpstr>PowerPoint Presentation</vt:lpstr>
      <vt:lpstr>Recommendations and Ruminations</vt:lpstr>
      <vt:lpstr>Links</vt:lpstr>
      <vt:lpstr>PowerPoint Presentation</vt:lpstr>
      <vt:lpstr>PowerPoint Presentation</vt:lpstr>
      <vt:lpstr>Onboard LED Driver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5381</dc:title>
  <dc:creator>Michael Mehr</dc:creator>
  <cp:lastModifiedBy>Michael Mehr</cp:lastModifiedBy>
  <cp:revision>108</cp:revision>
  <dcterms:created xsi:type="dcterms:W3CDTF">2016-08-12T15:22:31Z</dcterms:created>
  <dcterms:modified xsi:type="dcterms:W3CDTF">2016-08-25T09:28:48Z</dcterms:modified>
</cp:coreProperties>
</file>