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300" r:id="rId11"/>
    <p:sldId id="288" r:id="rId12"/>
    <p:sldId id="258" r:id="rId13"/>
    <p:sldId id="284" r:id="rId14"/>
    <p:sldId id="287" r:id="rId15"/>
    <p:sldId id="268" r:id="rId16"/>
    <p:sldId id="289" r:id="rId17"/>
    <p:sldId id="286" r:id="rId18"/>
    <p:sldId id="297" r:id="rId19"/>
    <p:sldId id="290" r:id="rId20"/>
    <p:sldId id="295" r:id="rId21"/>
    <p:sldId id="296" r:id="rId22"/>
    <p:sldId id="291" r:id="rId23"/>
    <p:sldId id="277" r:id="rId24"/>
    <p:sldId id="282" r:id="rId25"/>
    <p:sldId id="280" r:id="rId26"/>
    <p:sldId id="283" r:id="rId27"/>
    <p:sldId id="292" r:id="rId28"/>
    <p:sldId id="269" r:id="rId29"/>
    <p:sldId id="298" r:id="rId30"/>
    <p:sldId id="299" r:id="rId31"/>
    <p:sldId id="270" r:id="rId32"/>
    <p:sldId id="271" r:id="rId33"/>
    <p:sldId id="281" r:id="rId34"/>
    <p:sldId id="273" r:id="rId35"/>
    <p:sldId id="272" r:id="rId36"/>
    <p:sldId id="274" r:id="rId37"/>
    <p:sldId id="275" r:id="rId38"/>
    <p:sldId id="276" r:id="rId39"/>
    <p:sldId id="293" r:id="rId40"/>
    <p:sldId id="285" r:id="rId41"/>
    <p:sldId id="278" r:id="rId42"/>
    <p:sldId id="279" r:id="rId43"/>
    <p:sldId id="294" r:id="rId44"/>
    <p:sldId id="260" r:id="rId4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(I²C)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Motion-to-Occupancy </a:t>
          </a:r>
          <a:r>
            <a:rPr lang="en-US" dirty="0" smtClean="0"/>
            <a:t>(</a:t>
          </a:r>
          <a:r>
            <a:rPr lang="en-US" dirty="0" smtClean="0"/>
            <a:t>MTO)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532606"/>
          <a:ext cx="2476499" cy="24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Inputs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LDR (analog)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PIR (analog)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BMPE (SPI)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Motion-to-Occupancy </a:t>
          </a:r>
          <a:r>
            <a:rPr lang="en-US" sz="1300" kern="1200" dirty="0" smtClean="0"/>
            <a:t>(</a:t>
          </a:r>
          <a:r>
            <a:rPr lang="en-US" sz="1300" kern="1200" dirty="0" smtClean="0"/>
            <a:t>MTO)</a:t>
          </a:r>
          <a:endParaRPr lang="en-US" sz="1300" kern="1200" dirty="0"/>
        </a:p>
      </dsp:txBody>
      <dsp:txXfrm>
        <a:off x="362675" y="895281"/>
        <a:ext cx="1751149" cy="1751149"/>
      </dsp:txXfrm>
    </dsp:sp>
    <dsp:sp modelId="{5F312F13-C8FB-4992-AFFF-6FEEDCBC9ACE}">
      <dsp:nvSpPr>
        <dsp:cNvPr id="0" name=""/>
        <dsp:cNvSpPr/>
      </dsp:nvSpPr>
      <dsp:spPr>
        <a:xfrm rot="5400000">
          <a:off x="2893164" y="1333450"/>
          <a:ext cx="866775" cy="8748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127087" y="944943"/>
          <a:ext cx="1651825" cy="1651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Commands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PB event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Timer event</a:t>
          </a:r>
          <a:endParaRPr lang="en-US" sz="1200" kern="1200" dirty="0"/>
        </a:p>
      </dsp:txBody>
      <dsp:txXfrm>
        <a:off x="4368991" y="1186847"/>
        <a:ext cx="1168017" cy="1168017"/>
      </dsp:txXfrm>
    </dsp:sp>
    <dsp:sp modelId="{3D5215D7-5C12-4ED5-93E5-2DDB656D21DE}">
      <dsp:nvSpPr>
        <dsp:cNvPr id="0" name=""/>
        <dsp:cNvSpPr/>
      </dsp:nvSpPr>
      <dsp:spPr>
        <a:xfrm rot="5400000">
          <a:off x="6195577" y="1333450"/>
          <a:ext cx="866775" cy="8748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429500" y="532606"/>
          <a:ext cx="2476499" cy="24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Outputs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RGB LED (GPIO)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7-seg </a:t>
          </a:r>
          <a:r>
            <a:rPr lang="en-US" sz="1300" kern="1200" smtClean="0"/>
            <a:t>w DP (GPIO)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OLED (I²C)</a:t>
          </a:r>
          <a:endParaRPr lang="en-US" sz="1300" kern="1200" dirty="0"/>
        </a:p>
      </dsp:txBody>
      <dsp:txXfrm>
        <a:off x="7792175" y="895281"/>
        <a:ext cx="1751149" cy="1751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EF86-2ABA-4AE8-9219-254BA699152B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fld id="{5BA4CB5E-9361-4D74-8BEE-B70ACA598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1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09206-FB56-42E2-AAFB-EF4248394115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E5EBA-72B6-4A57-ADFE-9B1D8E3160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ADF03-F778-407A-B1B3-04CDC6D95924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8A506-9DF0-4802-BEAA-7E7C8A9D8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00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E8B88-DE0F-4D26-854A-1005B6103F52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81998D3-91DE-4D25-9327-4EDF015BF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7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F0895-707D-4421-BE6D-FB829FD6469F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36561-4F80-45A9-85DB-AB00CF1F5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88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00809-3643-40A6-A9DD-7A88056C2C74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4FE589DF-F28B-4FDC-8613-FFD5799E2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6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147FF-6667-46F2-8ECE-CC052582077F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E60C60AB-4D78-45EC-9475-770A8B5B4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90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0EF0-BA86-4ED9-A29E-6B00AFE522F2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9400E-A98C-4E53-B886-2616B5F591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5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5291-A748-4138-87C5-94D11551192B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FC50F-80FE-4069-B38C-9DBB3BBDA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09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68F38-7CE2-4563-BBCD-DAB3DC6EE120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28970-6065-40CB-BAB8-6391DF4B5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6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57C72-4A99-4173-BD3B-DD0E233AA7D7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9F81B-DA82-45DF-8D97-B95427A81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A1A0-AA6F-44F8-8C7F-7257218A0F55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7175F-6CA8-4ED0-9EA4-55D04BA1E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4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B63BD-3FD4-4E0E-8712-4337E6486CCB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E802A-0C48-49C3-A375-99C4AE189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3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75CBE-3FF2-4147-9ACF-FE7674CFC936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3B5D6-D061-4252-95FC-FCF7692F2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3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E3A11-F7AE-4553-89FA-FF4AFAC4CED3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8A862-76A3-4E94-B92B-043DD9520F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DA25-9EBB-4AAA-A4A0-105A701A21F9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6A8AE-B5EB-4EB5-AA12-5B20F0FC1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1959C-8E26-41E3-9915-D75630C9C831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D9FD2-C0E9-4F05-9462-675CEF66B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54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6D2658-90AC-42AB-AEB4-988C1DC5E142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B915674F-A069-411B-A8A0-991F4707AE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.utah.edu/~cs5780/debouncing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ehr2/FinalProject5381" TargetMode="External"/><Relationship Id="rId2" Type="http://schemas.openxmlformats.org/officeDocument/2006/relationships/hyperlink" Target="mailto:mike@azuresult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AlbertaSat/albertasat-athena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8791575" cy="2387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855929"/>
              </p:ext>
            </p:extLst>
          </p:nvPr>
        </p:nvGraphicFramePr>
        <p:xfrm>
          <a:off x="3921043" y="484327"/>
          <a:ext cx="4346740" cy="572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Acrobat Document" r:id="rId3" imgW="5800584" imgH="7534080" progId="AcroExch.Document.DC">
                  <p:embed/>
                </p:oleObj>
              </mc:Choice>
              <mc:Fallback>
                <p:oleObj name="Acrobat Document" r:id="rId3" imgW="5800584" imgH="7534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043" y="484327"/>
                        <a:ext cx="4346740" cy="5728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A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Simple voltage divider circuit (10k</a:t>
            </a:r>
            <a:r>
              <a:rPr lang="el-GR" altLang="en-US" dirty="0" smtClean="0"/>
              <a:t>Ω</a:t>
            </a:r>
            <a:r>
              <a:rPr lang="en-US" altLang="en-US" dirty="0" smtClean="0"/>
              <a:t> pull-up, LDR to ground)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Provides input to ADC sampling task (channel: 0, period: 250ms)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Data samples sent to Command Queue directly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Command process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Samples maintain current sample value in Ambient variable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Changes trigger output function of CQ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Calculates Brightness (0-8) using Ambient, Occupancy, and Mode values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Brightness sent as color data to LED queue (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Also sent as coded value to 7SEG queue (xSimple7Queue)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ADC sampling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Function name: </a:t>
            </a:r>
            <a:r>
              <a:rPr lang="en-US" dirty="0" err="1" smtClean="0"/>
              <a:t>vTaskADCInput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Uses </a:t>
            </a:r>
            <a:r>
              <a:rPr lang="en-US" dirty="0" err="1" smtClean="0"/>
              <a:t>pvParameters</a:t>
            </a:r>
            <a:r>
              <a:rPr lang="en-US" dirty="0" smtClean="0"/>
              <a:t> to pass a </a:t>
            </a:r>
            <a:r>
              <a:rPr lang="en-US" dirty="0" err="1" smtClean="0"/>
              <a:t>struct</a:t>
            </a:r>
            <a:r>
              <a:rPr lang="en-US" dirty="0" smtClean="0"/>
              <a:t> pointer with parameter info: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Channel # (0-7)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Sampling rate (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Which command to use for sending data to the Command Queue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Reads samples using my ADC driver module for the LPC (see ADC.C/.H)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Sampled values are sent directly to the Command Queue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Used for both LDR and PIR sensor inputs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Command Queue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Responsible for event and data processing (inputs → outputs)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 name: “Data Concentrator”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Func</a:t>
            </a:r>
            <a:r>
              <a:rPr lang="en-US" dirty="0" smtClean="0"/>
              <a:t>= </a:t>
            </a:r>
            <a:r>
              <a:rPr lang="en-US" dirty="0" err="1" smtClean="0"/>
              <a:t>vTaskDataConcentrator</a:t>
            </a:r>
            <a:r>
              <a:rPr lang="en-US" dirty="0" smtClean="0"/>
              <a:t>, stack=240, no </a:t>
            </a:r>
            <a:r>
              <a:rPr lang="en-US" dirty="0" err="1" smtClean="0"/>
              <a:t>params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Queue name: </a:t>
            </a:r>
            <a:r>
              <a:rPr lang="en-US" dirty="0" err="1"/>
              <a:t>xCommandQueue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Length 10, Data: </a:t>
            </a:r>
            <a:r>
              <a:rPr lang="en-US" dirty="0" err="1" smtClean="0"/>
              <a:t>struct</a:t>
            </a:r>
            <a:r>
              <a:rPr lang="en-US" dirty="0" smtClean="0"/>
              <a:t> of 2 </a:t>
            </a:r>
            <a:r>
              <a:rPr lang="en-US" dirty="0" err="1" smtClean="0"/>
              <a:t>ints</a:t>
            </a:r>
            <a:r>
              <a:rPr lang="en-US" dirty="0"/>
              <a:t> </a:t>
            </a:r>
            <a:r>
              <a:rPr lang="en-US" dirty="0" smtClean="0"/>
              <a:t>(command and data), copied by value, no overwrite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Maintains current values of sensor levels: Mode, Ambient, Occupancy, Temp, Press, Alt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Certain events trigger calculations that send to output queues: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Changes to Ambient, Occupancy, or Mode send output to Bulb and 7Segment queues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Mode change also triggers altitude referencing function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Changes to the environment </a:t>
            </a:r>
            <a:r>
              <a:rPr lang="en-US" dirty="0" err="1" smtClean="0"/>
              <a:t>vars</a:t>
            </a:r>
            <a:r>
              <a:rPr lang="en-US" dirty="0" smtClean="0"/>
              <a:t> (Temp, Press, Humid, Alt) send output to Display queue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Onboard LED Display output task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Task: “LED Output” (</a:t>
            </a:r>
            <a:r>
              <a:rPr lang="en-US" altLang="en-US" dirty="0" err="1" smtClean="0"/>
              <a:t>vTaskLEDOutput</a:t>
            </a:r>
            <a:r>
              <a:rPr lang="en-US" altLang="en-US" dirty="0" smtClean="0"/>
              <a:t>, stack 120, no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Queue: </a:t>
            </a:r>
            <a:r>
              <a:rPr lang="en-US" altLang="en-US" dirty="0" err="1" smtClean="0"/>
              <a:t>xBulbQueue</a:t>
            </a:r>
            <a:r>
              <a:rPr lang="en-US" altLang="en-US" dirty="0" smtClean="0"/>
              <a:t> (1,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w.overwrite</a:t>
            </a:r>
            <a:r>
              <a:rPr lang="en-US" alt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Input data: brightness level (0-8)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Converts the data to bulb color range (0-7)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Color chosen to ‘compensate’ for light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 smtClean="0"/>
              <a:t>For example, when the level is 0 (dark), the color is 7 (white)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isplays 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B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238"/>
            <a:ext cx="10515600" cy="1325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Pushbutton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Simple DPST pushbutton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One pole wired between </a:t>
            </a:r>
            <a:r>
              <a:rPr lang="en-US" dirty="0" err="1" smtClean="0"/>
              <a:t>Vcc</a:t>
            </a:r>
            <a:r>
              <a:rPr lang="en-US" dirty="0" smtClean="0"/>
              <a:t> and the GPIO input (P0.9), other switch pole unused.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Debouncing</a:t>
            </a:r>
            <a:r>
              <a:rPr lang="en-US" dirty="0" smtClean="0"/>
              <a:t> done in software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Task created to generate sample levels from the input pin (0 or 1)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Algorithm for edge detection applied to the samples (see EDGE.C/.H)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When enough samples accumulate in the certain pattern, an edge is returned.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Algorithm returns +1 for leading edge (0111..1), -1 for trailing (1000..0), 0 otherwise.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Leading edge events (+1) are passed directly into Command Queue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Command 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Change the Mode variable to its next value (Smart → On → Off → Test → Smart…)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Trigger the calculation update, which triggers update to the output drivers (LED, 7SEG)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Alternate Pushbutton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had initially used the interrupt driver developed in class (PA#18-19)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However, it was sensitive to switch bouncing (of course)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After reading a few articles on bouncing on the net, I chose to use a clever software algorithm for level </a:t>
            </a:r>
            <a:r>
              <a:rPr lang="en-US" dirty="0" err="1" smtClean="0"/>
              <a:t>debouncing</a:t>
            </a:r>
            <a:r>
              <a:rPr lang="en-US" dirty="0" smtClean="0"/>
              <a:t> instead (no interrupts)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See link here: </a:t>
            </a:r>
            <a:r>
              <a:rPr lang="en-US" dirty="0">
                <a:hlinkClick r:id="rId2"/>
              </a:rPr>
              <a:t>http://www.eng.utah.edu/~</a:t>
            </a:r>
            <a:r>
              <a:rPr lang="en-US" dirty="0" smtClean="0">
                <a:hlinkClick r:id="rId2"/>
              </a:rPr>
              <a:t>cs5780/debouncing.pdf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After doing that, I thought of a way to use the “watchdog timer” method to </a:t>
            </a:r>
            <a:r>
              <a:rPr lang="en-US" dirty="0" err="1" smtClean="0"/>
              <a:t>debounce</a:t>
            </a:r>
            <a:r>
              <a:rPr lang="en-US" dirty="0" smtClean="0"/>
              <a:t> the interrupt events, but I didn’t follow up on it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When an interrupt occurs, save the level, restart the timer and ignore other interrupts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the level at timer expiration is the same as at start, accept the edge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 any case then, update the level, reset to watch for interrupts again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C1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GOALS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Pass the class! </a:t>
            </a:r>
          </a:p>
          <a:p>
            <a:r>
              <a:rPr lang="en-US" altLang="en-US" smtClean="0"/>
              <a:t>Have fun! </a:t>
            </a:r>
          </a:p>
          <a:p>
            <a:r>
              <a:rPr lang="en-US" altLang="en-US" smtClean="0"/>
              <a:t>Oh yeah, and it should work!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Also, I want to provide some details so others can understand what I did better.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Seven Segment Display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Driver uses 8 GPIO pins (original P2.7:0, later P1.25:18)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Second port used to avoid J2 connector and go out on Pads (ESD drama)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Calculations done in Command Queue task on variable change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Only done when Ambient, Occupancy, or Mode are changed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Uses Ambient, Occupancy, and Mode to determine Coded Value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This value is the brightness level number (0-8) modified to add 16 when the Occupancy level is 1 (ON). Adding 16 to the code makes the Decimal Point segment light up.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the Mode is TEST_SEQ, the data is set to -1 instead, which will activate the Test Output mode of the 7SEG task. (This feature can be entirely removed at compile time.)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CQ task sends Coded Value to xSimple7Queue for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7SEG Output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Task: “7SEG Output”, vTaskSimple7Output, 120 stack, no </a:t>
            </a:r>
            <a:r>
              <a:rPr lang="en-US" dirty="0" err="1" smtClean="0"/>
              <a:t>params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Queue name: xSimple7Queue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data is &gt;= 0, it is sent to the Simple7 driver (see SIMPLE7.C/.H) as a hexadecimal digit with optional DP display.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If data is &lt;0, Test Mode is activated.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 Test Mode, the task cycles periodically (period: 1 sec) through display patterns.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At each cycle, it also peeks at the input queue to check for data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If data &gt;= 0 is detected, Test Mode is exited.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If data &lt; 0, it continues to display the test patterns.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Test patterns show the various outputs (hex font), some rotating and alternating segments (test font), and a special ASCII input feature for fun.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C2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= Pyroelectric (or Passive) Infrared Sensor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 the recommended unit (got one from OSEPP at Fry’s)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This unit does not retrigger, therefore we get a square wave during motion, not a fixed level. (Times are set by trimmer pots on sensor.)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Sensor also requires several seconds of time “in the dark” when powered up to calibrate itself for best operation.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needed two tasks to implement the occupancy feature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ADC task provides a train of sample levels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Edge Detector task converts the ADC samples provided into edge events sent to the Command Queue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First leading edge will set the occupancy state to ON,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but will not detect the lack of edges (inactivity) to shut it OFF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implemented a “watchdog timer” to detect inactivity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This works like the automatic light shutoff in some public restrooms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Timer is restarted for each edge event (both leading and trailing)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Timer expiration sends an event to the Command Queue that shuts Occ. 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PIR sampling task</a:t>
            </a:r>
            <a:endParaRPr lang="en-US" dirty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Reuses ADC sampling task from LDR (channel: 1, period: 85ms)</a:t>
            </a:r>
          </a:p>
          <a:p>
            <a:r>
              <a:rPr lang="en-US" altLang="en-US" smtClean="0"/>
              <a:t>Generates stream of data samples sent to Command Queue</a:t>
            </a:r>
          </a:p>
          <a:p>
            <a:r>
              <a:rPr lang="en-US" altLang="en-US" smtClean="0"/>
              <a:t>Command Queue process:</a:t>
            </a:r>
          </a:p>
          <a:p>
            <a:pPr lvl="2"/>
            <a:r>
              <a:rPr lang="en-US" altLang="en-US" smtClean="0"/>
              <a:t>Data is intercepted and sent to the Edge Detector queue</a:t>
            </a:r>
          </a:p>
          <a:p>
            <a:pPr lvl="2"/>
            <a:r>
              <a:rPr lang="en-US" altLang="en-US" smtClean="0"/>
              <a:t>No level variable is maintained for the actual PIR sensor value</a:t>
            </a:r>
          </a:p>
          <a:p>
            <a:pPr lvl="2"/>
            <a:r>
              <a:rPr lang="en-US" altLang="en-US" smtClean="0"/>
              <a:t>No output update is triggered for this data</a:t>
            </a:r>
          </a:p>
          <a:p>
            <a:pPr lvl="2"/>
            <a:r>
              <a:rPr lang="en-US" altLang="en-US" smtClean="0"/>
              <a:t>Debug output display is optionally provided (#define DBGPRINTPIR)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Edge Detector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Uses same algorithm as Pushbutton code for converting sample levels to edges (see EDGE.C/.H)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 name: </a:t>
            </a:r>
            <a:r>
              <a:rPr lang="en-US" dirty="0" err="1" smtClean="0"/>
              <a:t>vTaskEdgeDetector</a:t>
            </a:r>
            <a:r>
              <a:rPr lang="en-US" dirty="0" smtClean="0"/>
              <a:t> (“PIR Edges”, 120 stack, </a:t>
            </a:r>
            <a:r>
              <a:rPr lang="en-US" dirty="0" err="1" smtClean="0"/>
              <a:t>params.used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Queue name: </a:t>
            </a:r>
            <a:r>
              <a:rPr lang="en-US" dirty="0" err="1" smtClean="0"/>
              <a:t>xEdgeDetectQueue</a:t>
            </a:r>
            <a:r>
              <a:rPr lang="en-US" dirty="0" smtClean="0"/>
              <a:t> (1,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w.overwrite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Each ADC level sample from the queue,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thresholds it with hysteresis to further prevent noise,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And passes the resulting above/below indicator into the Edge algorithm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This returns +1 for leading edge detected, -1 for trailing, 0 for otherwise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+1 leading edge generates an event sent to the Command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LEVEL  C3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Either BMP-280 or BME-280 is supported (auto-configured)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Sensor is connected via the SPI bus (sensor allows either that or I²C)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provided (BMP-280): temperature, pressure, altitude (relative)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provided (BME-280): same, plus humidity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Assembly required: solder 7-pin header, connect to breadboard (LPC)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BMPE Input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Provides optional software support for either BMP-280 or BME-280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Task: “BMPE Sensors” (</a:t>
            </a:r>
            <a:r>
              <a:rPr lang="en-US" dirty="0" err="1" smtClean="0"/>
              <a:t>vTaskBMPEInput</a:t>
            </a:r>
            <a:r>
              <a:rPr lang="en-US" dirty="0" smtClean="0"/>
              <a:t>, </a:t>
            </a:r>
            <a:r>
              <a:rPr lang="en-US" dirty="0" smtClean="0"/>
              <a:t>240 stack, </a:t>
            </a:r>
            <a:r>
              <a:rPr lang="en-US" dirty="0" err="1" smtClean="0"/>
              <a:t>w.params</a:t>
            </a:r>
            <a:r>
              <a:rPr lang="en-US" dirty="0" smtClean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Task is not created if no sensor is detected.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Sample period: 2000 </a:t>
            </a:r>
            <a:r>
              <a:rPr lang="en-US" dirty="0" err="1" smtClean="0"/>
              <a:t>msec</a:t>
            </a:r>
            <a:r>
              <a:rPr lang="en-US" dirty="0" smtClean="0"/>
              <a:t> using Forced mode (host demand)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Read compensated temperature, pressure, altitude, and optional humidity.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Scale each value to an </a:t>
            </a:r>
            <a:r>
              <a:rPr lang="en-US" dirty="0" err="1" smtClean="0"/>
              <a:t>int</a:t>
            </a:r>
            <a:r>
              <a:rPr lang="en-US" dirty="0" smtClean="0"/>
              <a:t> (scale factor 100 to get 2 decimal places).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Send each value to the Command Queue separately.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Command process: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When the final data (Altitude) is received, it triggers output to the OLED Display queue.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OLED Display output task</a:t>
            </a:r>
            <a:endParaRPr 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Originally planned to drive an </a:t>
            </a:r>
            <a:r>
              <a:rPr lang="en-US" altLang="en-US" dirty="0" err="1" smtClean="0"/>
              <a:t>Adafruit</a:t>
            </a:r>
            <a:r>
              <a:rPr lang="en-US" altLang="en-US" dirty="0" smtClean="0"/>
              <a:t> LCD multiline display via I²C</a:t>
            </a:r>
          </a:p>
          <a:p>
            <a:r>
              <a:rPr lang="en-US" altLang="en-US" dirty="0" smtClean="0"/>
              <a:t>Initial version will display to the debug console using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Task: “OLED Output” (</a:t>
            </a:r>
            <a:r>
              <a:rPr lang="en-US" altLang="en-US" dirty="0" err="1" smtClean="0"/>
              <a:t>vTaskOLEDOutput</a:t>
            </a:r>
            <a:r>
              <a:rPr lang="en-US" altLang="en-US" dirty="0" smtClean="0"/>
              <a:t>, 240 stack, no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Queue name: </a:t>
            </a:r>
            <a:r>
              <a:rPr lang="en-US" altLang="en-US" dirty="0" err="1" smtClean="0"/>
              <a:t>xDisplayQueue</a:t>
            </a:r>
            <a:r>
              <a:rPr lang="en-US" altLang="en-US" dirty="0" smtClean="0"/>
              <a:t> (1,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of 4 floats, </a:t>
            </a:r>
            <a:r>
              <a:rPr lang="en-US" altLang="en-US" dirty="0" err="1" smtClean="0"/>
              <a:t>w.overwrite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Process</a:t>
            </a:r>
            <a:r>
              <a:rPr lang="en-US" altLang="en-US" dirty="0" smtClean="0"/>
              <a:t>:</a:t>
            </a:r>
          </a:p>
          <a:p>
            <a:pPr lvl="2"/>
            <a:r>
              <a:rPr lang="en-US" altLang="en-US" dirty="0" smtClean="0"/>
              <a:t>Block until data (temp, press, humid, alt) is in queue</a:t>
            </a:r>
          </a:p>
          <a:p>
            <a:pPr lvl="2"/>
            <a:r>
              <a:rPr lang="en-US" altLang="en-US" dirty="0" smtClean="0"/>
              <a:t>Display it using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 statements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SPI is not really a full standard, just defines a signaling method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There are four wires: SCLK, MISO, MOSI, and SSEL (also called SS or CS)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Three wires are usually shared, but each device needs its own CS line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There are two operational modes: Master and Slave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Data flows both ways simultaneously*, via frames (8-16 data bits ea.)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Programmable clock active level (CPOL) and sampling edge (CPHA)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Speeds are set by each device; the LPC will support up to PCLK/8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devices (Slaves) each specify how their own protocol works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Different clock speed, bit order, and mode (CPOL/CPHA) needed for each Slave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Bosch BMP/BME-280 sensor chip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Pressure/altitude: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Temp.correction</a:t>
            </a:r>
            <a:r>
              <a:rPr lang="en-US" dirty="0" smtClean="0"/>
              <a:t> and factory trim calibration data included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Temperature: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Resolution: 0.01 </a:t>
            </a:r>
            <a:r>
              <a:rPr lang="en-US" dirty="0" err="1" smtClean="0"/>
              <a:t>deg.C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Two data transfer modes: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Forced – single measurement made at software request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Normal – stream of data samples generated by device parameters (requires interrupts)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Digital filtering and high-resolution oversampling in Normal mode only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Bosch BMP/BME-280 sensor chip (operation)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Interfaces w.I²C mode until SS line goes low ↓, then permanently SPI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Selects SPI mode 0 or 3 according to SCLK level when SS line ↓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Allows clocks up to 10 MHz, 8 data bits per frame, MSB first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Simple transfers (register read or write) are half duplex w.2 frames: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Frame #1: Send 7 bit register number + RW bit [1(</a:t>
            </a:r>
            <a:r>
              <a:rPr lang="en-US" dirty="0" err="1" smtClean="0"/>
              <a:t>rd</a:t>
            </a:r>
            <a:r>
              <a:rPr lang="en-US" dirty="0" smtClean="0"/>
              <a:t>)/0(</a:t>
            </a:r>
            <a:r>
              <a:rPr lang="en-US" dirty="0" err="1" smtClean="0"/>
              <a:t>wr</a:t>
            </a:r>
            <a:r>
              <a:rPr lang="en-US" dirty="0" smtClean="0"/>
              <a:t>)], ignore read byte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Frame #2 - WR: send the data byte, ignore the read byte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Frame #2 - RD: send any byte, read the byte sent by the device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Chip ID can be read from register 0xD0: BMP=0x58, BME=0x60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Bosch provides original library code (usage is complicated)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BMP/BME-280 has extra features not supported by the basic library: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3 operating modes (sleep, normal, forced)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An internal IIR filter (to filter out sudden changes in pressure like door slams, etc.)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wanted to add a height-change feature, but this requires the extras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put in the basic functions, but the data is unstable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chose to use this and port it to use the LPC’s CMSIS library for I/O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Original library characteristics: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Written in C++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Supports forced mode (single samples) only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Everything calls a handful of low-level functions to access SPI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Software porting process: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Translated original file (one .CPP/.H file pair) to BMPE.C/.H, written in C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Rewrote the handful of low-level functions to call my own SPI layer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Wrote the SPI layer (SPI.C/.H) to call the CMSIS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Debugging protocols like SPI requires extra hardware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See if you meet timing specs, bit order, clock modes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Know if you’re sending and receiving data to the device properly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Basic I/O functions need to be working well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Traditional testing would use a logic analyzer or oscilloscope ($$$)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Saleae</a:t>
            </a:r>
            <a:r>
              <a:rPr lang="en-US" dirty="0" smtClean="0"/>
              <a:t> ($109-399) and </a:t>
            </a:r>
            <a:r>
              <a:rPr lang="en-US" dirty="0" err="1" smtClean="0"/>
              <a:t>IkaLogic</a:t>
            </a:r>
            <a:r>
              <a:rPr lang="en-US" dirty="0" smtClean="0"/>
              <a:t> (€69-149) provide general logic analyzer front </a:t>
            </a:r>
            <a:r>
              <a:rPr lang="en-US" dirty="0" err="1" smtClean="0"/>
              <a:t>ends+SW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err="1" smtClean="0"/>
              <a:t>TotalPhase</a:t>
            </a:r>
            <a:r>
              <a:rPr lang="en-US" dirty="0" smtClean="0"/>
              <a:t> provides similar but specialized for protocols: I²C/SPI/USB/CAN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a free download, easy install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Can provide error info for many issues, but they are confusing as to what you might be doing wrong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had to solve my own bugs in the basic I/O layer (SPI.C) first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After that, it did verify that things were operating properly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hardware hookup was pretty simple but it required +5v (J2p2)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SPI Problems encountered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Initial setup of LPC parameters is critical to get debugger working</a:t>
            </a:r>
          </a:p>
          <a:p>
            <a:r>
              <a:rPr lang="en-US" altLang="en-US" smtClean="0"/>
              <a:t>Hidden assumptions of Arduino code had to be identified</a:t>
            </a:r>
          </a:p>
          <a:p>
            <a:r>
              <a:rPr lang="en-US" altLang="en-US" smtClean="0"/>
              <a:t>CMSIS module was straightforward, just new names for everything</a:t>
            </a:r>
          </a:p>
          <a:p>
            <a:r>
              <a:rPr lang="en-US" altLang="en-US" smtClean="0"/>
              <a:t>Design of SPI should allow multiple devices (w.diff.parameters)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WRAP UP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Options implemented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Recommendations and Ruminations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still want to get the height change feature working (Sept.1 baby!)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C++ really is a better fit, you should try it!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/ version control has saved my life more than once during the project. Highly recommended.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Keep on having fun with electronics and making things. Go, </a:t>
            </a:r>
            <a:r>
              <a:rPr lang="en-US" dirty="0" err="1" smtClean="0"/>
              <a:t>IoT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Contact me here: </a:t>
            </a:r>
            <a:r>
              <a:rPr lang="en-US" dirty="0" smtClean="0">
                <a:hlinkClick r:id="rId2"/>
              </a:rPr>
              <a:t>mike@azuresults.com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Link to my project on </a:t>
            </a:r>
            <a:r>
              <a:rPr lang="en-US" dirty="0" err="1" smtClean="0"/>
              <a:t>Github</a:t>
            </a:r>
            <a:r>
              <a:rPr lang="en-US" dirty="0" smtClean="0"/>
              <a:t> here (code, slides, links, more):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https://github.com/mmehr2/FinalProject5381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Datasheets for devices used – see my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Code links – see my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Thanks for the starter .</a:t>
            </a:r>
            <a:r>
              <a:rPr lang="en-US" dirty="0" err="1" smtClean="0"/>
              <a:t>gitignore</a:t>
            </a:r>
            <a:r>
              <a:rPr lang="en-US" dirty="0" smtClean="0"/>
              <a:t> to </a:t>
            </a:r>
            <a:r>
              <a:rPr lang="en-US" dirty="0" err="1" smtClean="0"/>
              <a:t>AlbertaSat</a:t>
            </a:r>
            <a:r>
              <a:rPr lang="en-US" dirty="0" smtClean="0"/>
              <a:t>: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>
                <a:hlinkClick r:id="rId4"/>
              </a:rPr>
              <a:t>https://bitbucket.org/AlbertaSat/albertasat-athena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Open source space satellite project originally based on </a:t>
            </a:r>
            <a:r>
              <a:rPr lang="en-US" dirty="0" err="1" smtClean="0"/>
              <a:t>FreeRTOS</a:t>
            </a:r>
            <a:r>
              <a:rPr lang="en-US" dirty="0" smtClean="0"/>
              <a:t> and LPC-1769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Feel free to use my code in your projects if you find it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3272641" y="365125"/>
            <a:ext cx="5563589" cy="6001643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</a:t>
            </a:r>
          </a:p>
          <a:p>
            <a:pPr algn="ctr">
              <a:defRPr/>
            </a:pPr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YOU!</a:t>
            </a:r>
          </a:p>
          <a:p>
            <a:pPr algn="ctr">
              <a:defRPr/>
            </a:pPr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Watching</a:t>
            </a:r>
            <a:endParaRPr 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76450" y="1865313"/>
            <a:ext cx="803910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600" dirty="0"/>
              <a:t>END</a:t>
            </a:r>
          </a:p>
          <a:p>
            <a:pPr algn="ctr">
              <a:defRPr/>
            </a:pPr>
            <a:r>
              <a:rPr lang="en-US" sz="9600" dirty="0"/>
              <a:t>(unused slides)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Onboard LED Driver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Digit shows the ambient light level detected (0-8)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Relative height feature with reference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Pushbutton modes (click to change to next)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Smart Bulb operation (required)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Bulb is always ON (required)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Bulb is always OFF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Test mode – cycles system tests to verify functionality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Relative altitude feature (pressure sensor)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Defaults to approximate altitude above sea level, but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If calibrated to current height, will show altitude above or below that.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OPT: Single digit shows relative building floor, with DP for negative.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Mode change (PB press) also sets reference pressure/altitude.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LPC-1769 Cortex-M3 ARM board (Mouser $23.75)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Sensors: LDR, Pushbutton (class provided)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Motion sensor: PIR-01 from OSEPP.com (Fry’s $8.99)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Seven-segment display: Common-cathode red w/DP (Amazon)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err="1" smtClean="0"/>
              <a:t>Env.sensor</a:t>
            </a:r>
            <a:r>
              <a:rPr lang="en-US" altLang="en-US" dirty="0" smtClean="0"/>
              <a:t>: BMP/BME-280 from Adafruit.com (borrowed)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BMP – temp and pressure @ $9.95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BME has humidity too @ $19.95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OLED: Still selecting from Adafruit.com (ran out of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Tasks to sample input sensors: </a:t>
            </a:r>
            <a:r>
              <a:rPr lang="en-US" altLang="en-US" dirty="0" smtClean="0"/>
              <a:t>4+1</a:t>
            </a: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Tasks to drive output devices: </a:t>
            </a:r>
            <a:r>
              <a:rPr lang="en-US" altLang="en-US" dirty="0" smtClean="0"/>
              <a:t>3</a:t>
            </a: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One task to act as Command Interpreter (gatekeeper)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Data flows from input tasks to GK to output tasks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Message Queues </a:t>
            </a:r>
            <a:r>
              <a:rPr lang="en-US" altLang="en-US" dirty="0" smtClean="0"/>
              <a:t>(5) are </a:t>
            </a:r>
            <a:r>
              <a:rPr lang="en-US" altLang="en-US" dirty="0" smtClean="0"/>
              <a:t>used for data and command flow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Most queues are single length with overwrite feature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Doesn’t matter if data is dropped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9239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3137</Words>
  <Application>Microsoft Office PowerPoint</Application>
  <PresentationFormat>Widescreen</PresentationFormat>
  <Paragraphs>326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Tw Cen MT</vt:lpstr>
      <vt:lpstr>Calibri</vt:lpstr>
      <vt:lpstr>Trebuchet MS</vt:lpstr>
      <vt:lpstr>Wingdings</vt:lpstr>
      <vt:lpstr>Circuit</vt:lpstr>
      <vt:lpstr>Adobe Acrobat Document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PowerPoint Presentation</vt:lpstr>
      <vt:lpstr>PowerPoint Presentation</vt:lpstr>
      <vt:lpstr>LDR – Ambient Light Sensor</vt:lpstr>
      <vt:lpstr>ADC sampling task</vt:lpstr>
      <vt:lpstr>Command Queue task</vt:lpstr>
      <vt:lpstr>Onboard LED Display output task</vt:lpstr>
      <vt:lpstr>PowerPoint Presentation</vt:lpstr>
      <vt:lpstr>Pushbutton input</vt:lpstr>
      <vt:lpstr>Alternate Pushbutton debouncing</vt:lpstr>
      <vt:lpstr>PowerPoint Presentation</vt:lpstr>
      <vt:lpstr>Seven Segment Display Output</vt:lpstr>
      <vt:lpstr>7SEG Output task</vt:lpstr>
      <vt:lpstr>PowerPoint Presentation</vt:lpstr>
      <vt:lpstr>PIR Motion Sensor</vt:lpstr>
      <vt:lpstr>PIR Software</vt:lpstr>
      <vt:lpstr>PIR sampling task</vt:lpstr>
      <vt:lpstr>Edge Detector task</vt:lpstr>
      <vt:lpstr>PowerPoint Presentation</vt:lpstr>
      <vt:lpstr>Environmental sensor</vt:lpstr>
      <vt:lpstr>BMPE Input task</vt:lpstr>
      <vt:lpstr>OLED Display output task</vt:lpstr>
      <vt:lpstr>SPI background</vt:lpstr>
      <vt:lpstr>Bosch BMP/BME-280 sensor chip (data)</vt:lpstr>
      <vt:lpstr>Bosch BMP/BME-280 sensor chip (operation)</vt:lpstr>
      <vt:lpstr>Chip software usage</vt:lpstr>
      <vt:lpstr>Software library</vt:lpstr>
      <vt:lpstr>Debugging process</vt:lpstr>
      <vt:lpstr>Debugging actually</vt:lpstr>
      <vt:lpstr>SPI Problems encountered</vt:lpstr>
      <vt:lpstr>PowerPoint Presentation</vt:lpstr>
      <vt:lpstr>Recommendations and Ruminations</vt:lpstr>
      <vt:lpstr>Links</vt:lpstr>
      <vt:lpstr>PowerPoint Presentation</vt:lpstr>
      <vt:lpstr>PowerPoint Presentation</vt:lpstr>
      <vt:lpstr>Onboard LED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99</cp:revision>
  <dcterms:created xsi:type="dcterms:W3CDTF">2016-08-12T15:22:31Z</dcterms:created>
  <dcterms:modified xsi:type="dcterms:W3CDTF">2016-08-25T04:32:35Z</dcterms:modified>
</cp:coreProperties>
</file>