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258" r:id="rId11"/>
    <p:sldId id="268" r:id="rId12"/>
    <p:sldId id="260" r:id="rId13"/>
    <p:sldId id="277" r:id="rId14"/>
    <p:sldId id="280" r:id="rId15"/>
    <p:sldId id="269" r:id="rId16"/>
    <p:sldId id="270" r:id="rId17"/>
    <p:sldId id="271" r:id="rId18"/>
    <p:sldId id="281" r:id="rId19"/>
    <p:sldId id="273" r:id="rId20"/>
    <p:sldId id="272" r:id="rId21"/>
    <p:sldId id="274" r:id="rId22"/>
    <p:sldId id="275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(I2C)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LDR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BMPE (SPI)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Motion-to-Presence (MTP)</a:t>
          </a:r>
          <a:endParaRPr lang="en-US" sz="1700" kern="1200" dirty="0"/>
        </a:p>
      </dsp:txBody>
      <dsp:txXfrm>
        <a:off x="384993" y="1246212"/>
        <a:ext cx="1858913" cy="1858913"/>
      </dsp:txXfrm>
    </dsp:sp>
    <dsp:sp modelId="{5F312F13-C8FB-4992-AFFF-6FEEDCBC9ACE}">
      <dsp:nvSpPr>
        <dsp:cNvPr id="0" name=""/>
        <dsp:cNvSpPr/>
      </dsp:nvSpPr>
      <dsp:spPr>
        <a:xfrm rot="5400000">
          <a:off x="3071205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381061" y="1298930"/>
          <a:ext cx="1753476" cy="1753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sample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PB event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Timer event</a:t>
          </a:r>
          <a:endParaRPr lang="en-US" sz="1500" kern="1200" dirty="0"/>
        </a:p>
      </dsp:txBody>
      <dsp:txXfrm>
        <a:off x="4637852" y="1555721"/>
        <a:ext cx="1239894" cy="1239894"/>
      </dsp:txXfrm>
    </dsp:sp>
    <dsp:sp modelId="{3D5215D7-5C12-4ED5-93E5-2DDB656D21DE}">
      <dsp:nvSpPr>
        <dsp:cNvPr id="0" name=""/>
        <dsp:cNvSpPr/>
      </dsp:nvSpPr>
      <dsp:spPr>
        <a:xfrm rot="5400000">
          <a:off x="6576844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RGB LED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7-seg </a:t>
          </a:r>
          <a:r>
            <a:rPr lang="en-US" sz="1700" kern="1200" smtClean="0"/>
            <a:t>w DP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OLED (I2C)</a:t>
          </a:r>
          <a:endParaRPr lang="en-US" sz="1700" kern="1200" dirty="0"/>
        </a:p>
      </dsp:txBody>
      <dsp:txXfrm>
        <a:off x="8271693" y="1246212"/>
        <a:ext cx="1858913" cy="185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2A9E8-6FC6-4EF2-BFC8-504DD7BA24B6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1817-5444-4E8D-9C84-8036775C1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72815-CDC1-4940-B2EF-D51C2243CD3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B4E6C-0055-44FB-8032-8215B46C6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1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A5E1-894E-49F9-AFBD-6297DECBE058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F6A19-55F6-4201-ADC5-25106EACE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6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A640-81F7-4CB9-90F4-EF1244DA27C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D44EE-786A-4136-BEF1-29E07126E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1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0BA5-D445-4AF5-9369-CD14B0C827E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FE90E-AC54-4513-B414-4B0947010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6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7D3C-50BA-4C91-B098-178FAB459EF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74548-C1FB-4E9D-99CB-E57E71F68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0FDF-197C-49B2-9C0A-238E61B653E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45A85-CEF2-4D3B-A0BF-E1AD6DE03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7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1583-A0F2-4404-B42B-C43227567163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92288-703B-45BC-BEF6-190C47C43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AFB04-5C7C-4AEA-BFBA-8F95F8DB24CE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C38E5-7DFB-4ABD-84F1-70B6E101F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C9C40-15B9-487C-B9EC-1B7B0D55727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748F2-DBFB-47B5-A713-1CCA12B2E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11FB-C92C-4DE4-87F9-931B27E6A4B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F01BA-0C65-492A-A9E7-E95743AC9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7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4D46D2-C7BD-4564-84E1-9A8388B774C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14162C-26AC-493D-A9A7-7387C61668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ike@azuresults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ADC input from sampling task (channel: 0, period: 250ms)</a:t>
            </a:r>
          </a:p>
          <a:p>
            <a:r>
              <a:rPr lang="en-US" altLang="en-US" smtClean="0"/>
              <a:t>Data samples sent to command queue directly</a:t>
            </a:r>
          </a:p>
          <a:p>
            <a:r>
              <a:rPr lang="en-US" altLang="en-US" smtClean="0"/>
              <a:t>Command proc </a:t>
            </a:r>
          </a:p>
          <a:p>
            <a:pPr lvl="1"/>
            <a:r>
              <a:rPr lang="en-US" altLang="en-US" smtClean="0"/>
              <a:t>Maintains current level ‘ambient’ variable</a:t>
            </a:r>
          </a:p>
          <a:p>
            <a:pPr lvl="1"/>
            <a:r>
              <a:rPr lang="en-US" altLang="en-US" smtClean="0"/>
              <a:t>Updates trigger immediate output</a:t>
            </a:r>
          </a:p>
          <a:p>
            <a:pPr lvl="2"/>
            <a:r>
              <a:rPr lang="en-US" altLang="en-US" smtClean="0"/>
              <a:t>‘brightness’ recalc</a:t>
            </a:r>
          </a:p>
          <a:p>
            <a:pPr lvl="2"/>
            <a:r>
              <a:rPr lang="en-US" altLang="en-US" smtClean="0"/>
              <a:t>Brightness sent as color data to LED queue (xBulbQueue)</a:t>
            </a:r>
          </a:p>
          <a:p>
            <a:pPr lvl="2"/>
            <a:r>
              <a:rPr lang="en-US" altLang="en-US" smtClean="0"/>
              <a:t>Also sent as coded value to 7SEG queue (xSimple7Queue)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task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 data: from CQ variable ‘bulb’</a:t>
            </a:r>
          </a:p>
          <a:p>
            <a:r>
              <a:rPr lang="en-US" altLang="en-US" smtClean="0"/>
              <a:t>Queue: xBulbQueue (1,int)</a:t>
            </a:r>
          </a:p>
          <a:p>
            <a:r>
              <a:rPr lang="en-US" altLang="en-US" smtClean="0"/>
              <a:t>Task: “LED Output” (vTaskLEDOutput)</a:t>
            </a:r>
          </a:p>
          <a:p>
            <a:r>
              <a:rPr lang="en-US" altLang="en-US" smtClean="0"/>
              <a:t>Just displays 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Driver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Motion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PIR = Pyroelectric (or Passive) Infrared Sensor</a:t>
            </a:r>
          </a:p>
          <a:p>
            <a:r>
              <a:rPr lang="en-US" dirty="0" smtClean="0"/>
              <a:t>Not the recommended unit (got one from OSEPP at Fry’s)</a:t>
            </a:r>
          </a:p>
          <a:p>
            <a:r>
              <a:rPr lang="en-US" dirty="0" smtClean="0"/>
              <a:t>This unit does not retrigger, therefore we get a pulse wave during motion, not a fixed level</a:t>
            </a:r>
          </a:p>
          <a:p>
            <a:r>
              <a:rPr lang="en-US" dirty="0" smtClean="0"/>
              <a:t>The ADC task provides a train of sample levels</a:t>
            </a:r>
          </a:p>
          <a:p>
            <a:r>
              <a:rPr lang="en-US" dirty="0" smtClean="0"/>
              <a:t>The Edge Detector task converts the ADC samples provided into edge events, but will not detect the lack of edges</a:t>
            </a:r>
          </a:p>
          <a:p>
            <a:r>
              <a:rPr lang="en-US" dirty="0" smtClean="0"/>
              <a:t>I chose to implement a “watchdog timer” to detect lack of activity</a:t>
            </a:r>
          </a:p>
          <a:p>
            <a:pPr lvl="1"/>
            <a:r>
              <a:rPr lang="en-US" dirty="0" smtClean="0"/>
              <a:t>This works like the automatic light shutoff in some public restrooms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 sample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Reuses ADC task from LDR (channel: 1, period: 85ms)</a:t>
            </a:r>
          </a:p>
          <a:p>
            <a:r>
              <a:rPr lang="en-US" dirty="0" smtClean="0"/>
              <a:t>Generates stream of data samples sent to Edge Detector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BMP-280 or BME-280 is supported (auto-configured)</a:t>
            </a:r>
          </a:p>
          <a:p>
            <a:r>
              <a:rPr lang="en-US" dirty="0" smtClean="0"/>
              <a:t>Sensor is connected via the SPI bus (sensor allows either that or </a:t>
            </a:r>
            <a:r>
              <a:rPr lang="en-US" dirty="0" smtClean="0"/>
              <a:t>I²C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provided (BMP-280): temperature, pressure, altitude (relative)</a:t>
            </a:r>
          </a:p>
          <a:p>
            <a:r>
              <a:rPr lang="en-US" dirty="0" smtClean="0"/>
              <a:t>Data provided (BME-280): same, plus humidity</a:t>
            </a:r>
          </a:p>
          <a:p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r>
              <a:rPr lang="en-US" dirty="0" smtClean="0"/>
              <a:t>Assembly required: solder 7-pin header, connect to breadboard (LPC)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is not really a full standard, just defines a signaling method</a:t>
            </a:r>
          </a:p>
          <a:p>
            <a:pPr lvl="2"/>
            <a:r>
              <a:rPr lang="en-US" dirty="0" smtClean="0"/>
              <a:t>There are four wires: SCLK, MISO, MOSI, and SSEL (also called SS or CS)</a:t>
            </a:r>
          </a:p>
          <a:p>
            <a:pPr lvl="2"/>
            <a:r>
              <a:rPr lang="en-US" dirty="0" smtClean="0"/>
              <a:t>Three wires are usually shared, but each device needs its own CS line</a:t>
            </a:r>
          </a:p>
          <a:p>
            <a:pPr lvl="2"/>
            <a:r>
              <a:rPr lang="en-US" dirty="0" smtClean="0"/>
              <a:t>There are two operational modes: Master and Slave</a:t>
            </a:r>
          </a:p>
          <a:p>
            <a:pPr lvl="2"/>
            <a:r>
              <a:rPr lang="en-US" dirty="0" smtClean="0"/>
              <a:t>Data flows both ways simultaneously*, via frames (8-16 data bits ea.)</a:t>
            </a:r>
          </a:p>
          <a:p>
            <a:pPr lvl="2"/>
            <a:r>
              <a:rPr lang="en-US" dirty="0" smtClean="0"/>
              <a:t>Programmable clock active level (CPOL) and sampling edge (CPHA)</a:t>
            </a:r>
          </a:p>
          <a:p>
            <a:r>
              <a:rPr lang="en-US" dirty="0" smtClean="0"/>
              <a:t>Speeds are set by each device; the LPC will support up to PCLK/8</a:t>
            </a:r>
          </a:p>
          <a:p>
            <a:r>
              <a:rPr lang="en-US" dirty="0" smtClean="0"/>
              <a:t>The devices (Slaves) each specify how their own protocol works</a:t>
            </a:r>
          </a:p>
          <a:p>
            <a:pPr lvl="2"/>
            <a:r>
              <a:rPr lang="en-US" dirty="0" smtClean="0"/>
              <a:t>Different clock speed, bit order, and mode (CPOL/CPHA) needed for each Slave</a:t>
            </a:r>
          </a:p>
          <a:p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Pressure/altitude: </a:t>
            </a:r>
          </a:p>
          <a:p>
            <a:pPr lvl="2"/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2"/>
            <a:r>
              <a:rPr lang="en-US" dirty="0" smtClean="0"/>
              <a:t>Relative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2"/>
            <a:r>
              <a:rPr lang="en-US" dirty="0" err="1" smtClean="0"/>
              <a:t>Temp.correction</a:t>
            </a:r>
            <a:r>
              <a:rPr lang="en-US" dirty="0" smtClean="0"/>
              <a:t> and factory trim calibration data included</a:t>
            </a:r>
          </a:p>
          <a:p>
            <a:r>
              <a:rPr lang="en-US" dirty="0" smtClean="0"/>
              <a:t>Temperature: </a:t>
            </a:r>
          </a:p>
          <a:p>
            <a:pPr lvl="2"/>
            <a:r>
              <a:rPr lang="en-US" dirty="0" smtClean="0"/>
              <a:t>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Resolution: 0.01 </a:t>
            </a:r>
            <a:r>
              <a:rPr lang="en-US" dirty="0" err="1" smtClean="0"/>
              <a:t>deg.C</a:t>
            </a:r>
            <a:endParaRPr lang="en-US" dirty="0" smtClean="0"/>
          </a:p>
          <a:p>
            <a:r>
              <a:rPr lang="en-US" dirty="0" smtClean="0"/>
              <a:t>Two data transfer modes:</a:t>
            </a:r>
          </a:p>
          <a:p>
            <a:pPr lvl="2"/>
            <a:r>
              <a:rPr lang="en-US" dirty="0" smtClean="0"/>
              <a:t>Forced – single measurement made at software request</a:t>
            </a:r>
          </a:p>
          <a:p>
            <a:pPr lvl="2"/>
            <a:r>
              <a:rPr lang="en-US" dirty="0" smtClean="0"/>
              <a:t>Normal – stream of data samples generated by device parameters (requires interrupts)</a:t>
            </a:r>
          </a:p>
          <a:p>
            <a:pPr lvl="2"/>
            <a:r>
              <a:rPr lang="en-US" dirty="0" smtClean="0"/>
              <a:t>Digital filtering and high-resolution oversampling in Normal mode only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 (operation)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w.I²C mode until SS line goes low ↓, then permanently SPI</a:t>
            </a:r>
          </a:p>
          <a:p>
            <a:r>
              <a:rPr lang="en-US" dirty="0" smtClean="0"/>
              <a:t>Selects SPI mode 0 or 3 according to SCLK level when SS line ↓</a:t>
            </a:r>
          </a:p>
          <a:p>
            <a:r>
              <a:rPr lang="en-US" dirty="0" smtClean="0"/>
              <a:t>Allows clocks up to 10 MHz, 8 data bits per frame, MSB first</a:t>
            </a:r>
          </a:p>
          <a:p>
            <a:r>
              <a:rPr lang="en-US" dirty="0" smtClean="0"/>
              <a:t>Simple transfers (register read or write) are half duplex w.2 frames: </a:t>
            </a:r>
          </a:p>
          <a:p>
            <a:pPr lvl="1"/>
            <a:r>
              <a:rPr lang="en-US" dirty="0" smtClean="0"/>
              <a:t>Frame #1: Send 7 bit register number + RW bit [1(</a:t>
            </a:r>
            <a:r>
              <a:rPr lang="en-US" dirty="0" err="1" smtClean="0"/>
              <a:t>rd</a:t>
            </a:r>
            <a:r>
              <a:rPr lang="en-US" dirty="0" smtClean="0"/>
              <a:t>)/0(</a:t>
            </a:r>
            <a:r>
              <a:rPr lang="en-US" dirty="0" err="1" smtClean="0"/>
              <a:t>wr</a:t>
            </a:r>
            <a:r>
              <a:rPr lang="en-US" dirty="0" smtClean="0"/>
              <a:t>)], ignore read byte</a:t>
            </a:r>
          </a:p>
          <a:p>
            <a:pPr lvl="1"/>
            <a:r>
              <a:rPr lang="en-US" dirty="0" smtClean="0"/>
              <a:t>Frame #2 - WR: send the data byte, ignore the read byte</a:t>
            </a:r>
          </a:p>
          <a:p>
            <a:pPr lvl="1"/>
            <a:r>
              <a:rPr lang="en-US" dirty="0" smtClean="0"/>
              <a:t>Frame #2 - RD: send any byte, read the byte sent by the device</a:t>
            </a:r>
          </a:p>
          <a:p>
            <a:r>
              <a:rPr lang="en-US" dirty="0" smtClean="0"/>
              <a:t>Chip ID can be read from register 0xD0: BMP=0x58, BME=0x60</a:t>
            </a:r>
          </a:p>
        </p:txBody>
      </p:sp>
    </p:spTree>
    <p:extLst>
      <p:ext uri="{BB962C8B-B14F-4D97-AF65-F5344CB8AC3E}">
        <p14:creationId xmlns:p14="http://schemas.microsoft.com/office/powerpoint/2010/main" val="3824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Bosch provides original library code (usage is complicated)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r>
              <a:rPr lang="en-US" dirty="0" smtClean="0"/>
              <a:t>BMP/BME-280 has extra features not supported by the basic library:</a:t>
            </a:r>
          </a:p>
          <a:p>
            <a:pPr lvl="2"/>
            <a:r>
              <a:rPr lang="en-US" dirty="0" smtClean="0"/>
              <a:t>3 operating modes (sleep, normal, forced)</a:t>
            </a:r>
          </a:p>
          <a:p>
            <a:pPr lvl="2"/>
            <a:r>
              <a:rPr lang="en-US" dirty="0" smtClean="0"/>
              <a:t>An internal IIR filter (to filter out sudden changes in pressure like door slams, etc.)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r>
              <a:rPr lang="en-US" dirty="0" smtClean="0"/>
              <a:t>I wanted to add a height-change feature, but this requires the extras</a:t>
            </a:r>
          </a:p>
          <a:p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r>
              <a:rPr lang="en-US" dirty="0" smtClean="0"/>
              <a:t>I put in the basic functions, but the data is unstable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Pass the class! </a:t>
            </a:r>
          </a:p>
          <a:p>
            <a:r>
              <a:rPr lang="en-US" altLang="en-US" smtClean="0"/>
              <a:t>Have fun! </a:t>
            </a:r>
          </a:p>
          <a:p>
            <a:r>
              <a:rPr lang="en-US" altLang="en-US" smtClean="0"/>
              <a:t>Oh yeah, and it should work!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I chose to use this and port it to use the LPC’s CMSIS library for I/O</a:t>
            </a:r>
          </a:p>
          <a:p>
            <a:r>
              <a:rPr lang="en-US" dirty="0" smtClean="0"/>
              <a:t>Original library characteristics: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Supports forced mode (single samples) only</a:t>
            </a:r>
          </a:p>
          <a:p>
            <a:pPr lvl="1"/>
            <a:r>
              <a:rPr lang="en-US" dirty="0" smtClean="0"/>
              <a:t>Everything calls a handful of low-level functions to access SPI</a:t>
            </a:r>
          </a:p>
          <a:p>
            <a:r>
              <a:rPr lang="en-US" dirty="0" smtClean="0"/>
              <a:t>Software porting process:</a:t>
            </a:r>
          </a:p>
          <a:p>
            <a:pPr lvl="1"/>
            <a:r>
              <a:rPr lang="en-US" dirty="0" smtClean="0"/>
              <a:t>Translated original file (one .CPP/.H file pair) to BMPE.C/.H, written in C</a:t>
            </a:r>
          </a:p>
          <a:p>
            <a:pPr lvl="1"/>
            <a:r>
              <a:rPr lang="en-US" dirty="0" smtClean="0"/>
              <a:t>Rewrote the handful of low-level functions to call my own SPI layer</a:t>
            </a:r>
          </a:p>
          <a:p>
            <a:pPr lvl="1"/>
            <a:r>
              <a:rPr lang="en-US" dirty="0" smtClean="0"/>
              <a:t>Wrote the SPI layer (SPI.C/.H) to call the CMSIS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224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protocols like SPI requires extra hardware</a:t>
            </a:r>
          </a:p>
          <a:p>
            <a:pPr lvl="2"/>
            <a:r>
              <a:rPr lang="en-US" dirty="0" smtClean="0"/>
              <a:t>See if you meet timing specs, bit order, clock modes</a:t>
            </a:r>
          </a:p>
          <a:p>
            <a:pPr lvl="2"/>
            <a:r>
              <a:rPr lang="en-US" dirty="0" smtClean="0"/>
              <a:t>Know if you’re sending and receiving data to the device properly</a:t>
            </a:r>
          </a:p>
          <a:p>
            <a:pPr lvl="2"/>
            <a:r>
              <a:rPr lang="en-US" dirty="0" smtClean="0"/>
              <a:t>Basic I/O functions need to be working well</a:t>
            </a:r>
          </a:p>
          <a:p>
            <a:r>
              <a:rPr lang="en-US" dirty="0" smtClean="0"/>
              <a:t>Traditional testing would use a logic analyzer or oscilloscope ($$$)</a:t>
            </a:r>
          </a:p>
          <a:p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2"/>
            <a:r>
              <a:rPr lang="en-US" dirty="0" err="1" smtClean="0"/>
              <a:t>Saleae</a:t>
            </a:r>
            <a:r>
              <a:rPr lang="en-US" dirty="0" smtClean="0"/>
              <a:t> ($109-399) and </a:t>
            </a:r>
            <a:r>
              <a:rPr lang="en-US" dirty="0" err="1" smtClean="0"/>
              <a:t>IkaLogic</a:t>
            </a:r>
            <a:r>
              <a:rPr lang="en-US" dirty="0" smtClean="0"/>
              <a:t> (€69-149) provide general logic analyzer front </a:t>
            </a:r>
            <a:r>
              <a:rPr lang="en-US" dirty="0" err="1" smtClean="0"/>
              <a:t>ends+SW</a:t>
            </a:r>
            <a:endParaRPr lang="en-US" dirty="0" smtClean="0"/>
          </a:p>
          <a:p>
            <a:pPr lvl="2"/>
            <a:r>
              <a:rPr lang="en-US" dirty="0" err="1" smtClean="0"/>
              <a:t>TotalPhase</a:t>
            </a:r>
            <a:r>
              <a:rPr lang="en-US" dirty="0" smtClean="0"/>
              <a:t> provides similar but specialized for protocols: I2C/SPI/USB/CAN</a:t>
            </a:r>
          </a:p>
          <a:p>
            <a:pPr lvl="2"/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2"/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a free download, easy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/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/>
            <a:r>
              <a:rPr lang="en-US" dirty="0" smtClean="0"/>
              <a:t>Can provide error info for many issues, but they are confusing as to what you might be doing wrong</a:t>
            </a:r>
          </a:p>
          <a:p>
            <a:r>
              <a:rPr lang="en-US" dirty="0" smtClean="0"/>
              <a:t>I had to solve my own bugs in the basic I/O layer (SPI.C) first</a:t>
            </a:r>
          </a:p>
          <a:p>
            <a:r>
              <a:rPr lang="en-US" dirty="0" smtClean="0"/>
              <a:t>After that, it did verify that things were operating properly</a:t>
            </a:r>
          </a:p>
          <a:p>
            <a:r>
              <a:rPr lang="en-US" dirty="0" smtClean="0"/>
              <a:t>The hardware hookup was pretty simple but it required +5v (J2p2)</a:t>
            </a:r>
          </a:p>
          <a:p>
            <a:pPr lvl="1"/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of LPC parameters is critical to get debugger working</a:t>
            </a:r>
          </a:p>
          <a:p>
            <a:r>
              <a:rPr lang="en-US" dirty="0" smtClean="0"/>
              <a:t>Hidden assumptions of Arduino code had to be identified</a:t>
            </a:r>
          </a:p>
          <a:p>
            <a:r>
              <a:rPr lang="en-US" dirty="0" smtClean="0"/>
              <a:t>CMSIS module was straightforward, just new names for everything</a:t>
            </a:r>
          </a:p>
          <a:p>
            <a:r>
              <a:rPr lang="en-US" dirty="0" smtClean="0"/>
              <a:t>Design of SPI should allow multiple devices (</a:t>
            </a:r>
            <a:r>
              <a:rPr lang="en-US" dirty="0" err="1" smtClean="0"/>
              <a:t>w.diff.parameters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still want to try to get the </a:t>
            </a:r>
            <a:r>
              <a:rPr lang="en-US" dirty="0" err="1" smtClean="0"/>
              <a:t>SparkFun</a:t>
            </a:r>
            <a:r>
              <a:rPr lang="en-US" dirty="0" smtClean="0"/>
              <a:t> features working (Sept.1 baby!)</a:t>
            </a:r>
          </a:p>
          <a:p>
            <a:r>
              <a:rPr lang="en-US" dirty="0" smtClean="0"/>
              <a:t>C++ really is a better fit, you should try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 here: </a:t>
            </a:r>
            <a:r>
              <a:rPr lang="en-US" dirty="0" smtClean="0">
                <a:hlinkClick r:id="rId2"/>
              </a:rPr>
              <a:t>mike@azuresults.com</a:t>
            </a:r>
            <a:endParaRPr lang="en-US" dirty="0" smtClean="0"/>
          </a:p>
          <a:p>
            <a:r>
              <a:rPr lang="en-US" dirty="0" smtClean="0"/>
              <a:t>Link to my project on </a:t>
            </a:r>
            <a:r>
              <a:rPr lang="en-US" dirty="0" err="1" smtClean="0"/>
              <a:t>Github</a:t>
            </a:r>
            <a:r>
              <a:rPr lang="en-US" dirty="0" smtClean="0"/>
              <a:t> here (code, slides, links, more):</a:t>
            </a:r>
          </a:p>
          <a:p>
            <a:pPr lvl="2"/>
            <a:r>
              <a:rPr lang="en-US" dirty="0" smtClean="0"/>
              <a:t>https://github.com/mmehr2/FinalProject5381</a:t>
            </a:r>
          </a:p>
          <a:p>
            <a:r>
              <a:rPr lang="en-US" dirty="0" smtClean="0"/>
              <a:t>Datasheets for devices used:</a:t>
            </a:r>
          </a:p>
          <a:p>
            <a:pPr lvl="3"/>
            <a:r>
              <a:rPr lang="en-US" dirty="0" smtClean="0"/>
              <a:t>PIR:</a:t>
            </a:r>
          </a:p>
          <a:p>
            <a:pPr lvl="3"/>
            <a:r>
              <a:rPr lang="en-US" dirty="0" smtClean="0"/>
              <a:t>Bosch:</a:t>
            </a:r>
          </a:p>
          <a:p>
            <a:pPr lvl="3"/>
            <a:r>
              <a:rPr lang="en-US" dirty="0" smtClean="0"/>
              <a:t>Seven-segment:</a:t>
            </a:r>
          </a:p>
          <a:p>
            <a:pPr lvl="3"/>
            <a:r>
              <a:rPr lang="en-US" dirty="0" smtClean="0"/>
              <a:t>Beagle:</a:t>
            </a:r>
          </a:p>
          <a:p>
            <a:r>
              <a:rPr lang="en-US" dirty="0" smtClean="0"/>
              <a:t>Code links – see my project</a:t>
            </a:r>
          </a:p>
          <a:p>
            <a:r>
              <a:rPr lang="en-US" dirty="0" smtClean="0"/>
              <a:t>Feel free to use my code in your projects if you find it valuable.</a:t>
            </a:r>
          </a:p>
        </p:txBody>
      </p:sp>
    </p:spTree>
    <p:extLst>
      <p:ext uri="{BB962C8B-B14F-4D97-AF65-F5344CB8AC3E}">
        <p14:creationId xmlns:p14="http://schemas.microsoft.com/office/powerpoint/2010/main" val="31515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2641" y="365125"/>
            <a:ext cx="5563589" cy="6001643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</a:t>
            </a:r>
          </a:p>
          <a:p>
            <a:pPr algn="ctr"/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YOU!</a:t>
            </a:r>
          </a:p>
          <a:p>
            <a:pPr algn="ctr"/>
            <a:r>
              <a:rPr lang="en-US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Watching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Options implemented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Digit shows the ambient light level </a:t>
            </a:r>
            <a:r>
              <a:rPr lang="en-US" altLang="en-US" dirty="0" smtClean="0">
                <a:sym typeface="Wingdings" panose="05000000000000000000" pitchFamily="2" charset="2"/>
              </a:rPr>
              <a:t>detected (0-8)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Relative height feature with </a:t>
            </a:r>
            <a:r>
              <a:rPr lang="en-US" altLang="en-US" dirty="0" smtClean="0">
                <a:sym typeface="Wingdings" panose="05000000000000000000" pitchFamily="2" charset="2"/>
              </a:rPr>
              <a:t>reference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Pushbutton modes (click to change to next)</a:t>
            </a:r>
          </a:p>
          <a:p>
            <a:pPr lvl="1"/>
            <a:r>
              <a:rPr lang="en-US" altLang="en-US" dirty="0" smtClean="0"/>
              <a:t>Smart Bulb operation (required)</a:t>
            </a:r>
          </a:p>
          <a:p>
            <a:pPr lvl="1"/>
            <a:r>
              <a:rPr lang="en-US" altLang="en-US" dirty="0" smtClean="0"/>
              <a:t>Bulb is always ON (required)</a:t>
            </a:r>
          </a:p>
          <a:p>
            <a:pPr lvl="1"/>
            <a:r>
              <a:rPr lang="en-US" altLang="en-US" dirty="0" smtClean="0"/>
              <a:t>Bulb is always OFF</a:t>
            </a:r>
          </a:p>
          <a:p>
            <a:pPr lvl="1"/>
            <a:r>
              <a:rPr lang="en-US" altLang="en-US" dirty="0" smtClean="0"/>
              <a:t>Test mode – cycles system tests to verify functionality</a:t>
            </a:r>
          </a:p>
          <a:p>
            <a:r>
              <a:rPr lang="en-US" altLang="en-US" dirty="0" smtClean="0"/>
              <a:t>Relative </a:t>
            </a:r>
            <a:r>
              <a:rPr lang="en-US" altLang="en-US" dirty="0" smtClean="0"/>
              <a:t>altitude </a:t>
            </a:r>
            <a:r>
              <a:rPr lang="en-US" altLang="en-US" dirty="0" smtClean="0"/>
              <a:t>feature (pressure </a:t>
            </a:r>
            <a:r>
              <a:rPr lang="en-US" altLang="en-US" dirty="0" smtClean="0"/>
              <a:t>sensor)</a:t>
            </a:r>
          </a:p>
          <a:p>
            <a:pPr lvl="1"/>
            <a:r>
              <a:rPr lang="en-US" altLang="en-US" dirty="0" smtClean="0"/>
              <a:t>Defaults to approximate altitude above sea level, but</a:t>
            </a:r>
          </a:p>
          <a:p>
            <a:pPr lvl="1"/>
            <a:r>
              <a:rPr lang="en-US" altLang="en-US" dirty="0" smtClean="0"/>
              <a:t>If calibrated to current height, will show altitude above or below that.</a:t>
            </a:r>
          </a:p>
          <a:p>
            <a:pPr lvl="1"/>
            <a:r>
              <a:rPr lang="en-US" altLang="en-US" dirty="0" smtClean="0"/>
              <a:t>OPT: Single </a:t>
            </a:r>
            <a:r>
              <a:rPr lang="en-US" altLang="en-US" dirty="0" smtClean="0"/>
              <a:t>digit shows relative building floor, with DP for negative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Mode change (PB press) also sets reference pressure/altitude.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LPC-1769 Cortex-M3 ARM board (Mouser $23.75)</a:t>
            </a:r>
          </a:p>
          <a:p>
            <a:r>
              <a:rPr lang="en-US" altLang="en-US" dirty="0" smtClean="0"/>
              <a:t>Sensors: LDR, Pushbutton (class provided)</a:t>
            </a:r>
          </a:p>
          <a:p>
            <a:r>
              <a:rPr lang="en-US" altLang="en-US" dirty="0" smtClean="0"/>
              <a:t>Motion sensor: PIR-01 from OSEPP.com (Fry’s $8.99)</a:t>
            </a:r>
          </a:p>
          <a:p>
            <a:r>
              <a:rPr lang="en-US" altLang="en-US" dirty="0" smtClean="0"/>
              <a:t>Seven-segment display: Common-cathode red w/DP (Amazon)</a:t>
            </a:r>
          </a:p>
          <a:p>
            <a:r>
              <a:rPr lang="en-US" altLang="en-US" dirty="0" err="1" smtClean="0"/>
              <a:t>Env.sensor</a:t>
            </a:r>
            <a:r>
              <a:rPr lang="en-US" altLang="en-US" dirty="0" smtClean="0"/>
              <a:t>: BMP/BME-280 from Adafruit.com (borrowed)</a:t>
            </a:r>
          </a:p>
          <a:p>
            <a:pPr lvl="1"/>
            <a:r>
              <a:rPr lang="en-US" altLang="en-US" dirty="0" smtClean="0"/>
              <a:t>BMP – temp and pressure @ $9.95</a:t>
            </a:r>
          </a:p>
          <a:p>
            <a:pPr lvl="1"/>
            <a:r>
              <a:rPr lang="en-US" altLang="en-US" dirty="0" smtClean="0"/>
              <a:t>BME has humidity too @ $19.95</a:t>
            </a:r>
          </a:p>
          <a:p>
            <a:r>
              <a:rPr lang="en-US" altLang="en-US" dirty="0" smtClean="0"/>
              <a:t>OLED: Still selecting from </a:t>
            </a:r>
            <a:r>
              <a:rPr lang="en-US" altLang="en-US" dirty="0" smtClean="0"/>
              <a:t>Adafruit.com (ran out of time)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Tasks to sample input sensors: 5</a:t>
            </a:r>
          </a:p>
          <a:p>
            <a:r>
              <a:rPr lang="en-US" altLang="en-US" dirty="0" smtClean="0"/>
              <a:t>Tasks to drive output devices: 4</a:t>
            </a:r>
          </a:p>
          <a:p>
            <a:r>
              <a:rPr lang="en-US" altLang="en-US" dirty="0" smtClean="0"/>
              <a:t>One task to act as Command </a:t>
            </a:r>
            <a:r>
              <a:rPr lang="en-US" altLang="en-US" dirty="0" smtClean="0"/>
              <a:t>Interpreter (gatekeeper)</a:t>
            </a:r>
            <a:endParaRPr lang="en-US" altLang="en-US" dirty="0" smtClean="0"/>
          </a:p>
          <a:p>
            <a:r>
              <a:rPr lang="en-US" altLang="en-US" dirty="0" smtClean="0"/>
              <a:t>Data flows from input tasks to GK to output tasks</a:t>
            </a:r>
          </a:p>
          <a:p>
            <a:r>
              <a:rPr lang="en-US" altLang="en-US" dirty="0" smtClean="0"/>
              <a:t>Message Queues are used for data and command </a:t>
            </a:r>
            <a:r>
              <a:rPr lang="en-US" altLang="en-US" dirty="0" smtClean="0"/>
              <a:t>flow</a:t>
            </a:r>
            <a:endParaRPr lang="en-US" altLang="en-US" dirty="0" smtClean="0"/>
          </a:p>
          <a:p>
            <a:r>
              <a:rPr lang="en-US" altLang="en-US" dirty="0" smtClean="0"/>
              <a:t>Most queues are single length with overwrite feature</a:t>
            </a:r>
          </a:p>
          <a:p>
            <a:pPr lvl="1"/>
            <a:r>
              <a:rPr lang="en-US" altLang="en-US" dirty="0" smtClean="0"/>
              <a:t>Doesn’t matter if data is dropped</a:t>
            </a:r>
          </a:p>
          <a:p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1764</Words>
  <Application>Microsoft Office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Calibri Light</vt:lpstr>
      <vt:lpstr>Wingdings</vt:lpstr>
      <vt:lpstr>Office Theme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LDR – Ambient Light Sensor</vt:lpstr>
      <vt:lpstr>Onboard LED task</vt:lpstr>
      <vt:lpstr>Onboard LED Driver</vt:lpstr>
      <vt:lpstr>PIR Motion Sensor</vt:lpstr>
      <vt:lpstr>PIR sample task</vt:lpstr>
      <vt:lpstr>Environmental sensor</vt:lpstr>
      <vt:lpstr>SPI background</vt:lpstr>
      <vt:lpstr>Bosch BMP/BME-280 sensor chip (data)</vt:lpstr>
      <vt:lpstr>Bosch BMP/BME-280 sensor chip (operation)</vt:lpstr>
      <vt:lpstr>Chip software usage</vt:lpstr>
      <vt:lpstr>Software library</vt:lpstr>
      <vt:lpstr>Debugging process</vt:lpstr>
      <vt:lpstr>Debugging actually</vt:lpstr>
      <vt:lpstr>SPI Problems encountered</vt:lpstr>
      <vt:lpstr>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50</cp:revision>
  <dcterms:created xsi:type="dcterms:W3CDTF">2016-08-12T15:22:31Z</dcterms:created>
  <dcterms:modified xsi:type="dcterms:W3CDTF">2016-08-23T06:15:05Z</dcterms:modified>
</cp:coreProperties>
</file>