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Maita" initials="FM" lastIdx="1" clrIdx="0">
    <p:extLst>
      <p:ext uri="{19B8F6BF-5375-455C-9EA6-DF929625EA0E}">
        <p15:presenceInfo xmlns:p15="http://schemas.microsoft.com/office/powerpoint/2012/main" userId="3b5678671798f0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57690-FFE3-4DE4-9FB0-8F3C2D7AE2FD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F672-1248-4E33-95BF-8B9EB37AF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4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9F672-1248-4E33-95BF-8B9EB37AFC3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1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E496-B0D8-4A50-9949-DE8711DCC902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1355-57F2-46ED-BFD0-CA36D87C58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01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E496-B0D8-4A50-9949-DE8711DCC902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1355-57F2-46ED-BFD0-CA36D87C58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44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E496-B0D8-4A50-9949-DE8711DCC902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1355-57F2-46ED-BFD0-CA36D87C58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611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E496-B0D8-4A50-9949-DE8711DCC902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1355-57F2-46ED-BFD0-CA36D87C58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36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E496-B0D8-4A50-9949-DE8711DCC902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1355-57F2-46ED-BFD0-CA36D87C58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41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E496-B0D8-4A50-9949-DE8711DCC902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1355-57F2-46ED-BFD0-CA36D87C58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87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E496-B0D8-4A50-9949-DE8711DCC902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1355-57F2-46ED-BFD0-CA36D87C58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0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E496-B0D8-4A50-9949-DE8711DCC902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1355-57F2-46ED-BFD0-CA36D87C58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63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E496-B0D8-4A50-9949-DE8711DCC902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1355-57F2-46ED-BFD0-CA36D87C58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60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E496-B0D8-4A50-9949-DE8711DCC902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1355-57F2-46ED-BFD0-CA36D87C58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61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E496-B0D8-4A50-9949-DE8711DCC902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1355-57F2-46ED-BFD0-CA36D87C58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88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E496-B0D8-4A50-9949-DE8711DCC902}" type="datetimeFigureOut">
              <a:rPr lang="it-IT" smtClean="0"/>
              <a:t>14/07/2017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71355-57F2-46ED-BFD0-CA36D87C58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237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/>
          <p:cNvGrpSpPr/>
          <p:nvPr/>
        </p:nvGrpSpPr>
        <p:grpSpPr>
          <a:xfrm>
            <a:off x="2161810" y="97892"/>
            <a:ext cx="7938798" cy="6485787"/>
            <a:chOff x="1064525" y="97892"/>
            <a:chExt cx="7938798" cy="6485787"/>
          </a:xfrm>
        </p:grpSpPr>
        <p:sp>
          <p:nvSpPr>
            <p:cNvPr id="43" name="Rettangolo arrotondato 42"/>
            <p:cNvSpPr/>
            <p:nvPr/>
          </p:nvSpPr>
          <p:spPr>
            <a:xfrm>
              <a:off x="5181525" y="1888731"/>
              <a:ext cx="3010486" cy="12230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 smtClean="0"/>
            </a:p>
            <a:p>
              <a:pPr algn="ctr"/>
              <a:endParaRPr lang="it-IT" dirty="0"/>
            </a:p>
            <a:p>
              <a:pPr algn="ctr"/>
              <a:endParaRPr lang="it-IT" dirty="0" smtClean="0"/>
            </a:p>
            <a:p>
              <a:pPr algn="ctr"/>
              <a:r>
                <a:rPr lang="it-IT" dirty="0" smtClean="0"/>
                <a:t>DESCRIPTOR (NOTIFY)</a:t>
              </a:r>
              <a:endParaRPr lang="it-IT" dirty="0"/>
            </a:p>
          </p:txBody>
        </p:sp>
        <p:sp>
          <p:nvSpPr>
            <p:cNvPr id="41" name="Rettangolo arrotondato 40"/>
            <p:cNvSpPr/>
            <p:nvPr/>
          </p:nvSpPr>
          <p:spPr>
            <a:xfrm>
              <a:off x="1801982" y="1903615"/>
              <a:ext cx="3010486" cy="12230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 smtClean="0"/>
            </a:p>
            <a:p>
              <a:pPr algn="ctr"/>
              <a:endParaRPr lang="it-IT" dirty="0"/>
            </a:p>
            <a:p>
              <a:pPr algn="ctr"/>
              <a:endParaRPr lang="it-IT" dirty="0" smtClean="0"/>
            </a:p>
            <a:p>
              <a:pPr algn="ctr"/>
              <a:r>
                <a:rPr lang="it-IT" dirty="0" smtClean="0"/>
                <a:t>DESCRIPTOR (NOTIFY)</a:t>
              </a:r>
              <a:endParaRPr lang="it-IT" dirty="0"/>
            </a:p>
          </p:txBody>
        </p:sp>
        <p:grpSp>
          <p:nvGrpSpPr>
            <p:cNvPr id="9" name="Gruppo 8"/>
            <p:cNvGrpSpPr/>
            <p:nvPr/>
          </p:nvGrpSpPr>
          <p:grpSpPr>
            <a:xfrm>
              <a:off x="1064525" y="97892"/>
              <a:ext cx="7938798" cy="6485787"/>
              <a:chOff x="1064525" y="97893"/>
              <a:chExt cx="3971499" cy="6152782"/>
            </a:xfrm>
          </p:grpSpPr>
          <p:sp>
            <p:nvSpPr>
              <p:cNvPr id="4" name="Rettangolo arrotondato 3"/>
              <p:cNvSpPr/>
              <p:nvPr/>
            </p:nvSpPr>
            <p:spPr>
              <a:xfrm>
                <a:off x="1064525" y="559558"/>
                <a:ext cx="3971499" cy="5691117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CasellaDiTesto 4"/>
              <p:cNvSpPr txBox="1"/>
              <p:nvPr/>
            </p:nvSpPr>
            <p:spPr>
              <a:xfrm>
                <a:off x="2196098" y="97893"/>
                <a:ext cx="1708358" cy="437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2400" b="1" dirty="0" smtClean="0"/>
                  <a:t>ESP32 - BLE GATT SERVER</a:t>
                </a:r>
                <a:endParaRPr lang="it-IT" sz="2400" b="1" dirty="0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322363" y="735699"/>
              <a:ext cx="7258929" cy="5580694"/>
              <a:chOff x="1322363" y="735699"/>
              <a:chExt cx="3460651" cy="5580694"/>
            </a:xfrm>
          </p:grpSpPr>
          <p:sp>
            <p:nvSpPr>
              <p:cNvPr id="6" name="Rettangolo arrotondato 5"/>
              <p:cNvSpPr/>
              <p:nvPr/>
            </p:nvSpPr>
            <p:spPr>
              <a:xfrm>
                <a:off x="1322363" y="1153550"/>
                <a:ext cx="3460651" cy="5162843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" name="CasellaDiTesto 6"/>
              <p:cNvSpPr txBox="1"/>
              <p:nvPr/>
            </p:nvSpPr>
            <p:spPr>
              <a:xfrm>
                <a:off x="2800276" y="735699"/>
                <a:ext cx="5831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2000" dirty="0" smtClean="0"/>
                  <a:t>SERVICE 1</a:t>
                </a:r>
                <a:endParaRPr lang="it-IT" sz="2000" dirty="0"/>
              </a:p>
            </p:txBody>
          </p:sp>
        </p:grpSp>
        <p:grpSp>
          <p:nvGrpSpPr>
            <p:cNvPr id="15" name="Gruppo 14"/>
            <p:cNvGrpSpPr/>
            <p:nvPr/>
          </p:nvGrpSpPr>
          <p:grpSpPr>
            <a:xfrm>
              <a:off x="1800662" y="1509919"/>
              <a:ext cx="3010486" cy="1047731"/>
              <a:chOff x="6485206" y="1723604"/>
              <a:chExt cx="3010486" cy="1047731"/>
            </a:xfrm>
          </p:grpSpPr>
          <p:sp>
            <p:nvSpPr>
              <p:cNvPr id="12" name="Rettangolo arrotondato 11"/>
              <p:cNvSpPr/>
              <p:nvPr/>
            </p:nvSpPr>
            <p:spPr>
              <a:xfrm>
                <a:off x="6485206" y="2092936"/>
                <a:ext cx="3010486" cy="6783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ACCEL(X,Y,Z) – GYRO</a:t>
                </a:r>
                <a:r>
                  <a:rPr lang="it-IT" dirty="0" smtClean="0"/>
                  <a:t>(X,Y,Z)</a:t>
                </a:r>
                <a:r>
                  <a:rPr lang="it-IT" dirty="0" smtClean="0"/>
                  <a:t> - MAG</a:t>
                </a:r>
                <a:r>
                  <a:rPr lang="it-IT" dirty="0" smtClean="0"/>
                  <a:t>(X,Y,Z)</a:t>
                </a:r>
                <a:endParaRPr lang="it-IT" dirty="0"/>
              </a:p>
            </p:txBody>
          </p:sp>
          <p:sp>
            <p:nvSpPr>
              <p:cNvPr id="14" name="CasellaDiTesto 13"/>
              <p:cNvSpPr txBox="1"/>
              <p:nvPr/>
            </p:nvSpPr>
            <p:spPr>
              <a:xfrm>
                <a:off x="6485206" y="1723604"/>
                <a:ext cx="1182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MPU DATA</a:t>
                </a:r>
                <a:endParaRPr lang="it-IT" dirty="0"/>
              </a:p>
            </p:txBody>
          </p:sp>
        </p:grpSp>
        <p:grpSp>
          <p:nvGrpSpPr>
            <p:cNvPr id="16" name="Gruppo 15"/>
            <p:cNvGrpSpPr/>
            <p:nvPr/>
          </p:nvGrpSpPr>
          <p:grpSpPr>
            <a:xfrm>
              <a:off x="1786594" y="3630503"/>
              <a:ext cx="3010486" cy="1047731"/>
              <a:chOff x="6485206" y="1723604"/>
              <a:chExt cx="3010486" cy="1047731"/>
            </a:xfrm>
          </p:grpSpPr>
          <p:sp>
            <p:nvSpPr>
              <p:cNvPr id="17" name="Rettangolo arrotondato 16"/>
              <p:cNvSpPr/>
              <p:nvPr/>
            </p:nvSpPr>
            <p:spPr>
              <a:xfrm>
                <a:off x="6485206" y="2092936"/>
                <a:ext cx="3010486" cy="6783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OFFSET</a:t>
                </a:r>
                <a:r>
                  <a:rPr lang="it-IT" dirty="0" smtClean="0"/>
                  <a:t>(X,Y,Z) – SENSITIVITY(X,Y,Z)</a:t>
                </a:r>
                <a:r>
                  <a:rPr lang="it-IT" dirty="0" smtClean="0"/>
                  <a:t> </a:t>
                </a:r>
                <a:endParaRPr lang="it-IT" dirty="0"/>
              </a:p>
            </p:txBody>
          </p:sp>
          <p:sp>
            <p:nvSpPr>
              <p:cNvPr id="18" name="CasellaDiTesto 17"/>
              <p:cNvSpPr txBox="1"/>
              <p:nvPr/>
            </p:nvSpPr>
            <p:spPr>
              <a:xfrm>
                <a:off x="6485206" y="1723604"/>
                <a:ext cx="1362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ACCEL CALIB</a:t>
                </a:r>
                <a:endParaRPr lang="it-IT" dirty="0"/>
              </a:p>
            </p:txBody>
          </p:sp>
        </p:grpSp>
        <p:grpSp>
          <p:nvGrpSpPr>
            <p:cNvPr id="28" name="Gruppo 27"/>
            <p:cNvGrpSpPr/>
            <p:nvPr/>
          </p:nvGrpSpPr>
          <p:grpSpPr>
            <a:xfrm>
              <a:off x="5170754" y="3624395"/>
              <a:ext cx="3010486" cy="1047731"/>
              <a:chOff x="6485206" y="1723604"/>
              <a:chExt cx="3010486" cy="1047731"/>
            </a:xfrm>
          </p:grpSpPr>
          <p:sp>
            <p:nvSpPr>
              <p:cNvPr id="29" name="Rettangolo arrotondato 28"/>
              <p:cNvSpPr/>
              <p:nvPr/>
            </p:nvSpPr>
            <p:spPr>
              <a:xfrm>
                <a:off x="6485206" y="2092936"/>
                <a:ext cx="3010486" cy="6783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OFFSET</a:t>
                </a:r>
                <a:r>
                  <a:rPr lang="it-IT" dirty="0" smtClean="0"/>
                  <a:t>(X,Y,Z)</a:t>
                </a:r>
                <a:endParaRPr lang="it-IT" dirty="0"/>
              </a:p>
            </p:txBody>
          </p:sp>
          <p:sp>
            <p:nvSpPr>
              <p:cNvPr id="30" name="CasellaDiTesto 29"/>
              <p:cNvSpPr txBox="1"/>
              <p:nvPr/>
            </p:nvSpPr>
            <p:spPr>
              <a:xfrm>
                <a:off x="6485206" y="1723604"/>
                <a:ext cx="1304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GYRO CALIB</a:t>
                </a:r>
                <a:endParaRPr lang="it-IT" dirty="0"/>
              </a:p>
            </p:txBody>
          </p:sp>
        </p:grpSp>
        <p:grpSp>
          <p:nvGrpSpPr>
            <p:cNvPr id="31" name="Gruppo 30"/>
            <p:cNvGrpSpPr/>
            <p:nvPr/>
          </p:nvGrpSpPr>
          <p:grpSpPr>
            <a:xfrm>
              <a:off x="5170754" y="4672126"/>
              <a:ext cx="3010486" cy="1047731"/>
              <a:chOff x="6485206" y="1723604"/>
              <a:chExt cx="3010486" cy="1047731"/>
            </a:xfrm>
          </p:grpSpPr>
          <p:sp>
            <p:nvSpPr>
              <p:cNvPr id="32" name="Rettangolo arrotondato 31"/>
              <p:cNvSpPr/>
              <p:nvPr/>
            </p:nvSpPr>
            <p:spPr>
              <a:xfrm>
                <a:off x="6485206" y="2092936"/>
                <a:ext cx="3010486" cy="6783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A</a:t>
                </a:r>
                <a:r>
                  <a:rPr lang="it-IT" baseline="-25000" dirty="0" smtClean="0"/>
                  <a:t>12</a:t>
                </a:r>
                <a:r>
                  <a:rPr lang="it-IT" dirty="0" smtClean="0"/>
                  <a:t>, A</a:t>
                </a:r>
                <a:r>
                  <a:rPr lang="it-IT" baseline="-25000" dirty="0" smtClean="0"/>
                  <a:t>13</a:t>
                </a:r>
                <a:r>
                  <a:rPr lang="it-IT" dirty="0" smtClean="0"/>
                  <a:t>, A</a:t>
                </a:r>
                <a:r>
                  <a:rPr lang="it-IT" baseline="-25000" dirty="0" smtClean="0"/>
                  <a:t>23</a:t>
                </a:r>
                <a:endParaRPr lang="it-IT" baseline="-25000" dirty="0"/>
              </a:p>
            </p:txBody>
          </p:sp>
          <p:sp>
            <p:nvSpPr>
              <p:cNvPr id="33" name="CasellaDiTesto 32"/>
              <p:cNvSpPr txBox="1"/>
              <p:nvPr/>
            </p:nvSpPr>
            <p:spPr>
              <a:xfrm>
                <a:off x="6485206" y="1723604"/>
                <a:ext cx="141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MAG CALIB 2</a:t>
                </a:r>
                <a:endParaRPr lang="it-IT" dirty="0"/>
              </a:p>
            </p:txBody>
          </p:sp>
        </p:grpSp>
        <p:grpSp>
          <p:nvGrpSpPr>
            <p:cNvPr id="34" name="Gruppo 33"/>
            <p:cNvGrpSpPr/>
            <p:nvPr/>
          </p:nvGrpSpPr>
          <p:grpSpPr>
            <a:xfrm>
              <a:off x="1786594" y="4672126"/>
              <a:ext cx="3010486" cy="1047731"/>
              <a:chOff x="6485206" y="1723604"/>
              <a:chExt cx="3010486" cy="1047731"/>
            </a:xfrm>
          </p:grpSpPr>
          <p:sp>
            <p:nvSpPr>
              <p:cNvPr id="35" name="Rettangolo arrotondato 34"/>
              <p:cNvSpPr/>
              <p:nvPr/>
            </p:nvSpPr>
            <p:spPr>
              <a:xfrm>
                <a:off x="6485206" y="2092936"/>
                <a:ext cx="3010486" cy="6783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OFFSET</a:t>
                </a:r>
                <a:r>
                  <a:rPr lang="it-IT" dirty="0" smtClean="0"/>
                  <a:t>(X,Y,Z) – A</a:t>
                </a:r>
                <a:r>
                  <a:rPr lang="it-IT" baseline="-25000" dirty="0" smtClean="0"/>
                  <a:t>11</a:t>
                </a:r>
                <a:r>
                  <a:rPr lang="it-IT" dirty="0" smtClean="0"/>
                  <a:t>, A</a:t>
                </a:r>
                <a:r>
                  <a:rPr lang="it-IT" baseline="-25000" dirty="0" smtClean="0"/>
                  <a:t>22</a:t>
                </a:r>
                <a:r>
                  <a:rPr lang="it-IT" dirty="0" smtClean="0"/>
                  <a:t>, A</a:t>
                </a:r>
                <a:r>
                  <a:rPr lang="it-IT" baseline="-25000" dirty="0" smtClean="0"/>
                  <a:t>33</a:t>
                </a:r>
                <a:endParaRPr lang="it-IT" baseline="-25000" dirty="0"/>
              </a:p>
            </p:txBody>
          </p:sp>
          <p:sp>
            <p:nvSpPr>
              <p:cNvPr id="36" name="CasellaDiTesto 35"/>
              <p:cNvSpPr txBox="1"/>
              <p:nvPr/>
            </p:nvSpPr>
            <p:spPr>
              <a:xfrm>
                <a:off x="6485206" y="1723604"/>
                <a:ext cx="141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MAG CALIB 1</a:t>
                </a:r>
                <a:endParaRPr lang="it-IT" dirty="0"/>
              </a:p>
            </p:txBody>
          </p:sp>
        </p:grpSp>
        <p:grpSp>
          <p:nvGrpSpPr>
            <p:cNvPr id="37" name="Gruppo 36"/>
            <p:cNvGrpSpPr/>
            <p:nvPr/>
          </p:nvGrpSpPr>
          <p:grpSpPr>
            <a:xfrm>
              <a:off x="5170754" y="1500697"/>
              <a:ext cx="3010486" cy="1047731"/>
              <a:chOff x="6485206" y="1723604"/>
              <a:chExt cx="3010486" cy="1047731"/>
            </a:xfrm>
          </p:grpSpPr>
          <p:sp>
            <p:nvSpPr>
              <p:cNvPr id="38" name="Rettangolo arrotondato 37"/>
              <p:cNvSpPr/>
              <p:nvPr/>
            </p:nvSpPr>
            <p:spPr>
              <a:xfrm>
                <a:off x="6485206" y="2092936"/>
                <a:ext cx="3010486" cy="6783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/>
                  <a:t>YAW – PITCH - ROLL</a:t>
                </a:r>
                <a:endParaRPr lang="it-IT" dirty="0"/>
              </a:p>
            </p:txBody>
          </p:sp>
          <p:sp>
            <p:nvSpPr>
              <p:cNvPr id="39" name="CasellaDiTesto 38"/>
              <p:cNvSpPr txBox="1"/>
              <p:nvPr/>
            </p:nvSpPr>
            <p:spPr>
              <a:xfrm>
                <a:off x="6485206" y="1723604"/>
                <a:ext cx="1074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YPR DATA</a:t>
                </a:r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6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942534" y="97892"/>
            <a:ext cx="2839919" cy="6485787"/>
            <a:chOff x="1064525" y="97893"/>
            <a:chExt cx="3971499" cy="6152782"/>
          </a:xfrm>
        </p:grpSpPr>
        <p:sp>
          <p:nvSpPr>
            <p:cNvPr id="29" name="Rettangolo arrotondato 28"/>
            <p:cNvSpPr/>
            <p:nvPr/>
          </p:nvSpPr>
          <p:spPr>
            <a:xfrm>
              <a:off x="1064525" y="559558"/>
              <a:ext cx="3971499" cy="5691117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2196098" y="97893"/>
              <a:ext cx="1708358" cy="43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b="1" dirty="0" smtClean="0"/>
                <a:t>ESP32 - BLE GATT SERVER</a:t>
              </a:r>
              <a:endParaRPr lang="it-IT" sz="2400" b="1" dirty="0"/>
            </a:p>
          </p:txBody>
        </p:sp>
      </p:grpSp>
      <p:sp>
        <p:nvSpPr>
          <p:cNvPr id="27" name="Rettangolo arrotondato 26"/>
          <p:cNvSpPr/>
          <p:nvPr/>
        </p:nvSpPr>
        <p:spPr>
          <a:xfrm>
            <a:off x="1125415" y="1086320"/>
            <a:ext cx="2490674" cy="523007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1864717" y="686209"/>
            <a:ext cx="122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 smtClean="0"/>
              <a:t>SERVICE 1</a:t>
            </a:r>
            <a:endParaRPr lang="it-IT" sz="20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790922" y="1588095"/>
            <a:ext cx="11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MPU DATA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1674029" y="3623979"/>
            <a:ext cx="136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ACCEL CALIB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703267" y="4210159"/>
            <a:ext cx="13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GYRO CALIB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645974" y="5607600"/>
            <a:ext cx="14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MAG CALIB 2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650562" y="4880746"/>
            <a:ext cx="14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MAG CALIB 1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1844622" y="2554374"/>
            <a:ext cx="107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YPR DATA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1815484" y="1890745"/>
            <a:ext cx="1094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smtClean="0"/>
              <a:t>DESCRIPTOR</a:t>
            </a:r>
          </a:p>
          <a:p>
            <a:pPr algn="ctr"/>
            <a:r>
              <a:rPr lang="it-IT" sz="1400" dirty="0" smtClean="0"/>
              <a:t>(NOTIFY)</a:t>
            </a:r>
            <a:endParaRPr lang="it-IT" sz="14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1806430" y="2802505"/>
            <a:ext cx="1094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smtClean="0"/>
              <a:t>DESCRIPTOR</a:t>
            </a:r>
          </a:p>
          <a:p>
            <a:pPr algn="ctr"/>
            <a:r>
              <a:rPr lang="it-IT" sz="1400" dirty="0" smtClean="0"/>
              <a:t>(NOTIFY)</a:t>
            </a:r>
            <a:endParaRPr lang="it-IT" sz="1400" dirty="0"/>
          </a:p>
        </p:txBody>
      </p:sp>
      <p:grpSp>
        <p:nvGrpSpPr>
          <p:cNvPr id="39" name="Gruppo 38"/>
          <p:cNvGrpSpPr/>
          <p:nvPr/>
        </p:nvGrpSpPr>
        <p:grpSpPr>
          <a:xfrm>
            <a:off x="7949907" y="94741"/>
            <a:ext cx="3732240" cy="6488938"/>
            <a:chOff x="440589" y="94904"/>
            <a:chExt cx="5219369" cy="6155771"/>
          </a:xfrm>
        </p:grpSpPr>
        <p:sp>
          <p:nvSpPr>
            <p:cNvPr id="40" name="Rettangolo arrotondato 39"/>
            <p:cNvSpPr/>
            <p:nvPr/>
          </p:nvSpPr>
          <p:spPr>
            <a:xfrm>
              <a:off x="1064525" y="559558"/>
              <a:ext cx="3971499" cy="5691117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CasellaDiTesto 40"/>
            <p:cNvSpPr txBox="1"/>
            <p:nvPr/>
          </p:nvSpPr>
          <p:spPr>
            <a:xfrm>
              <a:off x="440589" y="94904"/>
              <a:ext cx="5219369" cy="43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b="1" dirty="0" smtClean="0"/>
                <a:t>LABVIEW - BLE GATT CLIENT</a:t>
              </a:r>
              <a:endParaRPr lang="it-IT" sz="2400" b="1" dirty="0"/>
            </a:p>
          </p:txBody>
        </p:sp>
      </p:grpSp>
      <p:cxnSp>
        <p:nvCxnSpPr>
          <p:cNvPr id="43" name="Connettore 2 42"/>
          <p:cNvCxnSpPr/>
          <p:nvPr/>
        </p:nvCxnSpPr>
        <p:spPr>
          <a:xfrm>
            <a:off x="3252341" y="1771207"/>
            <a:ext cx="55653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3263121" y="2749441"/>
            <a:ext cx="55653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>
            <a:off x="3263121" y="3808645"/>
            <a:ext cx="556530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>
            <a:off x="3263121" y="4394825"/>
            <a:ext cx="556530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>
            <a:off x="3263121" y="5065412"/>
            <a:ext cx="556530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3252340" y="5792266"/>
            <a:ext cx="556530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3263121" y="2169783"/>
            <a:ext cx="556530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3249052" y="3134455"/>
            <a:ext cx="556530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5755765" y="1465482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READ</a:t>
            </a:r>
            <a:endParaRPr lang="it-IT" i="1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5741697" y="2432959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READ</a:t>
            </a:r>
            <a:endParaRPr lang="it-IT" i="1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5653879" y="351976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WRITE</a:t>
            </a:r>
            <a:endParaRPr lang="it-IT" i="1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5653879" y="406594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WRITE</a:t>
            </a:r>
            <a:endParaRPr lang="it-IT" i="1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653878" y="47563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WRITE</a:t>
            </a:r>
            <a:endParaRPr lang="it-IT" i="1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5639811" y="548718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WRITE</a:t>
            </a:r>
            <a:endParaRPr lang="it-IT" i="1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4508546" y="1843158"/>
            <a:ext cx="331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ENABLE/DISABLE NOTIFY (WRITE)</a:t>
            </a:r>
            <a:endParaRPr lang="it-IT" i="1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431242" y="2797455"/>
            <a:ext cx="331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ENABLE/DISABLE NOTIFY (WRITE)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43465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55743" y="89411"/>
            <a:ext cx="374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DATA DEPENDENCIES</a:t>
            </a:r>
            <a:endParaRPr lang="it-IT" sz="2400" b="1" dirty="0"/>
          </a:p>
        </p:txBody>
      </p:sp>
      <p:sp>
        <p:nvSpPr>
          <p:cNvPr id="6" name="Freccia a destra 5"/>
          <p:cNvSpPr/>
          <p:nvPr/>
        </p:nvSpPr>
        <p:spPr>
          <a:xfrm>
            <a:off x="3062513" y="693371"/>
            <a:ext cx="5958002" cy="393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 rot="5400000">
            <a:off x="1838592" y="3927270"/>
            <a:ext cx="479522" cy="4616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arrotondato 15"/>
          <p:cNvSpPr/>
          <p:nvPr/>
        </p:nvSpPr>
        <p:spPr>
          <a:xfrm>
            <a:off x="9295882" y="520136"/>
            <a:ext cx="1716707" cy="2005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CALIBRATION</a:t>
            </a:r>
          </a:p>
          <a:p>
            <a:pPr algn="ctr"/>
            <a:r>
              <a:rPr lang="it-IT" sz="1600" dirty="0" smtClean="0"/>
              <a:t>ROUTINES</a:t>
            </a:r>
            <a:endParaRPr lang="it-IT" sz="1600" dirty="0"/>
          </a:p>
        </p:txBody>
      </p:sp>
      <p:sp>
        <p:nvSpPr>
          <p:cNvPr id="17" name="Freccia a destra 16"/>
          <p:cNvSpPr/>
          <p:nvPr/>
        </p:nvSpPr>
        <p:spPr>
          <a:xfrm rot="10800000">
            <a:off x="3047999" y="1987797"/>
            <a:ext cx="5958002" cy="393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arrotondato 17"/>
          <p:cNvSpPr/>
          <p:nvPr/>
        </p:nvSpPr>
        <p:spPr>
          <a:xfrm>
            <a:off x="1180564" y="624178"/>
            <a:ext cx="1734975" cy="6082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MPU DATA</a:t>
            </a:r>
          </a:p>
          <a:p>
            <a:pPr algn="ctr"/>
            <a:r>
              <a:rPr lang="it-IT" sz="1600" dirty="0" smtClean="0"/>
              <a:t>(RAW)</a:t>
            </a:r>
            <a:endParaRPr lang="it-IT" sz="1600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1146605" y="1679000"/>
            <a:ext cx="1802891" cy="10073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ACCEL CALIB</a:t>
            </a:r>
          </a:p>
          <a:p>
            <a:pPr algn="ctr"/>
            <a:r>
              <a:rPr lang="it-IT" sz="1600" dirty="0" smtClean="0"/>
              <a:t>GYRO CALIB</a:t>
            </a:r>
          </a:p>
          <a:p>
            <a:pPr algn="ctr"/>
            <a:r>
              <a:rPr lang="it-IT" sz="1600" dirty="0" smtClean="0"/>
              <a:t>MAG CALIB</a:t>
            </a:r>
          </a:p>
        </p:txBody>
      </p:sp>
      <p:sp>
        <p:nvSpPr>
          <p:cNvPr id="20" name="Più 19"/>
          <p:cNvSpPr/>
          <p:nvPr/>
        </p:nvSpPr>
        <p:spPr>
          <a:xfrm>
            <a:off x="1886857" y="1287084"/>
            <a:ext cx="382994" cy="33386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Uguale 20"/>
          <p:cNvSpPr/>
          <p:nvPr/>
        </p:nvSpPr>
        <p:spPr>
          <a:xfrm rot="16200000">
            <a:off x="1818802" y="2751092"/>
            <a:ext cx="519104" cy="403589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Rettangolo arrotondato 21"/>
          <p:cNvSpPr/>
          <p:nvPr/>
        </p:nvSpPr>
        <p:spPr>
          <a:xfrm>
            <a:off x="1180562" y="3241180"/>
            <a:ext cx="1734975" cy="6082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MPU DATA</a:t>
            </a:r>
          </a:p>
          <a:p>
            <a:pPr algn="ctr"/>
            <a:r>
              <a:rPr lang="it-IT" sz="1600" dirty="0" smtClean="0"/>
              <a:t>(REFINED)</a:t>
            </a:r>
            <a:endParaRPr lang="it-IT" sz="1600" dirty="0"/>
          </a:p>
        </p:txBody>
      </p:sp>
      <p:sp>
        <p:nvSpPr>
          <p:cNvPr id="23" name="Freccia a destra 22"/>
          <p:cNvSpPr/>
          <p:nvPr/>
        </p:nvSpPr>
        <p:spPr>
          <a:xfrm>
            <a:off x="3047999" y="3324884"/>
            <a:ext cx="5958002" cy="393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arrotondato 23"/>
          <p:cNvSpPr/>
          <p:nvPr/>
        </p:nvSpPr>
        <p:spPr>
          <a:xfrm>
            <a:off x="9295882" y="3241182"/>
            <a:ext cx="1734975" cy="6082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MPU PLOT</a:t>
            </a:r>
            <a:endParaRPr lang="it-IT" sz="1600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1180561" y="4483243"/>
            <a:ext cx="1734975" cy="610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AHRS ROUTINE</a:t>
            </a:r>
            <a:endParaRPr lang="it-IT" sz="1600" dirty="0"/>
          </a:p>
        </p:txBody>
      </p:sp>
      <p:sp>
        <p:nvSpPr>
          <p:cNvPr id="27" name="Freccia a destra 26"/>
          <p:cNvSpPr/>
          <p:nvPr/>
        </p:nvSpPr>
        <p:spPr>
          <a:xfrm rot="5400000">
            <a:off x="1838592" y="5171542"/>
            <a:ext cx="479522" cy="4616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arrotondato 27"/>
          <p:cNvSpPr/>
          <p:nvPr/>
        </p:nvSpPr>
        <p:spPr>
          <a:xfrm>
            <a:off x="1180561" y="5727515"/>
            <a:ext cx="1734975" cy="610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YPR</a:t>
            </a:r>
          </a:p>
          <a:p>
            <a:pPr algn="ctr"/>
            <a:r>
              <a:rPr lang="it-IT" sz="1600" dirty="0" smtClean="0"/>
              <a:t>DATA</a:t>
            </a:r>
            <a:endParaRPr lang="it-IT" sz="1600" dirty="0"/>
          </a:p>
        </p:txBody>
      </p:sp>
      <p:sp>
        <p:nvSpPr>
          <p:cNvPr id="29" name="Freccia a destra 28"/>
          <p:cNvSpPr/>
          <p:nvPr/>
        </p:nvSpPr>
        <p:spPr>
          <a:xfrm>
            <a:off x="3062513" y="5835785"/>
            <a:ext cx="5958002" cy="393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arrotondato 29"/>
          <p:cNvSpPr/>
          <p:nvPr/>
        </p:nvSpPr>
        <p:spPr>
          <a:xfrm>
            <a:off x="9277614" y="5729724"/>
            <a:ext cx="1734975" cy="6082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YPR PLOT</a:t>
            </a:r>
            <a:endParaRPr lang="it-IT" sz="1600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769257" y="290285"/>
            <a:ext cx="2612572" cy="6371771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arrotondato 31"/>
          <p:cNvSpPr/>
          <p:nvPr/>
        </p:nvSpPr>
        <p:spPr>
          <a:xfrm>
            <a:off x="8679544" y="290284"/>
            <a:ext cx="2685142" cy="6371771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 rot="16200000">
            <a:off x="-990688" y="3314460"/>
            <a:ext cx="290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ESP32 – GATT SERVER</a:t>
            </a:r>
            <a:endParaRPr lang="it-IT" sz="2400" dirty="0"/>
          </a:p>
        </p:txBody>
      </p:sp>
      <p:sp>
        <p:nvSpPr>
          <p:cNvPr id="34" name="CasellaDiTesto 33"/>
          <p:cNvSpPr txBox="1"/>
          <p:nvPr/>
        </p:nvSpPr>
        <p:spPr>
          <a:xfrm rot="5400000">
            <a:off x="10141995" y="3470880"/>
            <a:ext cx="321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LABVIEW – GATT CLIENT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51458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149</Words>
  <Application>Microsoft Office PowerPoint</Application>
  <PresentationFormat>Widescreen</PresentationFormat>
  <Paragraphs>61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Maita</dc:creator>
  <cp:lastModifiedBy>Francesco Maita</cp:lastModifiedBy>
  <cp:revision>12</cp:revision>
  <dcterms:created xsi:type="dcterms:W3CDTF">2017-07-14T12:23:03Z</dcterms:created>
  <dcterms:modified xsi:type="dcterms:W3CDTF">2017-07-14T15:09:39Z</dcterms:modified>
</cp:coreProperties>
</file>