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7"/>
  </p:notesMasterIdLst>
  <p:sldIdLst>
    <p:sldId id="256" r:id="rId2"/>
    <p:sldId id="257" r:id="rId3"/>
    <p:sldId id="258" r:id="rId4"/>
    <p:sldId id="259" r:id="rId5"/>
    <p:sldId id="260" r:id="rId6"/>
  </p:sldIdLst>
  <p:sldSz cx="9601200" cy="12801600" type="A3"/>
  <p:notesSz cx="6858000" cy="9144000"/>
  <p:embeddedFontLst>
    <p:embeddedFont>
      <p:font typeface="Arial Narrow" panose="020B0606020202030204" pitchFamily="34" charset="0"/>
      <p:regular r:id="rId8"/>
      <p:bold r:id="rId9"/>
      <p:italic r:id="rId10"/>
      <p:boldItalic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22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a:solidFill>
                  <a:srgbClr val="7F7F7F"/>
                </a:solidFill>
                <a:latin typeface="Arial Narrow"/>
                <a:ea typeface="Arial Narrow"/>
                <a:cs typeface="Arial Narrow"/>
                <a:sym typeface="Arial Narrow"/>
              </a:rPr>
              <a:t>Project</a:t>
            </a:r>
            <a:endParaRPr lang="fi-FI" sz="1200" b="0" i="0" u="none" strike="noStrike" cap="none" dirty="0">
              <a:solidFill>
                <a:srgbClr val="7F7F7F"/>
              </a:solidFill>
              <a:latin typeface="Arial Narrow"/>
              <a:ea typeface="Arial Narrow"/>
              <a:cs typeface="Arial Narrow"/>
              <a:sym typeface="Arial Narrow"/>
            </a:endParaRPr>
          </a:p>
        </p:txBody>
      </p:sp>
      <p:sp>
        <p:nvSpPr>
          <p:cNvPr id="29" name="Shape 29"/>
          <p:cNvSpPr/>
          <p:nvPr/>
        </p:nvSpPr>
        <p:spPr>
          <a:xfrm>
            <a:off x="487427" y="11951143"/>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Date of publication: 16.11.2017</a:t>
            </a:r>
          </a:p>
        </p:txBody>
      </p:sp>
      <p:sp>
        <p:nvSpPr>
          <p:cNvPr id="30" name="Shape 30"/>
          <p:cNvSpPr/>
          <p:nvPr/>
        </p:nvSpPr>
        <p:spPr>
          <a:xfrm>
            <a:off x="487427" y="12235625"/>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a:solidFill>
                  <a:srgbClr val="7F7F7F"/>
                </a:solidFill>
                <a:latin typeface="Arial Narrow"/>
                <a:ea typeface="Arial Narrow"/>
                <a:cs typeface="Arial Narrow"/>
                <a:sym typeface="Arial Narrow"/>
              </a:rPr>
              <a:t>Superviso</a:t>
            </a:r>
            <a:r>
              <a:rPr lang="fi-FI" sz="1200" b="0" i="0" u="none" strike="noStrike" cap="none" dirty="0">
                <a:solidFill>
                  <a:srgbClr val="7F7F7F"/>
                </a:solidFill>
                <a:latin typeface="Arial Narrow"/>
                <a:ea typeface="Arial Narrow"/>
                <a:cs typeface="Arial Narrow"/>
                <a:sym typeface="Arial Narrow"/>
              </a:rPr>
              <a:t>r Jukka Jauhiainen</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dk2"/>
                </a:solidFill>
                <a:latin typeface="Arial Narrow"/>
                <a:ea typeface="Arial Narrow"/>
                <a:cs typeface="Arial Narrow"/>
                <a:sym typeface="Arial Narrow"/>
              </a:rPr>
              <a:t>Beacon &amp; Eggs Embedded Systems Development Pproject</a:t>
            </a:r>
          </a:p>
        </p:txBody>
      </p:sp>
      <p:sp>
        <p:nvSpPr>
          <p:cNvPr id="32" name="Shape 32"/>
          <p:cNvSpPr txBox="1"/>
          <p:nvPr/>
        </p:nvSpPr>
        <p:spPr>
          <a:xfrm>
            <a:off x="502152" y="1852081"/>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dirty="0">
                <a:solidFill>
                  <a:srgbClr val="7F7F7F"/>
                </a:solidFill>
                <a:latin typeface="Arial Narrow"/>
                <a:ea typeface="Arial Narrow"/>
                <a:cs typeface="Arial Narrow"/>
                <a:sym typeface="Arial Narrow"/>
              </a:rPr>
              <a:t>Teemu Kolu, Jere Luomajoki</a:t>
            </a:r>
          </a:p>
          <a:p>
            <a:pPr marL="0" marR="0" lvl="0" indent="0" algn="l" rtl="0">
              <a:spcBef>
                <a:spcPts val="0"/>
              </a:spcBef>
              <a:buSzPct val="25000"/>
              <a:buNone/>
            </a:pPr>
            <a:r>
              <a:rPr lang="fi-FI" sz="1000" b="0" i="0" u="none" strike="noStrike" cap="none" dirty="0">
                <a:solidFill>
                  <a:srgbClr val="7F7F7F"/>
                </a:solidFill>
                <a:latin typeface="Arial Narrow"/>
                <a:ea typeface="Arial Narrow"/>
                <a:cs typeface="Arial Narrow"/>
                <a:sym typeface="Arial Narrow"/>
              </a:rPr>
              <a:t>Oulu University of Applied Sciences, Software Engineering</a:t>
            </a:r>
          </a:p>
        </p:txBody>
      </p:sp>
      <p:sp>
        <p:nvSpPr>
          <p:cNvPr id="33" name="Shape 33"/>
          <p:cNvSpPr txBox="1">
            <a:spLocks noGrp="1"/>
          </p:cNvSpPr>
          <p:nvPr>
            <p:ph type="body" idx="1"/>
          </p:nvPr>
        </p:nvSpPr>
        <p:spPr>
          <a:xfrm>
            <a:off x="50215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Introduction</a:t>
            </a:r>
            <a:endParaRPr lang="fi-FI" sz="1500" b="1" i="0" u="none" strike="noStrike" cap="none" dirty="0">
              <a:solidFill>
                <a:schemeClr val="dk1"/>
              </a:solidFill>
              <a:latin typeface="Arial Narrow"/>
              <a:ea typeface="Arial Narrow"/>
              <a:cs typeface="Arial Narrow"/>
              <a:sym typeface="Arial Narrow"/>
            </a:endParaRPr>
          </a:p>
          <a:p>
            <a:pPr lvl="0" indent="-69850">
              <a:buSzPct val="73333"/>
            </a:pPr>
            <a:r>
              <a:rPr lang="en-US" dirty="0"/>
              <a:t>The objective of the project was to create an application for a device called “</a:t>
            </a:r>
            <a:r>
              <a:rPr lang="en-US" dirty="0" err="1"/>
              <a:t>Estimote</a:t>
            </a:r>
            <a:r>
              <a:rPr lang="en-US" dirty="0"/>
              <a:t> Beacon”. We decided on making a beacon-based menu for restaurants, which uses the proximity from the beacon and public menus. The Application was made for Android.</a:t>
            </a:r>
          </a:p>
          <a:p>
            <a:pPr lvl="0" indent="-69850">
              <a:buSzPct val="73333"/>
            </a:pPr>
            <a:endParaRPr lang="en-US" dirty="0"/>
          </a:p>
          <a:p>
            <a:pPr lvl="0" indent="-69850">
              <a:buSzPct val="73333"/>
            </a:pPr>
            <a:r>
              <a:rPr lang="en-US" dirty="0"/>
              <a:t> </a:t>
            </a:r>
            <a:br>
              <a:rPr lang="fi-FI" dirty="0"/>
            </a:b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1. </a:t>
            </a:r>
            <a:r>
              <a:rPr lang="en-GB" dirty="0" err="1"/>
              <a:t>Estimote</a:t>
            </a:r>
            <a:r>
              <a:rPr lang="en-GB" dirty="0"/>
              <a:t> Beacon and the base configuration app</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b="1" dirty="0"/>
          </a:p>
          <a:p>
            <a:pPr marL="0" marR="0" lvl="0" indent="0" algn="l" rtl="0">
              <a:lnSpc>
                <a:spcPct val="100000"/>
              </a:lnSpc>
              <a:spcBef>
                <a:spcPts val="300"/>
              </a:spcBef>
              <a:spcAft>
                <a:spcPts val="0"/>
              </a:spcAft>
              <a:buClr>
                <a:schemeClr val="dk1"/>
              </a:buClr>
              <a:buSzPct val="25000"/>
              <a:buFont typeface="Arial Narrow"/>
              <a:buNone/>
            </a:pPr>
            <a:r>
              <a:rPr lang="fi-FI" b="1" dirty="0"/>
              <a:t>Android application</a:t>
            </a:r>
          </a:p>
          <a:p>
            <a:pPr lvl="0">
              <a:buSzPct val="25000"/>
            </a:pPr>
            <a:r>
              <a:rPr lang="en-US" dirty="0"/>
              <a:t>The application is called Beacon &amp; Eggs, features include a loading screen while searching for nearby restaurants, loading today’s menu, highlighting user’s favorite foods and push notifications when user comes near a restaurant with beacons.</a:t>
            </a:r>
          </a:p>
          <a:p>
            <a:pPr lvl="0">
              <a:buSzPct val="25000"/>
            </a:pPr>
            <a:r>
              <a:rPr lang="en-US" dirty="0"/>
              <a:t>	</a:t>
            </a:r>
          </a:p>
          <a:p>
            <a:pPr lvl="0">
              <a:buSzPct val="25000"/>
            </a:pPr>
            <a:r>
              <a:rPr lang="en-US" dirty="0"/>
              <a:t> 	    </a:t>
            </a:r>
            <a:endParaRPr lang="en-GB" dirty="0"/>
          </a:p>
          <a:p>
            <a:pPr lvl="0" algn="ctr">
              <a:buSzPct val="25000"/>
            </a:pPr>
            <a:r>
              <a:rPr lang="en-GB" dirty="0"/>
              <a:t>	    FIGURE 2.</a:t>
            </a:r>
          </a:p>
          <a:p>
            <a:pPr lvl="0" algn="ctr">
              <a:buSzPct val="25000"/>
            </a:pPr>
            <a:r>
              <a:rPr lang="en-GB" dirty="0"/>
              <a:t>	    Loading screen of 	the application </a:t>
            </a:r>
            <a:endParaRPr lang="en-US" dirty="0"/>
          </a:p>
          <a:p>
            <a:pPr lvl="0">
              <a:buSzPct val="25000"/>
            </a:pPr>
            <a:r>
              <a:rPr lang="en-US" dirty="0"/>
              <a:t>	    </a:t>
            </a:r>
            <a:endParaRPr lang="fi-FI" dirty="0"/>
          </a:p>
        </p:txBody>
      </p:sp>
      <p:sp>
        <p:nvSpPr>
          <p:cNvPr id="34" name="Shape 34"/>
          <p:cNvSpPr txBox="1">
            <a:spLocks noGrp="1"/>
          </p:cNvSpPr>
          <p:nvPr>
            <p:ph type="body" idx="2"/>
          </p:nvPr>
        </p:nvSpPr>
        <p:spPr>
          <a:xfrm>
            <a:off x="344564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Methods</a:t>
            </a: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en-GB" dirty="0"/>
              <a:t>For the base android application, we used Java. We get the food lists by parsing the URL by the restaurants ID and the current date, and parsing the returned data from JSON.</a:t>
            </a:r>
          </a:p>
          <a:p>
            <a:pPr marL="0" marR="0" lvl="0" indent="0" algn="l" rtl="0">
              <a:lnSpc>
                <a:spcPct val="100000"/>
              </a:lnSpc>
              <a:spcBef>
                <a:spcPts val="300"/>
              </a:spcBef>
              <a:spcAft>
                <a:spcPts val="0"/>
              </a:spcAft>
              <a:buClr>
                <a:schemeClr val="dk1"/>
              </a:buClr>
              <a:buSzPct val="25000"/>
              <a:buFont typeface="Arial Narrow"/>
              <a:buNone/>
            </a:pPr>
            <a:r>
              <a:rPr lang="en-GB" sz="1500" b="0" i="0" u="none" strike="noStrike" cap="none" dirty="0">
                <a:solidFill>
                  <a:schemeClr val="dk1"/>
                </a:solidFill>
                <a:latin typeface="Arial Narrow"/>
                <a:ea typeface="Arial Narrow"/>
                <a:cs typeface="Arial Narrow"/>
                <a:sym typeface="Arial Narrow"/>
              </a:rPr>
              <a:t>For networking we use Volley-library, which means we don’t need to worry about threading etc. JSON parsing is done by android’s built-in libraries.</a:t>
            </a:r>
            <a:endParaRPr lang="en-GB" dirty="0"/>
          </a:p>
          <a:p>
            <a:pPr marL="0" marR="0" lvl="0" indent="0" algn="l" rtl="0">
              <a:lnSpc>
                <a:spcPct val="100000"/>
              </a:lnSpc>
              <a:spcBef>
                <a:spcPts val="300"/>
              </a:spcBef>
              <a:spcAft>
                <a:spcPts val="0"/>
              </a:spcAft>
              <a:buClr>
                <a:schemeClr val="dk1"/>
              </a:buClr>
              <a:buSzPct val="25000"/>
              <a:buFont typeface="Arial Narrow"/>
              <a:buNone/>
            </a:pPr>
            <a:r>
              <a:rPr lang="en-GB" sz="1500" b="0" i="0" u="none" strike="noStrike" cap="none" dirty="0" err="1">
                <a:solidFill>
                  <a:schemeClr val="dk1"/>
                </a:solidFill>
                <a:latin typeface="Arial Narrow"/>
                <a:ea typeface="Arial Narrow"/>
                <a:cs typeface="Arial Narrow"/>
                <a:sym typeface="Arial Narrow"/>
              </a:rPr>
              <a:t>Estimote</a:t>
            </a:r>
            <a:r>
              <a:rPr lang="en-GB" sz="1500" b="0" i="0" u="none" strike="noStrike" cap="none" dirty="0">
                <a:solidFill>
                  <a:schemeClr val="dk1"/>
                </a:solidFill>
                <a:latin typeface="Arial Narrow"/>
                <a:ea typeface="Arial Narrow"/>
                <a:cs typeface="Arial Narrow"/>
                <a:sym typeface="Arial Narrow"/>
              </a:rPr>
              <a:t> Beacon searching is done by </a:t>
            </a:r>
            <a:r>
              <a:rPr lang="en-GB" sz="1500" b="0" i="0" u="none" strike="noStrike" cap="none" dirty="0" err="1">
                <a:solidFill>
                  <a:schemeClr val="dk1"/>
                </a:solidFill>
                <a:latin typeface="Arial Narrow"/>
                <a:ea typeface="Arial Narrow"/>
                <a:cs typeface="Arial Narrow"/>
                <a:sym typeface="Arial Narrow"/>
              </a:rPr>
              <a:t>Estimote’s</a:t>
            </a:r>
            <a:r>
              <a:rPr lang="en-GB" sz="1500" b="0" i="0" u="none" strike="noStrike" cap="none" dirty="0">
                <a:solidFill>
                  <a:schemeClr val="dk1"/>
                </a:solidFill>
                <a:latin typeface="Arial Narrow"/>
                <a:ea typeface="Arial Narrow"/>
                <a:cs typeface="Arial Narrow"/>
                <a:sym typeface="Arial Narrow"/>
              </a:rPr>
              <a:t> easy to use libraries</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a:t>
            </a:r>
            <a:r>
              <a:rPr lang="en-GB" sz="1500" b="0" i="0" u="none" strike="noStrike" cap="none" dirty="0">
                <a:solidFill>
                  <a:schemeClr val="dk1"/>
                </a:solidFill>
                <a:latin typeface="Arial Narrow"/>
                <a:ea typeface="Arial Narrow"/>
                <a:cs typeface="Arial Narrow"/>
                <a:sym typeface="Arial Narrow"/>
              </a:rPr>
              <a:t>3 Food menu</a:t>
            </a:r>
            <a:endParaRPr sz="1500" b="0" i="0" u="none" strike="noStrike" cap="none" dirty="0">
              <a:solidFill>
                <a:schemeClr val="dk1"/>
              </a:solidFill>
              <a:latin typeface="Arial Narrow"/>
              <a:ea typeface="Arial Narrow"/>
              <a:cs typeface="Arial Narrow"/>
              <a:sym typeface="Arial Narrow"/>
            </a:endParaRPr>
          </a:p>
        </p:txBody>
      </p:sp>
      <p:sp>
        <p:nvSpPr>
          <p:cNvPr id="35" name="Shape 35"/>
          <p:cNvSpPr txBox="1">
            <a:spLocks noGrp="1"/>
          </p:cNvSpPr>
          <p:nvPr>
            <p:ph type="body" idx="3"/>
          </p:nvPr>
        </p:nvSpPr>
        <p:spPr>
          <a:xfrm>
            <a:off x="6374501" y="2745119"/>
            <a:ext cx="2813700" cy="820440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GB" b="1" dirty="0"/>
              <a:t>Results</a:t>
            </a:r>
            <a:endParaRPr lang="en-GB" dirty="0"/>
          </a:p>
          <a:p>
            <a:pPr marL="0" marR="0" lvl="0" indent="0" algn="l" rtl="0">
              <a:lnSpc>
                <a:spcPct val="100000"/>
              </a:lnSpc>
              <a:spcBef>
                <a:spcPts val="0"/>
              </a:spcBef>
              <a:spcAft>
                <a:spcPts val="0"/>
              </a:spcAft>
              <a:buClr>
                <a:schemeClr val="dk1"/>
              </a:buClr>
              <a:buSzPct val="25000"/>
              <a:buFont typeface="Arial Narrow"/>
              <a:buNone/>
            </a:pPr>
            <a:r>
              <a:rPr lang="en-GB" sz="1500" i="0" u="none" strike="noStrike" cap="none" dirty="0">
                <a:solidFill>
                  <a:schemeClr val="dk1"/>
                </a:solidFill>
                <a:latin typeface="Arial Narrow"/>
                <a:ea typeface="Arial Narrow"/>
                <a:cs typeface="Arial Narrow"/>
                <a:sym typeface="Arial Narrow"/>
              </a:rPr>
              <a:t>The use cases for </a:t>
            </a:r>
            <a:r>
              <a:rPr lang="en-GB" dirty="0" err="1"/>
              <a:t>Estimote</a:t>
            </a:r>
            <a:r>
              <a:rPr lang="en-GB" dirty="0"/>
              <a:t> beacon are quite limited, and usually could be replaced by much simpler options.</a:t>
            </a:r>
          </a:p>
          <a:p>
            <a:pPr marL="0" marR="0" lvl="0" indent="0" algn="l" rtl="0">
              <a:lnSpc>
                <a:spcPct val="100000"/>
              </a:lnSpc>
              <a:spcBef>
                <a:spcPts val="0"/>
              </a:spcBef>
              <a:spcAft>
                <a:spcPts val="0"/>
              </a:spcAft>
              <a:buClr>
                <a:schemeClr val="dk1"/>
              </a:buClr>
              <a:buSzPct val="25000"/>
              <a:buFont typeface="Arial Narrow"/>
              <a:buNone/>
            </a:pPr>
            <a:r>
              <a:rPr lang="en-GB" sz="1500" i="0" u="none" strike="noStrike" cap="none" dirty="0">
                <a:solidFill>
                  <a:schemeClr val="dk1"/>
                </a:solidFill>
                <a:latin typeface="Arial Narrow"/>
                <a:ea typeface="Arial Narrow"/>
                <a:cs typeface="Arial Narrow"/>
                <a:sym typeface="Arial Narrow"/>
              </a:rPr>
              <a:t>The</a:t>
            </a:r>
            <a:r>
              <a:rPr lang="en-GB" dirty="0"/>
              <a:t> application itself is usable, stable and fetches the food menu as quickly as a beacon is found.</a:t>
            </a:r>
          </a:p>
          <a:p>
            <a:pPr marL="0" marR="0" lvl="0" indent="0" algn="l" rtl="0">
              <a:lnSpc>
                <a:spcPct val="100000"/>
              </a:lnSpc>
              <a:spcBef>
                <a:spcPts val="0"/>
              </a:spcBef>
              <a:spcAft>
                <a:spcPts val="0"/>
              </a:spcAft>
              <a:buClr>
                <a:schemeClr val="dk1"/>
              </a:buClr>
              <a:buSzPct val="25000"/>
              <a:buFont typeface="Arial Narrow"/>
              <a:buNone/>
            </a:pPr>
            <a:r>
              <a:rPr lang="en-GB" sz="1500" i="0" u="none" strike="noStrike" cap="none" dirty="0">
                <a:solidFill>
                  <a:schemeClr val="dk1"/>
                </a:solidFill>
                <a:latin typeface="Arial Narrow"/>
                <a:ea typeface="Arial Narrow"/>
                <a:cs typeface="Arial Narrow"/>
                <a:sym typeface="Arial Narrow"/>
              </a:rPr>
              <a:t>Volley library for </a:t>
            </a:r>
            <a:r>
              <a:rPr lang="en-GB" dirty="0"/>
              <a:t>networking saved a lot of time versus doing networking threads etc. by hand.</a:t>
            </a:r>
            <a:endParaRPr sz="150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Conclusions</a:t>
            </a:r>
            <a:endParaRPr lang="fi-FI" sz="1500" b="1" i="0" u="none" strike="noStrike" cap="none" dirty="0">
              <a:solidFill>
                <a:schemeClr val="dk1"/>
              </a:solidFill>
              <a:latin typeface="Arial Narrow"/>
              <a:ea typeface="Arial Narrow"/>
              <a:cs typeface="Arial Narrow"/>
              <a:sym typeface="Arial Narrow"/>
            </a:endParaRPr>
          </a:p>
          <a:p>
            <a:pPr>
              <a:buSzPct val="25000"/>
            </a:pPr>
            <a:r>
              <a:rPr lang="en-US" dirty="0"/>
              <a:t>Using location services would have been easier and more useful for this project, but in the end we managed to make usable and working application for android.</a:t>
            </a:r>
          </a:p>
          <a:p>
            <a:pPr>
              <a:buSzPct val="25000"/>
            </a:pPr>
            <a:r>
              <a:rPr lang="en-US" dirty="0"/>
              <a:t>Beacons are also somewhat unreliable, as in they might close and open the connection whenever, meaning that notifications will get quite irritating, and they should be used with great caution.</a:t>
            </a:r>
          </a:p>
          <a:p>
            <a:pPr>
              <a:buSzPct val="25000"/>
            </a:pPr>
            <a:endParaRPr lang="fi-FI" dirty="0"/>
          </a:p>
          <a:p>
            <a:pPr marL="0" marR="0" lvl="0" indent="0" algn="l" rtl="0">
              <a:lnSpc>
                <a:spcPct val="100000"/>
              </a:lnSpc>
              <a:spcBef>
                <a:spcPts val="300"/>
              </a:spcBef>
              <a:spcAft>
                <a:spcPts val="0"/>
              </a:spcAft>
              <a:buClr>
                <a:schemeClr val="dk1"/>
              </a:buClr>
              <a:buSzPct val="25000"/>
              <a:buFont typeface="Arial Narrow"/>
              <a:buNone/>
            </a:pPr>
            <a:endParaRPr dirty="0"/>
          </a:p>
          <a:p>
            <a:pPr lvl="0" rtl="0">
              <a:spcBef>
                <a:spcPts val="0"/>
              </a:spcBef>
              <a:buClr>
                <a:schemeClr val="dk1"/>
              </a:buClr>
              <a:buSzPct val="25000"/>
              <a:buFont typeface="Arial Narrow"/>
              <a:buNone/>
            </a:pPr>
            <a:r>
              <a:rPr lang="fi-FI" b="1" dirty="0" err="1"/>
              <a:t>References</a:t>
            </a:r>
            <a:endParaRPr lang="fi-FI" b="1" dirty="0"/>
          </a:p>
          <a:p>
            <a:pPr lvl="0">
              <a:spcBef>
                <a:spcPts val="0"/>
              </a:spcBef>
              <a:buSzPct val="25000"/>
            </a:pPr>
            <a:r>
              <a:rPr lang="fi-FI" dirty="0"/>
              <a:t>https://estimote.com/</a:t>
            </a:r>
          </a:p>
          <a:p>
            <a:pPr lvl="0">
              <a:spcBef>
                <a:spcPts val="0"/>
              </a:spcBef>
              <a:buSzPct val="25000"/>
            </a:pPr>
            <a:r>
              <a:rPr lang="fi-FI" dirty="0"/>
              <a:t>https://developer.android.com/training/volley/index.html</a:t>
            </a:r>
          </a:p>
        </p:txBody>
      </p:sp>
      <p:pic>
        <p:nvPicPr>
          <p:cNvPr id="7" name="Picture 6">
            <a:extLst>
              <a:ext uri="{FF2B5EF4-FFF2-40B4-BE49-F238E27FC236}">
                <a16:creationId xmlns:a16="http://schemas.microsoft.com/office/drawing/2014/main" id="{75915772-A5E8-4130-9962-2341D067C613}"/>
              </a:ext>
            </a:extLst>
          </p:cNvPr>
          <p:cNvPicPr>
            <a:picLocks noChangeAspect="1"/>
          </p:cNvPicPr>
          <p:nvPr/>
        </p:nvPicPr>
        <p:blipFill>
          <a:blip r:embed="rId3"/>
          <a:stretch>
            <a:fillRect/>
          </a:stretch>
        </p:blipFill>
        <p:spPr>
          <a:xfrm>
            <a:off x="625504" y="4884987"/>
            <a:ext cx="2705100" cy="1685925"/>
          </a:xfrm>
          <a:prstGeom prst="rect">
            <a:avLst/>
          </a:prstGeom>
        </p:spPr>
      </p:pic>
      <p:pic>
        <p:nvPicPr>
          <p:cNvPr id="9" name="Picture 8">
            <a:extLst>
              <a:ext uri="{FF2B5EF4-FFF2-40B4-BE49-F238E27FC236}">
                <a16:creationId xmlns:a16="http://schemas.microsoft.com/office/drawing/2014/main" id="{46520670-2AF9-4B32-9318-45DBE20AC7E4}"/>
              </a:ext>
            </a:extLst>
          </p:cNvPr>
          <p:cNvPicPr>
            <a:picLocks noChangeAspect="1"/>
          </p:cNvPicPr>
          <p:nvPr/>
        </p:nvPicPr>
        <p:blipFill>
          <a:blip r:embed="rId4"/>
          <a:stretch>
            <a:fillRect/>
          </a:stretch>
        </p:blipFill>
        <p:spPr>
          <a:xfrm>
            <a:off x="625504" y="9454818"/>
            <a:ext cx="1029125" cy="1829556"/>
          </a:xfrm>
          <a:prstGeom prst="rect">
            <a:avLst/>
          </a:prstGeom>
        </p:spPr>
      </p:pic>
      <p:pic>
        <p:nvPicPr>
          <p:cNvPr id="11" name="Picture 10">
            <a:extLst>
              <a:ext uri="{FF2B5EF4-FFF2-40B4-BE49-F238E27FC236}">
                <a16:creationId xmlns:a16="http://schemas.microsoft.com/office/drawing/2014/main" id="{A2C59422-34D1-48D7-B128-3E2819800082}"/>
              </a:ext>
            </a:extLst>
          </p:cNvPr>
          <p:cNvPicPr>
            <a:picLocks noChangeAspect="1"/>
          </p:cNvPicPr>
          <p:nvPr/>
        </p:nvPicPr>
        <p:blipFill>
          <a:blip r:embed="rId5"/>
          <a:stretch>
            <a:fillRect/>
          </a:stretch>
        </p:blipFill>
        <p:spPr>
          <a:xfrm>
            <a:off x="3783030" y="6081565"/>
            <a:ext cx="2139043" cy="38027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6E0F2-7148-4B67-9D18-E05F67A72513}"/>
              </a:ext>
            </a:extLst>
          </p:cNvPr>
          <p:cNvSpPr>
            <a:spLocks noGrp="1"/>
          </p:cNvSpPr>
          <p:nvPr>
            <p:ph type="body" idx="1"/>
          </p:nvPr>
        </p:nvSpPr>
        <p:spPr>
          <a:xfrm>
            <a:off x="450200" y="2757266"/>
            <a:ext cx="8700800" cy="8527105"/>
          </a:xfrm>
        </p:spPr>
        <p:txBody>
          <a:bodyPr/>
          <a:lstStyle/>
          <a:p>
            <a:endParaRPr lang="en-GB" dirty="0"/>
          </a:p>
          <a:p>
            <a:endParaRPr lang="en-GB" dirty="0"/>
          </a:p>
        </p:txBody>
      </p:sp>
      <p:pic>
        <p:nvPicPr>
          <p:cNvPr id="4" name="Picture 3">
            <a:extLst>
              <a:ext uri="{FF2B5EF4-FFF2-40B4-BE49-F238E27FC236}">
                <a16:creationId xmlns:a16="http://schemas.microsoft.com/office/drawing/2014/main" id="{C1AF076A-3870-4693-993B-4FDC83B7B7CF}"/>
              </a:ext>
            </a:extLst>
          </p:cNvPr>
          <p:cNvPicPr>
            <a:picLocks noChangeAspect="1"/>
          </p:cNvPicPr>
          <p:nvPr/>
        </p:nvPicPr>
        <p:blipFill>
          <a:blip r:embed="rId2"/>
          <a:stretch>
            <a:fillRect/>
          </a:stretch>
        </p:blipFill>
        <p:spPr>
          <a:xfrm>
            <a:off x="2451326" y="2931398"/>
            <a:ext cx="4698547" cy="8352973"/>
          </a:xfrm>
          <a:prstGeom prst="rect">
            <a:avLst/>
          </a:prstGeom>
        </p:spPr>
      </p:pic>
      <p:sp>
        <p:nvSpPr>
          <p:cNvPr id="5" name="Shape 31">
            <a:extLst>
              <a:ext uri="{FF2B5EF4-FFF2-40B4-BE49-F238E27FC236}">
                <a16:creationId xmlns:a16="http://schemas.microsoft.com/office/drawing/2014/main" id="{BD7CB29B-2509-4800-8A45-376FA1337774}"/>
              </a:ext>
            </a:extLst>
          </p:cNvPr>
          <p:cNvSpPr txBox="1"/>
          <p:nvPr/>
        </p:nvSpPr>
        <p:spPr>
          <a:xfrm>
            <a:off x="450200" y="1278175"/>
            <a:ext cx="8700800" cy="797139"/>
          </a:xfrm>
          <a:prstGeom prst="rect">
            <a:avLst/>
          </a:prstGeom>
          <a:noFill/>
          <a:ln>
            <a:noFill/>
          </a:ln>
        </p:spPr>
        <p:txBody>
          <a:bodyPr lIns="122175" tIns="61075" rIns="122175" bIns="61075" anchor="t" anchorCtr="0">
            <a:noAutofit/>
          </a:bodyPr>
          <a:lstStyle/>
          <a:p>
            <a:pPr marL="0" marR="0" lvl="0" indent="0" algn="ctr" rtl="0">
              <a:spcBef>
                <a:spcPts val="0"/>
              </a:spcBef>
              <a:buClr>
                <a:schemeClr val="dk2"/>
              </a:buClr>
              <a:buSzPct val="25000"/>
              <a:buFont typeface="Arial Narrow"/>
              <a:buNone/>
            </a:pPr>
            <a:r>
              <a:rPr lang="fi-FI" sz="4000" dirty="0">
                <a:solidFill>
                  <a:schemeClr val="dk2"/>
                </a:solidFill>
                <a:latin typeface="Arial Narrow"/>
                <a:ea typeface="Arial Narrow"/>
                <a:cs typeface="Arial Narrow"/>
                <a:sym typeface="Arial Narrow"/>
              </a:rPr>
              <a:t>Loading screen</a:t>
            </a:r>
          </a:p>
          <a:p>
            <a:pPr marL="0" marR="0" lvl="0" indent="0" algn="ctr" rtl="0">
              <a:spcBef>
                <a:spcPts val="0"/>
              </a:spcBef>
              <a:buClr>
                <a:schemeClr val="dk2"/>
              </a:buClr>
              <a:buSzPct val="25000"/>
              <a:buFont typeface="Arial Narrow"/>
              <a:buNone/>
            </a:pPr>
            <a:endParaRPr lang="fi-FI" sz="4000" dirty="0">
              <a:solidFill>
                <a:schemeClr val="dk2"/>
              </a:solidFill>
              <a:latin typeface="Arial Narrow"/>
              <a:ea typeface="Arial Narrow"/>
              <a:cs typeface="Arial Narrow"/>
              <a:sym typeface="Arial Narrow"/>
            </a:endParaRPr>
          </a:p>
        </p:txBody>
      </p:sp>
    </p:spTree>
    <p:extLst>
      <p:ext uri="{BB962C8B-B14F-4D97-AF65-F5344CB8AC3E}">
        <p14:creationId xmlns:p14="http://schemas.microsoft.com/office/powerpoint/2010/main" val="223712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6E0F2-7148-4B67-9D18-E05F67A72513}"/>
              </a:ext>
            </a:extLst>
          </p:cNvPr>
          <p:cNvSpPr>
            <a:spLocks noGrp="1"/>
          </p:cNvSpPr>
          <p:nvPr>
            <p:ph type="body" idx="1"/>
          </p:nvPr>
        </p:nvSpPr>
        <p:spPr>
          <a:xfrm>
            <a:off x="450200" y="2757266"/>
            <a:ext cx="8700800" cy="8527105"/>
          </a:xfrm>
        </p:spPr>
        <p:txBody>
          <a:bodyPr/>
          <a:lstStyle/>
          <a:p>
            <a:endParaRPr lang="en-GB" dirty="0"/>
          </a:p>
          <a:p>
            <a:endParaRPr lang="en-GB" dirty="0"/>
          </a:p>
        </p:txBody>
      </p:sp>
      <p:pic>
        <p:nvPicPr>
          <p:cNvPr id="4" name="Picture 3">
            <a:extLst>
              <a:ext uri="{FF2B5EF4-FFF2-40B4-BE49-F238E27FC236}">
                <a16:creationId xmlns:a16="http://schemas.microsoft.com/office/drawing/2014/main" id="{C1AF076A-3870-4693-993B-4FDC83B7B7CF}"/>
              </a:ext>
            </a:extLst>
          </p:cNvPr>
          <p:cNvPicPr>
            <a:picLocks noChangeAspect="1"/>
          </p:cNvPicPr>
          <p:nvPr/>
        </p:nvPicPr>
        <p:blipFill>
          <a:blip r:embed="rId2"/>
          <a:stretch>
            <a:fillRect/>
          </a:stretch>
        </p:blipFill>
        <p:spPr>
          <a:xfrm>
            <a:off x="2451326" y="2931398"/>
            <a:ext cx="4698547" cy="8352972"/>
          </a:xfrm>
          <a:prstGeom prst="rect">
            <a:avLst/>
          </a:prstGeom>
        </p:spPr>
      </p:pic>
      <p:sp>
        <p:nvSpPr>
          <p:cNvPr id="5" name="Shape 31">
            <a:extLst>
              <a:ext uri="{FF2B5EF4-FFF2-40B4-BE49-F238E27FC236}">
                <a16:creationId xmlns:a16="http://schemas.microsoft.com/office/drawing/2014/main" id="{BD7CB29B-2509-4800-8A45-376FA1337774}"/>
              </a:ext>
            </a:extLst>
          </p:cNvPr>
          <p:cNvSpPr txBox="1"/>
          <p:nvPr/>
        </p:nvSpPr>
        <p:spPr>
          <a:xfrm>
            <a:off x="450200" y="1278175"/>
            <a:ext cx="8700800" cy="797139"/>
          </a:xfrm>
          <a:prstGeom prst="rect">
            <a:avLst/>
          </a:prstGeom>
          <a:noFill/>
          <a:ln>
            <a:noFill/>
          </a:ln>
        </p:spPr>
        <p:txBody>
          <a:bodyPr lIns="122175" tIns="61075" rIns="122175" bIns="61075" anchor="t" anchorCtr="0">
            <a:noAutofit/>
          </a:bodyPr>
          <a:lstStyle/>
          <a:p>
            <a:pPr marL="0" marR="0" lvl="0" indent="0" algn="ctr" rtl="0">
              <a:spcBef>
                <a:spcPts val="0"/>
              </a:spcBef>
              <a:buClr>
                <a:schemeClr val="dk2"/>
              </a:buClr>
              <a:buSzPct val="25000"/>
              <a:buFont typeface="Arial Narrow"/>
              <a:buNone/>
            </a:pPr>
            <a:r>
              <a:rPr lang="fi-FI" sz="4000" dirty="0">
                <a:solidFill>
                  <a:schemeClr val="dk2"/>
                </a:solidFill>
                <a:latin typeface="Arial Narrow"/>
                <a:ea typeface="Arial Narrow"/>
                <a:cs typeface="Arial Narrow"/>
                <a:sym typeface="Arial Narrow"/>
              </a:rPr>
              <a:t>Restaurant loaded</a:t>
            </a:r>
          </a:p>
          <a:p>
            <a:pPr marL="0" marR="0" lvl="0" indent="0" algn="ctr" rtl="0">
              <a:spcBef>
                <a:spcPts val="0"/>
              </a:spcBef>
              <a:buClr>
                <a:schemeClr val="dk2"/>
              </a:buClr>
              <a:buSzPct val="25000"/>
              <a:buFont typeface="Arial Narrow"/>
              <a:buNone/>
            </a:pPr>
            <a:endParaRPr lang="fi-FI" sz="4000" dirty="0">
              <a:solidFill>
                <a:schemeClr val="dk2"/>
              </a:solidFill>
              <a:latin typeface="Arial Narrow"/>
              <a:ea typeface="Arial Narrow"/>
              <a:cs typeface="Arial Narrow"/>
              <a:sym typeface="Arial Narrow"/>
            </a:endParaRPr>
          </a:p>
        </p:txBody>
      </p:sp>
    </p:spTree>
    <p:extLst>
      <p:ext uri="{BB962C8B-B14F-4D97-AF65-F5344CB8AC3E}">
        <p14:creationId xmlns:p14="http://schemas.microsoft.com/office/powerpoint/2010/main" val="122277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6E0F2-7148-4B67-9D18-E05F67A72513}"/>
              </a:ext>
            </a:extLst>
          </p:cNvPr>
          <p:cNvSpPr>
            <a:spLocks noGrp="1"/>
          </p:cNvSpPr>
          <p:nvPr>
            <p:ph type="body" idx="1"/>
          </p:nvPr>
        </p:nvSpPr>
        <p:spPr>
          <a:xfrm>
            <a:off x="450200" y="2757266"/>
            <a:ext cx="8700800" cy="8527105"/>
          </a:xfrm>
        </p:spPr>
        <p:txBody>
          <a:bodyPr/>
          <a:lstStyle/>
          <a:p>
            <a:endParaRPr lang="en-GB" dirty="0"/>
          </a:p>
          <a:p>
            <a:endParaRPr lang="en-GB" dirty="0"/>
          </a:p>
        </p:txBody>
      </p:sp>
      <p:pic>
        <p:nvPicPr>
          <p:cNvPr id="4" name="Picture 3">
            <a:extLst>
              <a:ext uri="{FF2B5EF4-FFF2-40B4-BE49-F238E27FC236}">
                <a16:creationId xmlns:a16="http://schemas.microsoft.com/office/drawing/2014/main" id="{C1AF076A-3870-4693-993B-4FDC83B7B7CF}"/>
              </a:ext>
            </a:extLst>
          </p:cNvPr>
          <p:cNvPicPr>
            <a:picLocks noChangeAspect="1"/>
          </p:cNvPicPr>
          <p:nvPr/>
        </p:nvPicPr>
        <p:blipFill>
          <a:blip r:embed="rId2"/>
          <a:stretch>
            <a:fillRect/>
          </a:stretch>
        </p:blipFill>
        <p:spPr>
          <a:xfrm>
            <a:off x="2451326" y="2931398"/>
            <a:ext cx="4698546" cy="8352972"/>
          </a:xfrm>
          <a:prstGeom prst="rect">
            <a:avLst/>
          </a:prstGeom>
        </p:spPr>
      </p:pic>
      <p:sp>
        <p:nvSpPr>
          <p:cNvPr id="5" name="Shape 31">
            <a:extLst>
              <a:ext uri="{FF2B5EF4-FFF2-40B4-BE49-F238E27FC236}">
                <a16:creationId xmlns:a16="http://schemas.microsoft.com/office/drawing/2014/main" id="{BD7CB29B-2509-4800-8A45-376FA1337774}"/>
              </a:ext>
            </a:extLst>
          </p:cNvPr>
          <p:cNvSpPr txBox="1"/>
          <p:nvPr/>
        </p:nvSpPr>
        <p:spPr>
          <a:xfrm>
            <a:off x="450200" y="1278175"/>
            <a:ext cx="8700800" cy="797139"/>
          </a:xfrm>
          <a:prstGeom prst="rect">
            <a:avLst/>
          </a:prstGeom>
          <a:noFill/>
          <a:ln>
            <a:noFill/>
          </a:ln>
        </p:spPr>
        <p:txBody>
          <a:bodyPr lIns="122175" tIns="61075" rIns="122175" bIns="61075" anchor="t" anchorCtr="0">
            <a:noAutofit/>
          </a:bodyPr>
          <a:lstStyle/>
          <a:p>
            <a:pPr marL="0" marR="0" lvl="0" indent="0" algn="ctr" rtl="0">
              <a:spcBef>
                <a:spcPts val="0"/>
              </a:spcBef>
              <a:buClr>
                <a:schemeClr val="dk2"/>
              </a:buClr>
              <a:buSzPct val="25000"/>
              <a:buFont typeface="Arial Narrow"/>
              <a:buNone/>
            </a:pPr>
            <a:r>
              <a:rPr lang="fi-FI" sz="4000" dirty="0">
                <a:solidFill>
                  <a:schemeClr val="dk2"/>
                </a:solidFill>
                <a:latin typeface="Arial Narrow"/>
                <a:ea typeface="Arial Narrow"/>
                <a:cs typeface="Arial Narrow"/>
                <a:sym typeface="Arial Narrow"/>
              </a:rPr>
              <a:t>Favorite foods</a:t>
            </a:r>
          </a:p>
        </p:txBody>
      </p:sp>
    </p:spTree>
    <p:extLst>
      <p:ext uri="{BB962C8B-B14F-4D97-AF65-F5344CB8AC3E}">
        <p14:creationId xmlns:p14="http://schemas.microsoft.com/office/powerpoint/2010/main" val="90008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6E0F2-7148-4B67-9D18-E05F67A72513}"/>
              </a:ext>
            </a:extLst>
          </p:cNvPr>
          <p:cNvSpPr>
            <a:spLocks noGrp="1"/>
          </p:cNvSpPr>
          <p:nvPr>
            <p:ph type="body" idx="1"/>
          </p:nvPr>
        </p:nvSpPr>
        <p:spPr>
          <a:xfrm>
            <a:off x="450200" y="2757266"/>
            <a:ext cx="8700800" cy="8527105"/>
          </a:xfrm>
        </p:spPr>
        <p:txBody>
          <a:bodyPr/>
          <a:lstStyle/>
          <a:p>
            <a:endParaRPr lang="en-GB" dirty="0"/>
          </a:p>
          <a:p>
            <a:endParaRPr lang="en-GB" dirty="0"/>
          </a:p>
        </p:txBody>
      </p:sp>
      <p:pic>
        <p:nvPicPr>
          <p:cNvPr id="4" name="Picture 3">
            <a:extLst>
              <a:ext uri="{FF2B5EF4-FFF2-40B4-BE49-F238E27FC236}">
                <a16:creationId xmlns:a16="http://schemas.microsoft.com/office/drawing/2014/main" id="{C1AF076A-3870-4693-993B-4FDC83B7B7CF}"/>
              </a:ext>
            </a:extLst>
          </p:cNvPr>
          <p:cNvPicPr>
            <a:picLocks noChangeAspect="1"/>
          </p:cNvPicPr>
          <p:nvPr/>
        </p:nvPicPr>
        <p:blipFill>
          <a:blip r:embed="rId2"/>
          <a:stretch>
            <a:fillRect/>
          </a:stretch>
        </p:blipFill>
        <p:spPr>
          <a:xfrm>
            <a:off x="2451326" y="2931399"/>
            <a:ext cx="4698546" cy="8352970"/>
          </a:xfrm>
          <a:prstGeom prst="rect">
            <a:avLst/>
          </a:prstGeom>
        </p:spPr>
      </p:pic>
      <p:sp>
        <p:nvSpPr>
          <p:cNvPr id="5" name="Shape 31">
            <a:extLst>
              <a:ext uri="{FF2B5EF4-FFF2-40B4-BE49-F238E27FC236}">
                <a16:creationId xmlns:a16="http://schemas.microsoft.com/office/drawing/2014/main" id="{BD7CB29B-2509-4800-8A45-376FA1337774}"/>
              </a:ext>
            </a:extLst>
          </p:cNvPr>
          <p:cNvSpPr txBox="1"/>
          <p:nvPr/>
        </p:nvSpPr>
        <p:spPr>
          <a:xfrm>
            <a:off x="450200" y="1278175"/>
            <a:ext cx="8700800" cy="797139"/>
          </a:xfrm>
          <a:prstGeom prst="rect">
            <a:avLst/>
          </a:prstGeom>
          <a:noFill/>
          <a:ln>
            <a:noFill/>
          </a:ln>
        </p:spPr>
        <p:txBody>
          <a:bodyPr lIns="122175" tIns="61075" rIns="122175" bIns="61075" anchor="t" anchorCtr="0">
            <a:noAutofit/>
          </a:bodyPr>
          <a:lstStyle/>
          <a:p>
            <a:pPr marL="0" marR="0" lvl="0" indent="0" algn="ctr" rtl="0">
              <a:spcBef>
                <a:spcPts val="0"/>
              </a:spcBef>
              <a:buClr>
                <a:schemeClr val="dk2"/>
              </a:buClr>
              <a:buSzPct val="25000"/>
              <a:buFont typeface="Arial Narrow"/>
              <a:buNone/>
            </a:pPr>
            <a:r>
              <a:rPr lang="fi-FI" sz="4000" dirty="0">
                <a:solidFill>
                  <a:schemeClr val="dk2"/>
                </a:solidFill>
                <a:latin typeface="Arial Narrow"/>
                <a:ea typeface="Arial Narrow"/>
                <a:cs typeface="Arial Narrow"/>
                <a:sym typeface="Arial Narrow"/>
              </a:rPr>
              <a:t>Notification</a:t>
            </a:r>
          </a:p>
        </p:txBody>
      </p:sp>
    </p:spTree>
    <p:extLst>
      <p:ext uri="{BB962C8B-B14F-4D97-AF65-F5344CB8AC3E}">
        <p14:creationId xmlns:p14="http://schemas.microsoft.com/office/powerpoint/2010/main" val="4015894569"/>
      </p:ext>
    </p:extLst>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307</Words>
  <Application>Microsoft Office PowerPoint</Application>
  <PresentationFormat>A3 Paper (297x420 mm)</PresentationFormat>
  <Paragraphs>61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 Narrow</vt:lpstr>
      <vt:lpstr>Calibri</vt:lpstr>
      <vt:lpstr>Arial</vt:lpstr>
      <vt:lpstr>Oamk oranssi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cp:lastModifiedBy>Jere Luomajoki</cp:lastModifiedBy>
  <cp:revision>13</cp:revision>
  <dcterms:modified xsi:type="dcterms:W3CDTF">2017-11-15T12:04:48Z</dcterms:modified>
</cp:coreProperties>
</file>