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259" r:id="rId3"/>
    <p:sldId id="260" r:id="rId4"/>
    <p:sldId id="293" r:id="rId5"/>
    <p:sldId id="287" r:id="rId6"/>
    <p:sldId id="295" r:id="rId7"/>
    <p:sldId id="294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B3F86A8-298C-466F-B261-F62B1AFA3E18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ED8975E7-AF54-48DE-A3CF-9F9720472869}" type="par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0904010C-0343-46CF-9977-38B56BDCC6EE}" type="sib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2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</dgm:pt>
    <dgm:pt modelId="{91F5E6C8-677F-4ACE-98DF-C03FBBAA65AE}" type="pres">
      <dgm:prSet presAssocID="{DCBEDBE2-A610-441D-BA40-1E34A5909F49}" presName="dstNode" presStyleLbl="node1" presStyleIdx="0" presStyleCnt="2"/>
      <dgm:spPr/>
    </dgm:pt>
    <dgm:pt modelId="{EA9B2FBC-5DCC-4EC3-8479-86F38332F55F}" type="pres">
      <dgm:prSet presAssocID="{1F37E491-61F4-45D6-BF59-D299174D8AE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2"/>
      <dgm:spPr/>
    </dgm:pt>
    <dgm:pt modelId="{8B6150DE-95BA-4D6F-A6F5-C14298A0F3B8}" type="pres">
      <dgm:prSet presAssocID="{DB3F86A8-298C-466F-B261-F62B1AFA3E1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BEAA5B-CE55-4C4B-8191-515BC1A1D25A}" type="pres">
      <dgm:prSet presAssocID="{DB3F86A8-298C-466F-B261-F62B1AFA3E18}" presName="accent_2" presStyleCnt="0"/>
      <dgm:spPr/>
    </dgm:pt>
    <dgm:pt modelId="{B483C345-9BBC-486A-BB37-7CB8CFC36996}" type="pres">
      <dgm:prSet presAssocID="{DB3F86A8-298C-466F-B261-F62B1AFA3E18}" presName="accentRepeatNode" presStyleLbl="solidFgAcc1" presStyleIdx="1" presStyleCnt="2"/>
      <dgm:spPr/>
    </dgm:pt>
  </dgm:ptLst>
  <dgm:cxnLst>
    <dgm:cxn modelId="{5C52202A-5188-467C-BB88-CFF27247BB78}" srcId="{DCBEDBE2-A610-441D-BA40-1E34A5909F49}" destId="{DB3F86A8-298C-466F-B261-F62B1AFA3E18}" srcOrd="1" destOrd="0" parTransId="{ED8975E7-AF54-48DE-A3CF-9F9720472869}" sibTransId="{0904010C-0343-46CF-9977-38B56BDCC6EE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80993D64-4E3E-4231-921F-5C976BB04BDE}" type="presOf" srcId="{DB3F86A8-298C-466F-B261-F62B1AFA3E18}" destId="{8B6150DE-95BA-4D6F-A6F5-C14298A0F3B8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B3621D46-0A26-4135-B1DB-6DE5312F7C89}" type="presParOf" srcId="{B9E0F92E-C17E-473C-B4EE-A86FDFD51776}" destId="{8B6150DE-95BA-4D6F-A6F5-C14298A0F3B8}" srcOrd="3" destOrd="0" presId="urn:microsoft.com/office/officeart/2008/layout/VerticalCurvedList"/>
    <dgm:cxn modelId="{6BE9027A-0C38-4AF5-A5A8-13FCEDD51BAE}" type="presParOf" srcId="{B9E0F92E-C17E-473C-B4EE-A86FDFD51776}" destId="{81BEAA5B-CE55-4C4B-8191-515BC1A1D25A}" srcOrd="4" destOrd="0" presId="urn:microsoft.com/office/officeart/2008/layout/VerticalCurvedList"/>
    <dgm:cxn modelId="{18DC276E-C11E-4EFF-8287-E215964F5A20}" type="presParOf" srcId="{81BEAA5B-CE55-4C4B-8191-515BC1A1D25A}" destId="{B483C345-9BBC-486A-BB37-7CB8CFC369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06AA6BB7-E74C-4180-A345-0F6F2DAAE7A2}" type="presOf" srcId="{DC92F845-3F26-46C6-BEBD-C77908A02B3F}" destId="{B427F02D-B2AF-47C1-B254-828BFAFAA144}" srcOrd="0" destOrd="0" presId="urn:microsoft.com/office/officeart/2005/8/layout/vList2"/>
    <dgm:cxn modelId="{C1FF961A-0164-4807-80D0-B8F69E3BA4D3}" type="presOf" srcId="{5F7A8BFE-BD49-41AA-8D32-B295AFCFB58B}" destId="{46BBAADD-03E3-44A5-896F-192FB3FB77B5}" srcOrd="0" destOrd="0" presId="urn:microsoft.com/office/officeart/2005/8/layout/vList2"/>
    <dgm:cxn modelId="{1B5BB02A-DA26-45D7-814B-FBF25ECB04D7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41F17A42-B00C-4A2D-88B0-471CF25D2774}" type="presOf" srcId="{DC92F845-3F26-46C6-BEBD-C77908A02B3F}" destId="{B427F02D-B2AF-47C1-B254-828BFAFAA144}" srcOrd="0" destOrd="0" presId="urn:microsoft.com/office/officeart/2005/8/layout/vList2"/>
    <dgm:cxn modelId="{CFFEE8E6-C0FE-4B34-AAEE-82F4E373D499}" type="presOf" srcId="{5F7A8BFE-BD49-41AA-8D32-B295AFCFB58B}" destId="{46BBAADD-03E3-44A5-896F-192FB3FB77B5}" srcOrd="0" destOrd="0" presId="urn:microsoft.com/office/officeart/2005/8/layout/vList2"/>
    <dgm:cxn modelId="{037AF397-F496-4AF7-8EE9-CFC2468F84FD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97214" y="-602611"/>
          <a:ext cx="4677381" cy="4677381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638269" y="496032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496032"/>
        <a:ext cx="6562216" cy="991926"/>
      </dsp:txXfrm>
    </dsp:sp>
    <dsp:sp modelId="{6A357BC7-539B-4ECB-9EAB-2F5D90CE9E6C}">
      <dsp:nvSpPr>
        <dsp:cNvPr id="0" name=""/>
        <dsp:cNvSpPr/>
      </dsp:nvSpPr>
      <dsp:spPr>
        <a:xfrm>
          <a:off x="18315" y="372041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150DE-95BA-4D6F-A6F5-C14298A0F3B8}">
      <dsp:nvSpPr>
        <dsp:cNvPr id="0" name=""/>
        <dsp:cNvSpPr/>
      </dsp:nvSpPr>
      <dsp:spPr>
        <a:xfrm>
          <a:off x="638269" y="1984199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1984199"/>
        <a:ext cx="6562216" cy="991926"/>
      </dsp:txXfrm>
    </dsp:sp>
    <dsp:sp modelId="{B483C345-9BBC-486A-BB37-7CB8CFC36996}">
      <dsp:nvSpPr>
        <dsp:cNvPr id="0" name=""/>
        <dsp:cNvSpPr/>
      </dsp:nvSpPr>
      <dsp:spPr>
        <a:xfrm>
          <a:off x="18315" y="1860209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21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无源蜂鸣器驱动实验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无源蜂鸣器驱动实验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409692431"/>
              </p:ext>
            </p:extLst>
          </p:nvPr>
        </p:nvGraphicFramePr>
        <p:xfrm>
          <a:off x="1187624" y="2230836"/>
          <a:ext cx="7218802" cy="3472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19672" y="2991262"/>
            <a:ext cx="401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4509120"/>
            <a:ext cx="44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无源蜂鸣器驱动实验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322596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9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蜂鸣器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无源蜂鸣器驱动实验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5093" y="2060848"/>
            <a:ext cx="8522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 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蜂鸣器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按其结构可分为电磁式蜂鸣器和压电式蜂鸣器两种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类型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；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蜂鸣器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按其是否带有信号源又分为有源蜂鸣器和无源蜂鸣器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有源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蜂鸣器的内部装有集成电路，不需要音频驱动电路，只需要接通直流电源就能直接发出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声响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；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而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无源蜂鸣器只有外加音频驱动信号才能发出声响。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     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2438137" y="4509120"/>
            <a:ext cx="3832225" cy="16573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552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无源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蜂鸣器的驱动原理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无源蜂鸣器驱动实验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5093" y="2060848"/>
            <a:ext cx="8522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        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无源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蜂鸣器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与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有源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蜂鸣器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不同，因其内部不带震荡源，所以</a:t>
            </a:r>
            <a:r>
              <a:rPr lang="zh-CN" altLang="zh-CN" sz="2400">
                <a:latin typeface="思源黑体 Light" pitchFamily="34" charset="-122"/>
                <a:ea typeface="思源黑体 Light" pitchFamily="34" charset="-122"/>
              </a:rPr>
              <a:t>其</a:t>
            </a:r>
            <a:r>
              <a:rPr lang="zh-CN" altLang="zh-CN" sz="2400" smtClean="0">
                <a:latin typeface="思源黑体 Light" pitchFamily="34" charset="-122"/>
                <a:ea typeface="思源黑体 Light" pitchFamily="34" charset="-122"/>
              </a:rPr>
              <a:t>无法</a:t>
            </a:r>
            <a:r>
              <a:rPr lang="zh-CN" altLang="en-US" sz="2400" smtClean="0">
                <a:latin typeface="思源黑体 Light" pitchFamily="34" charset="-122"/>
                <a:ea typeface="思源黑体 Light" pitchFamily="34" charset="-122"/>
              </a:rPr>
              <a:t>像有源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蜂鸣器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那样直接用直流信号驱动，这里需要使用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PWM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方波才能驱动其发声。</a:t>
            </a:r>
          </a:p>
          <a:p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         输入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不同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频率和占空比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的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PWM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方波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发出的声音是不同的，其中频率对音调有影响，占空比对音量大小有影响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400" dirty="0">
              <a:latin typeface="思源黑体 Light" pitchFamily="34" charset="-122"/>
              <a:ea typeface="思源黑体 Light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685368"/>
              </p:ext>
            </p:extLst>
          </p:nvPr>
        </p:nvGraphicFramePr>
        <p:xfrm>
          <a:off x="1403646" y="4365104"/>
          <a:ext cx="5834377" cy="1008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8874"/>
                <a:gridCol w="728874"/>
                <a:gridCol w="728874"/>
                <a:gridCol w="729551"/>
                <a:gridCol w="729551"/>
                <a:gridCol w="729551"/>
                <a:gridCol w="729551"/>
                <a:gridCol w="729551"/>
              </a:tblGrid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b="1" dirty="0">
                          <a:effectLst/>
                        </a:rPr>
                        <a:t>音调</a:t>
                      </a:r>
                      <a:endParaRPr lang="zh-CN" sz="1600" b="1" dirty="0">
                        <a:solidFill>
                          <a:srgbClr val="333333"/>
                        </a:solidFill>
                        <a:effectLst/>
                        <a:latin typeface="Times New Roman"/>
                        <a:ea typeface="黑体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</a:t>
                      </a:r>
                      <a:r>
                        <a:rPr lang="zh-CN" sz="1200" b="1">
                          <a:effectLst/>
                        </a:rPr>
                        <a:t>（</a:t>
                      </a:r>
                      <a:r>
                        <a:rPr lang="en-US" sz="1200" b="1">
                          <a:effectLst/>
                        </a:rPr>
                        <a:t>Do</a:t>
                      </a:r>
                      <a:r>
                        <a:rPr lang="zh-CN" sz="1200" b="1">
                          <a:effectLst/>
                        </a:rPr>
                        <a:t>）</a:t>
                      </a:r>
                      <a:endParaRPr lang="zh-CN" sz="1200" b="1">
                        <a:solidFill>
                          <a:srgbClr val="333333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2</a:t>
                      </a:r>
                      <a:r>
                        <a:rPr lang="zh-CN" sz="1200" b="1">
                          <a:effectLst/>
                        </a:rPr>
                        <a:t>（</a:t>
                      </a:r>
                      <a:r>
                        <a:rPr lang="en-US" sz="1200" b="1">
                          <a:effectLst/>
                        </a:rPr>
                        <a:t>Re</a:t>
                      </a:r>
                      <a:r>
                        <a:rPr lang="zh-CN" sz="1200" b="1">
                          <a:effectLst/>
                        </a:rPr>
                        <a:t>）</a:t>
                      </a:r>
                      <a:endParaRPr lang="zh-CN" sz="1200" b="1">
                        <a:solidFill>
                          <a:srgbClr val="333333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3</a:t>
                      </a:r>
                      <a:r>
                        <a:rPr lang="zh-CN" sz="1200" b="1">
                          <a:effectLst/>
                        </a:rPr>
                        <a:t>（</a:t>
                      </a:r>
                      <a:r>
                        <a:rPr lang="en-US" sz="1200" b="1">
                          <a:effectLst/>
                        </a:rPr>
                        <a:t>Mi</a:t>
                      </a:r>
                      <a:r>
                        <a:rPr lang="zh-CN" sz="1200" b="1">
                          <a:effectLst/>
                        </a:rPr>
                        <a:t>）</a:t>
                      </a:r>
                      <a:endParaRPr lang="zh-CN" sz="1200" b="1">
                        <a:solidFill>
                          <a:srgbClr val="333333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4</a:t>
                      </a:r>
                      <a:r>
                        <a:rPr lang="zh-CN" sz="1200" b="1">
                          <a:effectLst/>
                        </a:rPr>
                        <a:t>（</a:t>
                      </a:r>
                      <a:r>
                        <a:rPr lang="en-US" sz="1200" b="1">
                          <a:effectLst/>
                        </a:rPr>
                        <a:t>Fa</a:t>
                      </a:r>
                      <a:r>
                        <a:rPr lang="zh-CN" sz="1200" b="1">
                          <a:effectLst/>
                        </a:rPr>
                        <a:t>）</a:t>
                      </a:r>
                      <a:endParaRPr lang="zh-CN" sz="1200" b="1">
                        <a:solidFill>
                          <a:srgbClr val="333333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5</a:t>
                      </a:r>
                      <a:r>
                        <a:rPr lang="zh-CN" sz="1200" b="1">
                          <a:effectLst/>
                        </a:rPr>
                        <a:t>（</a:t>
                      </a:r>
                      <a:r>
                        <a:rPr lang="en-US" sz="1200" b="1">
                          <a:effectLst/>
                        </a:rPr>
                        <a:t>So</a:t>
                      </a:r>
                      <a:r>
                        <a:rPr lang="zh-CN" sz="1200" b="1">
                          <a:effectLst/>
                        </a:rPr>
                        <a:t>）</a:t>
                      </a:r>
                      <a:endParaRPr lang="zh-CN" sz="1200" b="1">
                        <a:solidFill>
                          <a:srgbClr val="333333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6</a:t>
                      </a:r>
                      <a:r>
                        <a:rPr lang="zh-CN" sz="1200" b="1">
                          <a:effectLst/>
                        </a:rPr>
                        <a:t>（</a:t>
                      </a:r>
                      <a:r>
                        <a:rPr lang="en-US" sz="1200" b="1">
                          <a:effectLst/>
                        </a:rPr>
                        <a:t>La</a:t>
                      </a:r>
                      <a:r>
                        <a:rPr lang="zh-CN" sz="1200" b="1">
                          <a:effectLst/>
                        </a:rPr>
                        <a:t>）</a:t>
                      </a:r>
                      <a:endParaRPr lang="zh-CN" sz="1200" b="1">
                        <a:solidFill>
                          <a:srgbClr val="333333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7</a:t>
                      </a:r>
                      <a:r>
                        <a:rPr lang="zh-CN" sz="1200" b="1">
                          <a:effectLst/>
                        </a:rPr>
                        <a:t>（</a:t>
                      </a:r>
                      <a:r>
                        <a:rPr lang="en-US" sz="1200" b="1">
                          <a:effectLst/>
                        </a:rPr>
                        <a:t>Si</a:t>
                      </a:r>
                      <a:r>
                        <a:rPr lang="zh-CN" sz="1200" b="1">
                          <a:effectLst/>
                        </a:rPr>
                        <a:t>）</a:t>
                      </a:r>
                      <a:endParaRPr lang="zh-CN" sz="1200" b="1">
                        <a:solidFill>
                          <a:srgbClr val="333333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b="1" dirty="0" smtClean="0">
                          <a:effectLst/>
                        </a:rPr>
                        <a:t>频率</a:t>
                      </a:r>
                      <a:r>
                        <a:rPr lang="en-US" altLang="zh-CN" sz="1600" b="1" dirty="0" smtClean="0">
                          <a:effectLst/>
                        </a:rPr>
                        <a:t>(Hz)</a:t>
                      </a:r>
                      <a:endParaRPr lang="zh-CN" sz="1600" b="1" dirty="0">
                        <a:solidFill>
                          <a:srgbClr val="333333"/>
                        </a:solidFill>
                        <a:effectLst/>
                        <a:latin typeface="Times New Roman"/>
                        <a:ea typeface="黑体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262</a:t>
                      </a:r>
                      <a:endParaRPr lang="zh-CN" sz="1200" b="1" dirty="0">
                        <a:solidFill>
                          <a:srgbClr val="333333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294</a:t>
                      </a:r>
                      <a:endParaRPr lang="zh-CN" sz="1200" b="1">
                        <a:solidFill>
                          <a:srgbClr val="333333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330</a:t>
                      </a:r>
                      <a:endParaRPr lang="zh-CN" sz="1200" b="1">
                        <a:solidFill>
                          <a:srgbClr val="333333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349</a:t>
                      </a:r>
                      <a:endParaRPr lang="zh-CN" sz="1200" b="1">
                        <a:solidFill>
                          <a:srgbClr val="333333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392</a:t>
                      </a:r>
                      <a:endParaRPr lang="zh-CN" sz="1200" b="1">
                        <a:solidFill>
                          <a:srgbClr val="333333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440</a:t>
                      </a:r>
                      <a:endParaRPr lang="zh-CN" sz="1200" b="1">
                        <a:solidFill>
                          <a:srgbClr val="333333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494</a:t>
                      </a:r>
                      <a:endParaRPr lang="zh-CN" sz="1200" b="1" dirty="0">
                        <a:solidFill>
                          <a:srgbClr val="333333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6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无源蜂鸣器驱动实验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1993292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5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3656</TotalTime>
  <Words>266</Words>
  <Application>Microsoft Office PowerPoint</Application>
  <PresentationFormat>全屏显示(4:3)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182</cp:revision>
  <dcterms:modified xsi:type="dcterms:W3CDTF">2020-06-03T11:35:30Z</dcterms:modified>
</cp:coreProperties>
</file>