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6"/>
  </p:notesMasterIdLst>
  <p:handoutMasterIdLst>
    <p:handoutMasterId r:id="rId17"/>
  </p:handoutMasterIdLst>
  <p:sldIdLst>
    <p:sldId id="259" r:id="rId3"/>
    <p:sldId id="260" r:id="rId4"/>
    <p:sldId id="293" r:id="rId5"/>
    <p:sldId id="303" r:id="rId6"/>
    <p:sldId id="304" r:id="rId7"/>
    <p:sldId id="305" r:id="rId8"/>
    <p:sldId id="309" r:id="rId9"/>
    <p:sldId id="310" r:id="rId10"/>
    <p:sldId id="311" r:id="rId11"/>
    <p:sldId id="312" r:id="rId12"/>
    <p:sldId id="294" r:id="rId13"/>
    <p:sldId id="301" r:id="rId14"/>
    <p:sldId id="263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60" autoAdjust="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F37E491-61F4-45D6-BF59-D299174D8AE9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140456A5-093E-43EB-9D24-DD62E0D458FD}" type="par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085B6F99-BF5F-403E-AED5-B5D9C0AC84F9}" type="sib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DB3F86A8-298C-466F-B261-F62B1AFA3E18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ED8975E7-AF54-48DE-A3CF-9F9720472869}" type="par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0904010C-0343-46CF-9977-38B56BDCC6EE}" type="sib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2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2"/>
      <dgm:spPr/>
    </dgm:pt>
    <dgm:pt modelId="{91F5E6C8-677F-4ACE-98DF-C03FBBAA65AE}" type="pres">
      <dgm:prSet presAssocID="{DCBEDBE2-A610-441D-BA40-1E34A5909F49}" presName="dstNode" presStyleLbl="node1" presStyleIdx="0" presStyleCnt="2"/>
      <dgm:spPr/>
    </dgm:pt>
    <dgm:pt modelId="{EA9B2FBC-5DCC-4EC3-8479-86F38332F55F}" type="pres">
      <dgm:prSet presAssocID="{1F37E491-61F4-45D6-BF59-D299174D8AE9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4FFF17-5D68-4199-8612-D807C44A4CA1}" type="pres">
      <dgm:prSet presAssocID="{1F37E491-61F4-45D6-BF59-D299174D8AE9}" presName="accent_1" presStyleCnt="0"/>
      <dgm:spPr/>
    </dgm:pt>
    <dgm:pt modelId="{6A357BC7-539B-4ECB-9EAB-2F5D90CE9E6C}" type="pres">
      <dgm:prSet presAssocID="{1F37E491-61F4-45D6-BF59-D299174D8AE9}" presName="accentRepeatNode" presStyleLbl="solidFgAcc1" presStyleIdx="0" presStyleCnt="2"/>
      <dgm:spPr/>
    </dgm:pt>
    <dgm:pt modelId="{8B6150DE-95BA-4D6F-A6F5-C14298A0F3B8}" type="pres">
      <dgm:prSet presAssocID="{DB3F86A8-298C-466F-B261-F62B1AFA3E18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BEAA5B-CE55-4C4B-8191-515BC1A1D25A}" type="pres">
      <dgm:prSet presAssocID="{DB3F86A8-298C-466F-B261-F62B1AFA3E18}" presName="accent_2" presStyleCnt="0"/>
      <dgm:spPr/>
    </dgm:pt>
    <dgm:pt modelId="{B483C345-9BBC-486A-BB37-7CB8CFC36996}" type="pres">
      <dgm:prSet presAssocID="{DB3F86A8-298C-466F-B261-F62B1AFA3E18}" presName="accentRepeatNode" presStyleLbl="solidFgAcc1" presStyleIdx="1" presStyleCnt="2"/>
      <dgm:spPr/>
    </dgm:pt>
  </dgm:ptLst>
  <dgm:cxnLst>
    <dgm:cxn modelId="{5C52202A-5188-467C-BB88-CFF27247BB78}" srcId="{DCBEDBE2-A610-441D-BA40-1E34A5909F49}" destId="{DB3F86A8-298C-466F-B261-F62B1AFA3E18}" srcOrd="1" destOrd="0" parTransId="{ED8975E7-AF54-48DE-A3CF-9F9720472869}" sibTransId="{0904010C-0343-46CF-9977-38B56BDCC6EE}"/>
    <dgm:cxn modelId="{2D333F21-69C3-4A15-A076-C8B445753E21}" type="presOf" srcId="{085B6F99-BF5F-403E-AED5-B5D9C0AC84F9}" destId="{ED76B439-C122-45C2-811B-B1CB1E49B58B}" srcOrd="0" destOrd="0" presId="urn:microsoft.com/office/officeart/2008/layout/VerticalCurvedList"/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576D6AE5-B3E9-410A-BA1D-7D73A2FE1BE1}" srcId="{DCBEDBE2-A610-441D-BA40-1E34A5909F49}" destId="{1F37E491-61F4-45D6-BF59-D299174D8AE9}" srcOrd="0" destOrd="0" parTransId="{140456A5-093E-43EB-9D24-DD62E0D458FD}" sibTransId="{085B6F99-BF5F-403E-AED5-B5D9C0AC84F9}"/>
    <dgm:cxn modelId="{FE8D1097-4C3B-4C41-8A18-7002BA30609E}" type="presOf" srcId="{1F37E491-61F4-45D6-BF59-D299174D8AE9}" destId="{EA9B2FBC-5DCC-4EC3-8479-86F38332F55F}" srcOrd="0" destOrd="0" presId="urn:microsoft.com/office/officeart/2008/layout/VerticalCurvedList"/>
    <dgm:cxn modelId="{80993D64-4E3E-4231-921F-5C976BB04BDE}" type="presOf" srcId="{DB3F86A8-298C-466F-B261-F62B1AFA3E18}" destId="{8B6150DE-95BA-4D6F-A6F5-C14298A0F3B8}" srcOrd="0" destOrd="0" presId="urn:microsoft.com/office/officeart/2008/layout/VerticalCurvedList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E607B343-0DE5-4681-A03B-AF05C0EDD1BD}" type="presParOf" srcId="{B9E0F92E-C17E-473C-B4EE-A86FDFD51776}" destId="{EA9B2FBC-5DCC-4EC3-8479-86F38332F55F}" srcOrd="1" destOrd="0" presId="urn:microsoft.com/office/officeart/2008/layout/VerticalCurvedList"/>
    <dgm:cxn modelId="{DBED0B60-2923-4A12-82C6-1FB373BBAC08}" type="presParOf" srcId="{B9E0F92E-C17E-473C-B4EE-A86FDFD51776}" destId="{0C4FFF17-5D68-4199-8612-D807C44A4CA1}" srcOrd="2" destOrd="0" presId="urn:microsoft.com/office/officeart/2008/layout/VerticalCurvedList"/>
    <dgm:cxn modelId="{E746111C-C63E-4D4A-9A59-3986836674BE}" type="presParOf" srcId="{0C4FFF17-5D68-4199-8612-D807C44A4CA1}" destId="{6A357BC7-539B-4ECB-9EAB-2F5D90CE9E6C}" srcOrd="0" destOrd="0" presId="urn:microsoft.com/office/officeart/2008/layout/VerticalCurvedList"/>
    <dgm:cxn modelId="{B3621D46-0A26-4135-B1DB-6DE5312F7C89}" type="presParOf" srcId="{B9E0F92E-C17E-473C-B4EE-A86FDFD51776}" destId="{8B6150DE-95BA-4D6F-A6F5-C14298A0F3B8}" srcOrd="3" destOrd="0" presId="urn:microsoft.com/office/officeart/2008/layout/VerticalCurvedList"/>
    <dgm:cxn modelId="{6BE9027A-0C38-4AF5-A5A8-13FCEDD51BAE}" type="presParOf" srcId="{B9E0F92E-C17E-473C-B4EE-A86FDFD51776}" destId="{81BEAA5B-CE55-4C4B-8191-515BC1A1D25A}" srcOrd="4" destOrd="0" presId="urn:microsoft.com/office/officeart/2008/layout/VerticalCurvedList"/>
    <dgm:cxn modelId="{18DC276E-C11E-4EFF-8287-E215964F5A20}" type="presParOf" srcId="{81BEAA5B-CE55-4C4B-8191-515BC1A1D25A}" destId="{B483C345-9BBC-486A-BB37-7CB8CFC3699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7A8BFE-BD49-41AA-8D32-B295AFCFB5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92F845-3F26-46C6-BEBD-C77908A02B3F}">
      <dgm:prSet phldrT="[文本]" custT="1"/>
      <dgm:spPr/>
      <dgm:t>
        <a:bodyPr/>
        <a:lstStyle/>
        <a:p>
          <a:pPr algn="ctr"/>
          <a:r>
            <a:rPr lang="zh-CN" altLang="en-US" sz="3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3200" dirty="0">
            <a:latin typeface="思源黑体 CN" pitchFamily="34" charset="-122"/>
            <a:ea typeface="思源黑体 CN" pitchFamily="34" charset="-122"/>
          </a:endParaRPr>
        </a:p>
      </dgm:t>
    </dgm:pt>
    <dgm:pt modelId="{0AD693E1-F5AA-4B67-B4CF-111D98AF8E68}" type="par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A2F7C34C-0F62-490E-BA06-1E750A55BD3A}" type="sib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46BBAADD-03E3-44A5-896F-192FB3FB77B5}" type="pres">
      <dgm:prSet presAssocID="{5F7A8BFE-BD49-41AA-8D32-B295AFCFB5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27F02D-B2AF-47C1-B254-828BFAFAA144}" type="pres">
      <dgm:prSet presAssocID="{DC92F845-3F26-46C6-BEBD-C77908A02B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E0562E-A90C-4B90-B9DB-ADEAF7006267}" srcId="{5F7A8BFE-BD49-41AA-8D32-B295AFCFB58B}" destId="{DC92F845-3F26-46C6-BEBD-C77908A02B3F}" srcOrd="0" destOrd="0" parTransId="{0AD693E1-F5AA-4B67-B4CF-111D98AF8E68}" sibTransId="{A2F7C34C-0F62-490E-BA06-1E750A55BD3A}"/>
    <dgm:cxn modelId="{06AA6BB7-E74C-4180-A345-0F6F2DAAE7A2}" type="presOf" srcId="{DC92F845-3F26-46C6-BEBD-C77908A02B3F}" destId="{B427F02D-B2AF-47C1-B254-828BFAFAA144}" srcOrd="0" destOrd="0" presId="urn:microsoft.com/office/officeart/2005/8/layout/vList2"/>
    <dgm:cxn modelId="{C1FF961A-0164-4807-80D0-B8F69E3BA4D3}" type="presOf" srcId="{5F7A8BFE-BD49-41AA-8D32-B295AFCFB58B}" destId="{46BBAADD-03E3-44A5-896F-192FB3FB77B5}" srcOrd="0" destOrd="0" presId="urn:microsoft.com/office/officeart/2005/8/layout/vList2"/>
    <dgm:cxn modelId="{1B5BB02A-DA26-45D7-814B-FBF25ECB04D7}" type="presParOf" srcId="{46BBAADD-03E3-44A5-896F-192FB3FB77B5}" destId="{B427F02D-B2AF-47C1-B254-828BFAFAA14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7A8BFE-BD49-41AA-8D32-B295AFCFB5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92F845-3F26-46C6-BEBD-C77908A02B3F}">
      <dgm:prSet phldrT="[文本]" custT="1"/>
      <dgm:spPr/>
      <dgm:t>
        <a:bodyPr/>
        <a:lstStyle/>
        <a:p>
          <a:pPr algn="ctr"/>
          <a:r>
            <a:rPr lang="zh-CN" altLang="en-US" sz="3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3200" dirty="0">
            <a:latin typeface="思源黑体 CN" pitchFamily="34" charset="-122"/>
            <a:ea typeface="思源黑体 CN" pitchFamily="34" charset="-122"/>
          </a:endParaRPr>
        </a:p>
      </dgm:t>
    </dgm:pt>
    <dgm:pt modelId="{0AD693E1-F5AA-4B67-B4CF-111D98AF8E68}" type="par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A2F7C34C-0F62-490E-BA06-1E750A55BD3A}" type="sib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46BBAADD-03E3-44A5-896F-192FB3FB77B5}" type="pres">
      <dgm:prSet presAssocID="{5F7A8BFE-BD49-41AA-8D32-B295AFCFB5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27F02D-B2AF-47C1-B254-828BFAFAA144}" type="pres">
      <dgm:prSet presAssocID="{DC92F845-3F26-46C6-BEBD-C77908A02B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E0562E-A90C-4B90-B9DB-ADEAF7006267}" srcId="{5F7A8BFE-BD49-41AA-8D32-B295AFCFB58B}" destId="{DC92F845-3F26-46C6-BEBD-C77908A02B3F}" srcOrd="0" destOrd="0" parTransId="{0AD693E1-F5AA-4B67-B4CF-111D98AF8E68}" sibTransId="{A2F7C34C-0F62-490E-BA06-1E750A55BD3A}"/>
    <dgm:cxn modelId="{41F17A42-B00C-4A2D-88B0-471CF25D2774}" type="presOf" srcId="{DC92F845-3F26-46C6-BEBD-C77908A02B3F}" destId="{B427F02D-B2AF-47C1-B254-828BFAFAA144}" srcOrd="0" destOrd="0" presId="urn:microsoft.com/office/officeart/2005/8/layout/vList2"/>
    <dgm:cxn modelId="{CFFEE8E6-C0FE-4B34-AAEE-82F4E373D499}" type="presOf" srcId="{5F7A8BFE-BD49-41AA-8D32-B295AFCFB58B}" destId="{46BBAADD-03E3-44A5-896F-192FB3FB77B5}" srcOrd="0" destOrd="0" presId="urn:microsoft.com/office/officeart/2005/8/layout/vList2"/>
    <dgm:cxn modelId="{037AF397-F496-4AF7-8EE9-CFC2468F84FD}" type="presParOf" srcId="{46BBAADD-03E3-44A5-896F-192FB3FB77B5}" destId="{B427F02D-B2AF-47C1-B254-828BFAFAA14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897214" y="-602611"/>
          <a:ext cx="4677381" cy="4677381"/>
        </a:xfrm>
        <a:prstGeom prst="blockArc">
          <a:avLst>
            <a:gd name="adj1" fmla="val 18900000"/>
            <a:gd name="adj2" fmla="val 2700000"/>
            <a:gd name="adj3" fmla="val 46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B2FBC-5DCC-4EC3-8479-86F38332F55F}">
      <dsp:nvSpPr>
        <dsp:cNvPr id="0" name=""/>
        <dsp:cNvSpPr/>
      </dsp:nvSpPr>
      <dsp:spPr>
        <a:xfrm>
          <a:off x="638269" y="496032"/>
          <a:ext cx="6562216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38269" y="496032"/>
        <a:ext cx="6562216" cy="991926"/>
      </dsp:txXfrm>
    </dsp:sp>
    <dsp:sp modelId="{6A357BC7-539B-4ECB-9EAB-2F5D90CE9E6C}">
      <dsp:nvSpPr>
        <dsp:cNvPr id="0" name=""/>
        <dsp:cNvSpPr/>
      </dsp:nvSpPr>
      <dsp:spPr>
        <a:xfrm>
          <a:off x="18315" y="372041"/>
          <a:ext cx="1239907" cy="1239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150DE-95BA-4D6F-A6F5-C14298A0F3B8}">
      <dsp:nvSpPr>
        <dsp:cNvPr id="0" name=""/>
        <dsp:cNvSpPr/>
      </dsp:nvSpPr>
      <dsp:spPr>
        <a:xfrm>
          <a:off x="638269" y="1984199"/>
          <a:ext cx="6562216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38269" y="1984199"/>
        <a:ext cx="6562216" cy="991926"/>
      </dsp:txXfrm>
    </dsp:sp>
    <dsp:sp modelId="{B483C345-9BBC-486A-BB37-7CB8CFC36996}">
      <dsp:nvSpPr>
        <dsp:cNvPr id="0" name=""/>
        <dsp:cNvSpPr/>
      </dsp:nvSpPr>
      <dsp:spPr>
        <a:xfrm>
          <a:off x="18315" y="1860209"/>
          <a:ext cx="1239907" cy="1239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7F02D-B2AF-47C1-B254-828BFAFAA144}">
      <dsp:nvSpPr>
        <dsp:cNvPr id="0" name=""/>
        <dsp:cNvSpPr/>
      </dsp:nvSpPr>
      <dsp:spPr>
        <a:xfrm>
          <a:off x="0" y="1423599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32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59399" y="1482998"/>
        <a:ext cx="5977202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7F02D-B2AF-47C1-B254-828BFAFAA144}">
      <dsp:nvSpPr>
        <dsp:cNvPr id="0" name=""/>
        <dsp:cNvSpPr/>
      </dsp:nvSpPr>
      <dsp:spPr>
        <a:xfrm>
          <a:off x="0" y="1423599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32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59399" y="1482998"/>
        <a:ext cx="59772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2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44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en-US" altLang="zh-CN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TFT_LCD</a:t>
            </a:r>
            <a:r>
              <a:rPr lang="zh-CN" altLang="en-US" sz="4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液晶屏驱动设计与验证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显示模式</a:t>
            </a:r>
            <a:endParaRPr lang="en-US" altLang="zh-CN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5134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TFT_LCD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液晶屏驱动设计与验证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357296"/>
              </p:ext>
            </p:extLst>
          </p:nvPr>
        </p:nvGraphicFramePr>
        <p:xfrm>
          <a:off x="966140" y="2924944"/>
          <a:ext cx="7344816" cy="12407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0584">
                  <a:extLst>
                    <a:ext uri="{9D8B030D-6E8A-4147-A177-3AD203B41FA5}">
                      <a16:colId xmlns:a16="http://schemas.microsoft.com/office/drawing/2014/main" val="3144425188"/>
                    </a:ext>
                  </a:extLst>
                </a:gridCol>
                <a:gridCol w="766526">
                  <a:extLst>
                    <a:ext uri="{9D8B030D-6E8A-4147-A177-3AD203B41FA5}">
                      <a16:colId xmlns:a16="http://schemas.microsoft.com/office/drawing/2014/main" val="132082947"/>
                    </a:ext>
                  </a:extLst>
                </a:gridCol>
                <a:gridCol w="513116">
                  <a:extLst>
                    <a:ext uri="{9D8B030D-6E8A-4147-A177-3AD203B41FA5}">
                      <a16:colId xmlns:a16="http://schemas.microsoft.com/office/drawing/2014/main" val="897709006"/>
                    </a:ext>
                  </a:extLst>
                </a:gridCol>
                <a:gridCol w="488046">
                  <a:extLst>
                    <a:ext uri="{9D8B030D-6E8A-4147-A177-3AD203B41FA5}">
                      <a16:colId xmlns:a16="http://schemas.microsoft.com/office/drawing/2014/main" val="1866265272"/>
                    </a:ext>
                  </a:extLst>
                </a:gridCol>
                <a:gridCol w="455237">
                  <a:extLst>
                    <a:ext uri="{9D8B030D-6E8A-4147-A177-3AD203B41FA5}">
                      <a16:colId xmlns:a16="http://schemas.microsoft.com/office/drawing/2014/main" val="467351067"/>
                    </a:ext>
                  </a:extLst>
                </a:gridCol>
                <a:gridCol w="459916">
                  <a:extLst>
                    <a:ext uri="{9D8B030D-6E8A-4147-A177-3AD203B41FA5}">
                      <a16:colId xmlns:a16="http://schemas.microsoft.com/office/drawing/2014/main" val="2437322681"/>
                    </a:ext>
                  </a:extLst>
                </a:gridCol>
                <a:gridCol w="957055">
                  <a:extLst>
                    <a:ext uri="{9D8B030D-6E8A-4147-A177-3AD203B41FA5}">
                      <a16:colId xmlns:a16="http://schemas.microsoft.com/office/drawing/2014/main" val="391227578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2245275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7687925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61110966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85809269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685969817"/>
                    </a:ext>
                  </a:extLst>
                </a:gridCol>
              </a:tblGrid>
              <a:tr h="190217">
                <a:tc rowSpan="2">
                  <a:txBody>
                    <a:bodyPr/>
                    <a:lstStyle/>
                    <a:p>
                      <a:pPr indent="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分辨率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1" marR="68551" marT="0" marB="0" anchor="ctr"/>
                </a:tc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时钟</a:t>
                      </a:r>
                      <a:endParaRPr lang="en-US" altLang="zh-CN" sz="1100" b="1" kern="1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MHz)</a:t>
                      </a:r>
                      <a:endParaRPr lang="zh-CN" sz="11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51" marR="68551" marT="0" marB="0" anchor="ctr"/>
                </a:tc>
                <a:tc gridSpan="5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b="1" kern="1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行同步信号时序</a:t>
                      </a:r>
                      <a:r>
                        <a:rPr lang="en-US" sz="1100" b="1" kern="1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sz="1100" b="1" kern="1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像素</a:t>
                      </a:r>
                      <a:r>
                        <a:rPr lang="en-US" sz="1100" b="1" kern="1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sz="1100" b="1" kern="1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51" marR="68551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b="1" kern="1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场同步信号时序</a:t>
                      </a:r>
                      <a:r>
                        <a:rPr lang="en-US" sz="1100" b="1" kern="1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sz="1100" b="1" kern="1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行数</a:t>
                      </a:r>
                      <a:r>
                        <a:rPr lang="en-US" sz="1100" b="1" kern="1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sz="1100" b="1" kern="1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51" marR="68551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899944"/>
                  </a:ext>
                </a:extLst>
              </a:tr>
              <a:tr h="4799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同步</a:t>
                      </a:r>
                    </a:p>
                  </a:txBody>
                  <a:tcPr marL="68551" marR="68551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后沿</a:t>
                      </a:r>
                    </a:p>
                  </a:txBody>
                  <a:tcPr marL="68551" marR="68551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有效图像</a:t>
                      </a:r>
                    </a:p>
                  </a:txBody>
                  <a:tcPr marL="68551" marR="68551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前沿</a:t>
                      </a:r>
                    </a:p>
                  </a:txBody>
                  <a:tcPr marL="68551" marR="68551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行扫描周期</a:t>
                      </a:r>
                    </a:p>
                  </a:txBody>
                  <a:tcPr marL="68551" marR="68551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同步</a:t>
                      </a:r>
                    </a:p>
                  </a:txBody>
                  <a:tcPr marL="68551" marR="68551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后沿</a:t>
                      </a:r>
                    </a:p>
                  </a:txBody>
                  <a:tcPr marL="68551" marR="68551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有效图像</a:t>
                      </a:r>
                    </a:p>
                  </a:txBody>
                  <a:tcPr marL="68551" marR="68551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前沿</a:t>
                      </a:r>
                    </a:p>
                  </a:txBody>
                  <a:tcPr marL="68551" marR="68551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场扫描周期</a:t>
                      </a:r>
                    </a:p>
                  </a:txBody>
                  <a:tcPr marL="68551" marR="68551" marT="0" marB="0" anchor="ctr"/>
                </a:tc>
                <a:extLst>
                  <a:ext uri="{0D108BD9-81ED-4DB2-BD59-A6C34878D82A}">
                    <a16:rowId xmlns:a16="http://schemas.microsoft.com/office/drawing/2014/main" val="3108339593"/>
                  </a:ext>
                </a:extLst>
              </a:tr>
              <a:tr h="570651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480*272</a:t>
                      </a:r>
                      <a:endParaRPr lang="zh-CN" sz="11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51" marR="68551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sz="11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51" marR="68551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  <a:endParaRPr lang="zh-CN" sz="11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51" marR="68551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sz="11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51" marR="68551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480</a:t>
                      </a:r>
                      <a:endParaRPr lang="zh-CN" sz="11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51" marR="68551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sz="11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51" marR="68551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525</a:t>
                      </a:r>
                      <a:endParaRPr lang="zh-CN" sz="11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51" marR="68551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sz="11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51" marR="68551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sz="11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51" marR="68551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272</a:t>
                      </a:r>
                      <a:endParaRPr lang="zh-CN" sz="11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51" marR="68551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sz="11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51" marR="68551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286</a:t>
                      </a:r>
                      <a:endParaRPr lang="zh-CN" sz="11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51" marR="68551" marT="0" marB="0" anchor="ctr"/>
                </a:tc>
                <a:extLst>
                  <a:ext uri="{0D108BD9-81ED-4DB2-BD59-A6C34878D82A}">
                    <a16:rowId xmlns:a16="http://schemas.microsoft.com/office/drawing/2014/main" val="697274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86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5134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TFT_LCD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液晶屏驱动设计与验证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21993292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156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Light" pitchFamily="34" charset="-122"/>
                <a:ea typeface="思源黑体 Light" pitchFamily="34" charset="-122"/>
              </a:rPr>
              <a:t>实验效果图</a:t>
            </a:r>
            <a:endParaRPr lang="en-US" altLang="zh-CN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5134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TFT_LCD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液晶屏驱动设计与验证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763688" y="2170635"/>
            <a:ext cx="5328592" cy="38506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675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3550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5134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TFT_LCD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液晶屏驱动设计与验证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409692431"/>
              </p:ext>
            </p:extLst>
          </p:nvPr>
        </p:nvGraphicFramePr>
        <p:xfrm>
          <a:off x="1187624" y="2230836"/>
          <a:ext cx="7218802" cy="3472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19672" y="2991262"/>
            <a:ext cx="401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4509120"/>
            <a:ext cx="441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5134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TFT_LCD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液晶屏驱动设计与验证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93225961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792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LCD</a:t>
            </a:r>
            <a:r>
              <a:rPr lang="zh-CN" altLang="zh-CN" sz="3600" dirty="0" smtClean="0">
                <a:latin typeface="思源黑体 CN" pitchFamily="34" charset="-122"/>
                <a:ea typeface="思源黑体 CN" pitchFamily="34" charset="-122"/>
              </a:rPr>
              <a:t>简介</a:t>
            </a:r>
            <a:endParaRPr lang="en-US" altLang="zh-CN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5134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TFT_LCD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液晶屏驱动设计与验证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366" y="2060848"/>
            <a:ext cx="8475146" cy="279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       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液晶显示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器，简称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LCD(Liquid Crystal Display)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，相对于上一代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CRT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显示器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(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阴极射线管显示器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)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，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LCD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显示器具有功耗低、体积小、承载的信息量大及不伤眼的优点，因而它成为了现在的主流电子显示设备，其中包括电视、电脑显示器、手机屏幕及各种嵌入式设备的显示器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zh-CN" altLang="en-US" sz="2400" dirty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324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5134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TFT_LCD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液晶屏驱动设计与验证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76497"/>
            <a:ext cx="3456384" cy="33843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7"/>
          <p:cNvSpPr txBox="1"/>
          <p:nvPr/>
        </p:nvSpPr>
        <p:spPr>
          <a:xfrm>
            <a:off x="4211960" y="1916832"/>
            <a:ext cx="48458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 smtClean="0">
                <a:latin typeface="思源黑体 Light" pitchFamily="34" charset="-122"/>
                <a:ea typeface="思源黑体 Light" pitchFamily="34" charset="-122"/>
              </a:rPr>
              <a:t>扭曲</a:t>
            </a:r>
            <a:r>
              <a:rPr lang="zh-CN" altLang="zh-CN" dirty="0">
                <a:latin typeface="思源黑体 Light" pitchFamily="34" charset="-122"/>
                <a:ea typeface="思源黑体 Light" pitchFamily="34" charset="-122"/>
              </a:rPr>
              <a:t>向列</a:t>
            </a:r>
            <a:r>
              <a:rPr lang="zh-CN" altLang="zh-CN" dirty="0" smtClean="0">
                <a:latin typeface="思源黑体 Light" pitchFamily="34" charset="-122"/>
                <a:ea typeface="思源黑体 Light" pitchFamily="34" charset="-122"/>
              </a:rPr>
              <a:t>型</a:t>
            </a:r>
            <a:endParaRPr lang="en-US" altLang="zh-CN" dirty="0" smtClean="0">
              <a:latin typeface="思源黑体 Light" pitchFamily="34" charset="-122"/>
              <a:ea typeface="思源黑体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 smtClean="0">
                <a:latin typeface="思源黑体 Light" pitchFamily="34" charset="-122"/>
                <a:ea typeface="思源黑体 Light" pitchFamily="34" charset="-122"/>
              </a:rPr>
              <a:t>（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TN</a:t>
            </a:r>
            <a:r>
              <a:rPr lang="zh-CN" altLang="zh-CN" dirty="0">
                <a:latin typeface="思源黑体 Light" pitchFamily="34" charset="-122"/>
                <a:ea typeface="思源黑体 Light" pitchFamily="34" charset="-122"/>
              </a:rPr>
              <a:t>－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Twisted NemaTIc</a:t>
            </a:r>
            <a:r>
              <a:rPr lang="zh-CN" altLang="zh-CN" dirty="0" smtClean="0">
                <a:latin typeface="思源黑体 Light" pitchFamily="34" charset="-122"/>
                <a:ea typeface="思源黑体 Light" pitchFamily="34" charset="-122"/>
              </a:rPr>
              <a:t>）</a:t>
            </a:r>
            <a:endParaRPr lang="en-US" altLang="zh-CN" dirty="0" smtClean="0">
              <a:latin typeface="思源黑体 Light" pitchFamily="34" charset="-122"/>
              <a:ea typeface="思源黑体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 smtClean="0">
                <a:latin typeface="思源黑体 Light" pitchFamily="34" charset="-122"/>
                <a:ea typeface="思源黑体 Light" pitchFamily="34" charset="-122"/>
              </a:rPr>
              <a:t>超</a:t>
            </a:r>
            <a:r>
              <a:rPr lang="zh-CN" altLang="zh-CN" dirty="0">
                <a:latin typeface="思源黑体 Light" pitchFamily="34" charset="-122"/>
                <a:ea typeface="思源黑体 Light" pitchFamily="34" charset="-122"/>
              </a:rPr>
              <a:t>扭曲向列</a:t>
            </a:r>
            <a:r>
              <a:rPr lang="zh-CN" altLang="zh-CN" dirty="0" smtClean="0">
                <a:latin typeface="思源黑体 Light" pitchFamily="34" charset="-122"/>
                <a:ea typeface="思源黑体 Light" pitchFamily="34" charset="-122"/>
              </a:rPr>
              <a:t>型</a:t>
            </a:r>
            <a:endParaRPr lang="en-US" altLang="zh-CN" dirty="0" smtClean="0">
              <a:latin typeface="思源黑体 Light" pitchFamily="34" charset="-122"/>
              <a:ea typeface="思源黑体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 smtClean="0">
                <a:latin typeface="思源黑体 Light" pitchFamily="34" charset="-122"/>
                <a:ea typeface="思源黑体 Light" pitchFamily="34" charset="-122"/>
              </a:rPr>
              <a:t>（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STN</a:t>
            </a:r>
            <a:r>
              <a:rPr lang="zh-CN" altLang="zh-CN" dirty="0">
                <a:latin typeface="思源黑体 Light" pitchFamily="34" charset="-122"/>
                <a:ea typeface="思源黑体 Light" pitchFamily="34" charset="-122"/>
              </a:rPr>
              <a:t>－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Super TN</a:t>
            </a:r>
            <a:r>
              <a:rPr lang="zh-CN" altLang="zh-CN" dirty="0" smtClean="0">
                <a:latin typeface="思源黑体 Light" pitchFamily="34" charset="-122"/>
                <a:ea typeface="思源黑体 Light" pitchFamily="34" charset="-122"/>
              </a:rPr>
              <a:t>）</a:t>
            </a:r>
            <a:endParaRPr lang="en-US" altLang="zh-CN" dirty="0" smtClean="0">
              <a:latin typeface="思源黑体 Light" pitchFamily="34" charset="-122"/>
              <a:ea typeface="思源黑体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 smtClean="0">
                <a:latin typeface="思源黑体 Light" pitchFamily="34" charset="-122"/>
                <a:ea typeface="思源黑体 Light" pitchFamily="34" charset="-122"/>
              </a:rPr>
              <a:t>双层</a:t>
            </a:r>
            <a:r>
              <a:rPr lang="zh-CN" altLang="zh-CN" dirty="0">
                <a:latin typeface="思源黑体 Light" pitchFamily="34" charset="-122"/>
                <a:ea typeface="思源黑体 Light" pitchFamily="34" charset="-122"/>
              </a:rPr>
              <a:t>超扭曲向列</a:t>
            </a:r>
            <a:r>
              <a:rPr lang="zh-CN" altLang="zh-CN" dirty="0" smtClean="0">
                <a:latin typeface="思源黑体 Light" pitchFamily="34" charset="-122"/>
                <a:ea typeface="思源黑体 Light" pitchFamily="34" charset="-122"/>
              </a:rPr>
              <a:t>型</a:t>
            </a:r>
            <a:endParaRPr lang="en-US" altLang="zh-CN" dirty="0" smtClean="0">
              <a:latin typeface="思源黑体 Light" pitchFamily="34" charset="-122"/>
              <a:ea typeface="思源黑体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 smtClean="0">
                <a:latin typeface="思源黑体 Light" pitchFamily="34" charset="-122"/>
                <a:ea typeface="思源黑体 Light" pitchFamily="34" charset="-122"/>
              </a:rPr>
              <a:t>（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DSTN</a:t>
            </a:r>
            <a:r>
              <a:rPr lang="zh-CN" altLang="zh-CN" dirty="0">
                <a:latin typeface="思源黑体 Light" pitchFamily="34" charset="-122"/>
                <a:ea typeface="思源黑体 Light" pitchFamily="34" charset="-122"/>
              </a:rPr>
              <a:t>－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Dual Scan Tortuosity </a:t>
            </a:r>
            <a:r>
              <a:rPr lang="en-US" altLang="zh-CN" dirty="0" err="1" smtClean="0">
                <a:latin typeface="思源黑体 Light" pitchFamily="34" charset="-122"/>
                <a:ea typeface="思源黑体 Light" pitchFamily="34" charset="-122"/>
              </a:rPr>
              <a:t>Nomograph</a:t>
            </a:r>
            <a:r>
              <a:rPr lang="zh-CN" altLang="zh-CN" dirty="0" smtClean="0">
                <a:latin typeface="思源黑体 Light" pitchFamily="34" charset="-122"/>
                <a:ea typeface="思源黑体 Light" pitchFamily="34" charset="-122"/>
              </a:rPr>
              <a:t>）</a:t>
            </a:r>
            <a:endParaRPr lang="en-US" altLang="zh-CN" dirty="0" smtClean="0">
              <a:latin typeface="思源黑体 Light" pitchFamily="34" charset="-122"/>
              <a:ea typeface="思源黑体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 smtClean="0">
                <a:latin typeface="思源黑体 Light" pitchFamily="34" charset="-122"/>
                <a:ea typeface="思源黑体 Light" pitchFamily="34" charset="-122"/>
              </a:rPr>
              <a:t>薄膜晶体管型</a:t>
            </a:r>
            <a:endParaRPr lang="en-US" altLang="zh-CN" dirty="0" smtClean="0">
              <a:latin typeface="思源黑体 Light" pitchFamily="34" charset="-122"/>
              <a:ea typeface="思源黑体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 smtClean="0">
                <a:latin typeface="思源黑体 Light" pitchFamily="34" charset="-122"/>
                <a:ea typeface="思源黑体 Light" pitchFamily="34" charset="-122"/>
              </a:rPr>
              <a:t>（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TFT</a:t>
            </a:r>
            <a:r>
              <a:rPr lang="zh-CN" altLang="zh-CN" dirty="0">
                <a:latin typeface="思源黑体 Light" pitchFamily="34" charset="-122"/>
                <a:ea typeface="思源黑体 Light" pitchFamily="34" charset="-122"/>
              </a:rPr>
              <a:t>－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Thin Film Transistor</a:t>
            </a:r>
            <a:r>
              <a:rPr lang="zh-CN" altLang="zh-CN" dirty="0">
                <a:latin typeface="思源黑体 Light" pitchFamily="34" charset="-122"/>
                <a:ea typeface="思源黑体 Light" pitchFamily="34" charset="-122"/>
              </a:rPr>
              <a:t>）</a:t>
            </a:r>
            <a:endParaRPr lang="zh-CN" altLang="en-US" dirty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154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HV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同步模式</a:t>
            </a:r>
            <a:endParaRPr lang="en-US" altLang="zh-CN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5134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TFT_LCD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液晶屏驱动设计与验证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2200628"/>
            <a:ext cx="7560840" cy="15164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899592" y="4293096"/>
            <a:ext cx="7560840" cy="144016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545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HV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同步模式</a:t>
            </a:r>
            <a:endParaRPr lang="en-US" altLang="zh-CN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5134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TFT_LCD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液晶屏驱动设计与验证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691680" y="1934875"/>
            <a:ext cx="5688632" cy="42484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15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DE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同步模式</a:t>
            </a:r>
            <a:endParaRPr lang="en-US" altLang="zh-CN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5134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TFT_LCD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液晶屏驱动设计与验证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6" name="图片 5" descr="C:\Users\ADMINI~1\AppData\Local\Temp\SNAGHTML2314c015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24944"/>
            <a:ext cx="7776864" cy="15841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355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DE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同步模式</a:t>
            </a:r>
            <a:endParaRPr lang="en-US" altLang="zh-CN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5134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TFT_LCD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液晶屏驱动设计与验证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6" name="图片 5" descr="C:\Users\ADMINI~1\AppData\Local\Temp\SNAGHTML2314c015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24944"/>
            <a:ext cx="7776864" cy="15841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8827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>
            <a:latin typeface="思源黑体 Light" pitchFamily="34" charset="-122"/>
            <a:ea typeface="思源黑体 Light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7984</TotalTime>
  <Words>349</Words>
  <Application>Microsoft Office PowerPoint</Application>
  <PresentationFormat>全屏显示(4:3)</PresentationFormat>
  <Paragraphs>92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阿里巴巴普惠体 Medium</vt:lpstr>
      <vt:lpstr>思源黑体 CN</vt:lpstr>
      <vt:lpstr>思源黑体 Light</vt:lpstr>
      <vt:lpstr>宋体</vt:lpstr>
      <vt:lpstr>Arial</vt:lpstr>
      <vt:lpstr>Calibri</vt:lpstr>
      <vt:lpstr>Times New Roman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276</cp:revision>
  <dcterms:modified xsi:type="dcterms:W3CDTF">2020-11-30T07:05:52Z</dcterms:modified>
</cp:coreProperties>
</file>