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9"/>
  </p:notesMasterIdLst>
  <p:handoutMasterIdLst>
    <p:handoutMasterId r:id="rId20"/>
  </p:handoutMasterIdLst>
  <p:sldIdLst>
    <p:sldId id="259" r:id="rId3"/>
    <p:sldId id="260" r:id="rId4"/>
    <p:sldId id="293" r:id="rId5"/>
    <p:sldId id="304" r:id="rId6"/>
    <p:sldId id="305" r:id="rId7"/>
    <p:sldId id="307" r:id="rId8"/>
    <p:sldId id="306" r:id="rId9"/>
    <p:sldId id="309" r:id="rId10"/>
    <p:sldId id="310" r:id="rId11"/>
    <p:sldId id="311" r:id="rId12"/>
    <p:sldId id="294" r:id="rId13"/>
    <p:sldId id="312" r:id="rId14"/>
    <p:sldId id="313" r:id="rId15"/>
    <p:sldId id="314" r:id="rId16"/>
    <p:sldId id="315" r:id="rId17"/>
    <p:sldId id="26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60" autoAdjust="0"/>
  </p:normalViewPr>
  <p:slideViewPr>
    <p:cSldViewPr>
      <p:cViewPr>
        <p:scale>
          <a:sx n="125" d="100"/>
          <a:sy n="125" d="100"/>
        </p:scale>
        <p:origin x="1194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48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驱动控制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协议层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3" y="2564904"/>
            <a:ext cx="8383016" cy="30059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98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SPI-Flash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全擦除实验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8" y="2636912"/>
            <a:ext cx="8460432" cy="24179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23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SPI-Flash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扇区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擦除实验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9" y="2708920"/>
            <a:ext cx="8811082" cy="22385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93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SPI-Flash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页写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实验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8" y="2132856"/>
            <a:ext cx="8672714" cy="39753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1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SPI-Flash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连续写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实验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8" y="2132856"/>
            <a:ext cx="8672714" cy="39753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4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通讯协议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366" y="1844824"/>
            <a:ext cx="8475146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SPI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Serial Peripheral Interface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，串行外围设备接口）通讯协议，是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Motorola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公司提出的一种同步串行接口技术，是一种高速、全双工、同步通信总线，在芯片中只占用四根管脚用来控制及数据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传输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应用：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EEPROM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Flash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RTC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ADC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DSP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等。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优缺点：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全双工通信，通讯方式较为简单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，相对数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据传输速率较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快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；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没有应答机制确认数据是否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接收，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在数据可靠性上有一定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缺陷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（与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I2C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相比）。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1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936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SPI</a:t>
            </a:r>
          </a:p>
          <a:p>
            <a:pPr algn="ctr"/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物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  <a:p>
            <a:pPr algn="ctr"/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理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  <a:p>
            <a:pPr algn="ctr"/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层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802999"/>
            <a:ext cx="5306607" cy="14333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7"/>
              <p:cNvSpPr txBox="1"/>
              <p:nvPr/>
            </p:nvSpPr>
            <p:spPr>
              <a:xfrm>
                <a:off x="668854" y="3933056"/>
                <a:ext cx="7791578" cy="1816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2000" dirty="0" smtClean="0">
                    <a:latin typeface="思源黑体 Light" pitchFamily="34" charset="-122"/>
                    <a:ea typeface="思源黑体 Light" pitchFamily="34" charset="-122"/>
                  </a:rPr>
                  <a:t>SCK </a:t>
                </a:r>
                <a:r>
                  <a:rPr lang="en-US" altLang="zh-CN" sz="2000" dirty="0">
                    <a:latin typeface="思源黑体 Light" pitchFamily="34" charset="-122"/>
                    <a:ea typeface="思源黑体 Light" pitchFamily="34" charset="-122"/>
                  </a:rPr>
                  <a:t>(Serial Clock)</a:t>
                </a:r>
                <a:r>
                  <a:rPr lang="zh-CN" altLang="zh-CN" sz="2000" dirty="0">
                    <a:latin typeface="思源黑体 Light" pitchFamily="34" charset="-122"/>
                    <a:ea typeface="思源黑体 Light" pitchFamily="34" charset="-122"/>
                  </a:rPr>
                  <a:t>：时钟信号线，用于同步通讯</a:t>
                </a:r>
                <a:r>
                  <a:rPr lang="zh-CN" altLang="zh-CN" sz="2000" dirty="0" smtClean="0">
                    <a:latin typeface="思源黑体 Light" pitchFamily="34" charset="-122"/>
                    <a:ea typeface="思源黑体 Light" pitchFamily="34" charset="-122"/>
                  </a:rPr>
                  <a:t>数据</a:t>
                </a:r>
                <a:r>
                  <a:rPr lang="zh-CN" altLang="en-US" sz="2000" dirty="0" smtClean="0">
                    <a:latin typeface="思源黑体 Light" pitchFamily="34" charset="-122"/>
                    <a:ea typeface="思源黑体 Light" pitchFamily="34" charset="-122"/>
                  </a:rPr>
                  <a:t>；</a:t>
                </a:r>
                <a:endParaRPr lang="en-US" altLang="zh-CN" sz="2000" dirty="0" smtClean="0">
                  <a:latin typeface="思源黑体 Light" pitchFamily="34" charset="-122"/>
                  <a:ea typeface="思源黑体 Light" pitchFamily="34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000" dirty="0">
                    <a:latin typeface="思源黑体 Light" pitchFamily="34" charset="-122"/>
                    <a:ea typeface="思源黑体 Light" pitchFamily="34" charset="-122"/>
                  </a:rPr>
                  <a:t>MOSI (Master Output</a:t>
                </a:r>
                <a:r>
                  <a:rPr lang="zh-CN" altLang="zh-CN" sz="2000" dirty="0">
                    <a:latin typeface="思源黑体 Light" pitchFamily="34" charset="-122"/>
                    <a:ea typeface="思源黑体 Light" pitchFamily="34" charset="-122"/>
                  </a:rPr>
                  <a:t>，</a:t>
                </a:r>
                <a:r>
                  <a:rPr lang="en-US" altLang="zh-CN" sz="2000" dirty="0">
                    <a:latin typeface="思源黑体 Light" pitchFamily="34" charset="-122"/>
                    <a:ea typeface="思源黑体 Light" pitchFamily="34" charset="-122"/>
                  </a:rPr>
                  <a:t> Slave Input)</a:t>
                </a:r>
                <a:r>
                  <a:rPr lang="zh-CN" altLang="zh-CN" sz="2000" dirty="0">
                    <a:latin typeface="思源黑体 Light" pitchFamily="34" charset="-122"/>
                    <a:ea typeface="思源黑体 Light" pitchFamily="34" charset="-122"/>
                  </a:rPr>
                  <a:t>：主设备输出</a:t>
                </a:r>
                <a:r>
                  <a:rPr lang="en-US" altLang="zh-CN" sz="2000" dirty="0">
                    <a:latin typeface="思源黑体 Light" pitchFamily="34" charset="-122"/>
                    <a:ea typeface="思源黑体 Light" pitchFamily="34" charset="-122"/>
                  </a:rPr>
                  <a:t>/</a:t>
                </a:r>
                <a:r>
                  <a:rPr lang="zh-CN" altLang="zh-CN" sz="2000" dirty="0">
                    <a:latin typeface="思源黑体 Light" pitchFamily="34" charset="-122"/>
                    <a:ea typeface="思源黑体 Light" pitchFamily="34" charset="-122"/>
                  </a:rPr>
                  <a:t>从设备输入引脚</a:t>
                </a:r>
                <a:r>
                  <a:rPr lang="zh-CN" altLang="en-US" sz="2000" dirty="0">
                    <a:latin typeface="思源黑体 Light" pitchFamily="34" charset="-122"/>
                    <a:ea typeface="思源黑体 Light" pitchFamily="34" charset="-122"/>
                  </a:rPr>
                  <a:t>；</a:t>
                </a:r>
                <a:endParaRPr lang="en-US" altLang="zh-CN" sz="2000" dirty="0">
                  <a:latin typeface="思源黑体 Light" pitchFamily="34" charset="-122"/>
                  <a:ea typeface="思源黑体 Light" pitchFamily="34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000" dirty="0">
                    <a:latin typeface="思源黑体 Light" pitchFamily="34" charset="-122"/>
                    <a:ea typeface="思源黑体 Light" pitchFamily="34" charset="-122"/>
                  </a:rPr>
                  <a:t>MISO (Master Input</a:t>
                </a:r>
                <a:r>
                  <a:rPr lang="zh-CN" altLang="zh-CN" sz="2000" dirty="0">
                    <a:latin typeface="思源黑体 Light" pitchFamily="34" charset="-122"/>
                    <a:ea typeface="思源黑体 Light" pitchFamily="34" charset="-122"/>
                  </a:rPr>
                  <a:t>，</a:t>
                </a:r>
                <a:r>
                  <a:rPr lang="en-US" altLang="zh-CN" sz="2000" dirty="0">
                    <a:latin typeface="思源黑体 Light" pitchFamily="34" charset="-122"/>
                    <a:ea typeface="思源黑体 Light" pitchFamily="34" charset="-122"/>
                  </a:rPr>
                  <a:t>Slave Output)</a:t>
                </a:r>
                <a:r>
                  <a:rPr lang="zh-CN" altLang="zh-CN" sz="2000" dirty="0">
                    <a:latin typeface="思源黑体 Light" pitchFamily="34" charset="-122"/>
                    <a:ea typeface="思源黑体 Light" pitchFamily="34" charset="-122"/>
                  </a:rPr>
                  <a:t>：主设备输入</a:t>
                </a:r>
                <a:r>
                  <a:rPr lang="en-US" altLang="zh-CN" sz="2000" dirty="0">
                    <a:latin typeface="思源黑体 Light" pitchFamily="34" charset="-122"/>
                    <a:ea typeface="思源黑体 Light" pitchFamily="34" charset="-122"/>
                  </a:rPr>
                  <a:t>/</a:t>
                </a:r>
                <a:r>
                  <a:rPr lang="zh-CN" altLang="zh-CN" sz="2000" dirty="0">
                    <a:latin typeface="思源黑体 Light" pitchFamily="34" charset="-122"/>
                    <a:ea typeface="思源黑体 Light" pitchFamily="34" charset="-122"/>
                  </a:rPr>
                  <a:t>从设备输出引脚</a:t>
                </a:r>
                <a:r>
                  <a:rPr lang="zh-CN" altLang="en-US" sz="2000" dirty="0">
                    <a:latin typeface="思源黑体 Light" pitchFamily="34" charset="-122"/>
                    <a:ea typeface="思源黑体 Light" pitchFamily="34" charset="-122"/>
                  </a:rPr>
                  <a:t>；</a:t>
                </a:r>
                <a:endParaRPr lang="en-US" altLang="zh-CN" sz="2000" dirty="0">
                  <a:latin typeface="思源黑体 Light" pitchFamily="34" charset="-122"/>
                  <a:ea typeface="思源黑体 Light" pitchFamily="34" charset="-122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思源黑体 Light" pitchFamily="34" charset="-122"/>
                          </a:rPr>
                        </m:ctrlPr>
                      </m:acc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思源黑体 Light" pitchFamily="34" charset="-122"/>
                          </a:rPr>
                          <m:t>𝐶𝑆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思源黑体 Light" pitchFamily="34" charset="-122"/>
                    <a:ea typeface="思源黑体 Light" pitchFamily="34" charset="-122"/>
                  </a:rPr>
                  <a:t> (Chip Select)</a:t>
                </a:r>
                <a:r>
                  <a:rPr lang="zh-CN" altLang="zh-CN" sz="2000" dirty="0">
                    <a:latin typeface="思源黑体 Light" pitchFamily="34" charset="-122"/>
                    <a:ea typeface="思源黑体 Light" pitchFamily="34" charset="-122"/>
                  </a:rPr>
                  <a:t>：片选信号线，也称为</a:t>
                </a:r>
                <a:r>
                  <a:rPr lang="en-US" altLang="zh-CN" sz="2000" dirty="0" smtClean="0">
                    <a:latin typeface="思源黑体 Light" pitchFamily="34" charset="-122"/>
                    <a:ea typeface="思源黑体 Light" pitchFamily="34" charset="-122"/>
                  </a:rPr>
                  <a:t>CS_N</a:t>
                </a:r>
                <a:r>
                  <a:rPr lang="zh-CN" altLang="en-US" sz="2000" dirty="0" smtClean="0">
                    <a:latin typeface="思源黑体 Light" pitchFamily="34" charset="-122"/>
                    <a:ea typeface="思源黑体 Light" pitchFamily="34" charset="-122"/>
                  </a:rPr>
                  <a:t>。</a:t>
                </a:r>
                <a:endParaRPr lang="en-US" altLang="zh-CN" sz="2000" dirty="0" smtClean="0">
                  <a:latin typeface="思源黑体 Light" pitchFamily="34" charset="-122"/>
                  <a:ea typeface="思源黑体 Light" pitchFamily="34" charset="-122"/>
                </a:endParaRPr>
              </a:p>
            </p:txBody>
          </p:sp>
        </mc:Choice>
        <mc:Fallback xmlns="">
          <p:sp>
            <p:nvSpPr>
              <p:cNvPr id="10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54" y="3933056"/>
                <a:ext cx="7791578" cy="1816844"/>
              </a:xfrm>
              <a:prstGeom prst="rect">
                <a:avLst/>
              </a:prstGeom>
              <a:blipFill>
                <a:blip r:embed="rId3"/>
                <a:stretch>
                  <a:fillRect l="-861" r="-1643" b="-2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5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64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SPI</a:t>
            </a:r>
          </a:p>
          <a:p>
            <a:pPr algn="ctr"/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物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  <a:p>
            <a:pPr algn="ctr"/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理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  <a:p>
            <a:pPr algn="ctr"/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层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84784"/>
            <a:ext cx="5570943" cy="45365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8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协议层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8018989" cy="31725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02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协议层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7627182" cy="40456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02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协议层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SPI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协议的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Flash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驱动控制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7586327" cy="40764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88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8656</TotalTime>
  <Words>396</Words>
  <Application>Microsoft Office PowerPoint</Application>
  <PresentationFormat>全屏显示(4:3)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Cambria Math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294</cp:revision>
  <dcterms:modified xsi:type="dcterms:W3CDTF">2020-12-12T06:35:27Z</dcterms:modified>
</cp:coreProperties>
</file>