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297" r:id="rId5"/>
    <p:sldId id="298" r:id="rId6"/>
    <p:sldId id="299" r:id="rId7"/>
    <p:sldId id="300" r:id="rId8"/>
    <p:sldId id="302" r:id="rId9"/>
    <p:sldId id="303" r:id="rId10"/>
    <p:sldId id="304" r:id="rId11"/>
    <p:sldId id="305" r:id="rId12"/>
    <p:sldId id="306" r:id="rId13"/>
    <p:sldId id="308" r:id="rId14"/>
    <p:sldId id="309" r:id="rId15"/>
    <p:sldId id="310" r:id="rId16"/>
    <p:sldId id="312" r:id="rId17"/>
    <p:sldId id="314" r:id="rId18"/>
    <p:sldId id="315" r:id="rId19"/>
    <p:sldId id="283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DDF4B"/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初识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STM32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">
            <a:extLst>
              <a:ext uri="{FF2B5EF4-FFF2-40B4-BE49-F238E27FC236}">
                <a16:creationId xmlns:a16="http://schemas.microsoft.com/office/drawing/2014/main" id="{FA7FCECA-57AA-46D6-A924-72FE1B530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49660" y="1278205"/>
            <a:ext cx="1919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60848"/>
            <a:ext cx="8179544" cy="418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9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">
            <a:extLst>
              <a:ext uri="{FF2B5EF4-FFF2-40B4-BE49-F238E27FC236}">
                <a16:creationId xmlns:a16="http://schemas.microsoft.com/office/drawing/2014/main" id="{B9E2F69C-CB1E-464D-9E4E-02439A350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49660" y="1484784"/>
            <a:ext cx="3790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的命名方法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D46927-C50E-4224-B0E5-006F1A516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66" y="2204864"/>
            <a:ext cx="8266667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1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3">
            <a:extLst>
              <a:ext uri="{FF2B5EF4-FFF2-40B4-BE49-F238E27FC236}">
                <a16:creationId xmlns:a16="http://schemas.microsoft.com/office/drawing/2014/main" id="{EDFC608D-7F14-4D05-B07F-33E123447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468660" y="1278205"/>
            <a:ext cx="3790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的命名方法</a:t>
            </a: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1916832"/>
            <a:ext cx="8219256" cy="40018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667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3">
            <a:extLst>
              <a:ext uri="{FF2B5EF4-FFF2-40B4-BE49-F238E27FC236}">
                <a16:creationId xmlns:a16="http://schemas.microsoft.com/office/drawing/2014/main" id="{577047D8-CDE6-4D55-9286-061D4669D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3168684" y="1340768"/>
            <a:ext cx="2591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选择合适的</a:t>
            </a: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MCU</a:t>
            </a:r>
            <a:endParaRPr lang="zh-CN" altLang="en-US" sz="24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4"/>
          <p:cNvSpPr txBox="1">
            <a:spLocks noChangeArrowheads="1"/>
          </p:cNvSpPr>
          <p:nvPr/>
        </p:nvSpPr>
        <p:spPr bwMode="auto">
          <a:xfrm>
            <a:off x="534195" y="3106703"/>
            <a:ext cx="8001000" cy="255454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、选择哪种内核的芯片，内核越高意味着功耗也越高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、选择多少引脚的芯片，引脚多少决定了资源的多少，也影响价格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、选择多少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RAM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的芯片，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越大，价格越贵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、还要考虑所选型号采购是否容易，供货是否稳定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1888759" y="1916832"/>
            <a:ext cx="53521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一个原则：花最少的钱，做最多的事</a:t>
            </a: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564356" y="2520705"/>
            <a:ext cx="80009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在确定项目需求的情况下，一般按照下面的顺序来选择合适的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MCU</a:t>
            </a:r>
            <a:endParaRPr lang="zh-CN" altLang="en-US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444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">
            <a:extLst>
              <a:ext uri="{FF2B5EF4-FFF2-40B4-BE49-F238E27FC236}">
                <a16:creationId xmlns:a16="http://schemas.microsoft.com/office/drawing/2014/main" id="{047D7AA1-CA8D-4270-A5C0-EBF73F7E1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62907" y="1340768"/>
            <a:ext cx="29982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如何分配原理图引脚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7" y="2052626"/>
            <a:ext cx="8223932" cy="361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778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3">
            <a:extLst>
              <a:ext uri="{FF2B5EF4-FFF2-40B4-BE49-F238E27FC236}">
                <a16:creationId xmlns:a16="http://schemas.microsoft.com/office/drawing/2014/main" id="{DABA3251-854E-43BC-8B20-432BC0238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62906" y="1340768"/>
            <a:ext cx="3849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如何寻找引脚的功能说明</a:t>
            </a: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411668" y="2004809"/>
            <a:ext cx="8408804" cy="43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7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官方资料：</a:t>
            </a:r>
            <a:r>
              <a:rPr lang="en-US" altLang="zh-CN" sz="17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STM32Fxxx</a:t>
            </a:r>
            <a:r>
              <a:rPr lang="zh-CN" altLang="en-US" sz="17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数据手册，也叫</a:t>
            </a:r>
            <a:r>
              <a:rPr lang="en-US" altLang="zh-CN" sz="17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datasheet</a:t>
            </a:r>
            <a:r>
              <a:rPr lang="zh-CN" altLang="en-US" sz="17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。注意数据手册跟参考手册的区别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83" y="2708920"/>
            <a:ext cx="833437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954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id="{FD89CEB3-9982-4B6E-97E1-BE33A91B5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362906" y="1340768"/>
            <a:ext cx="44971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数据手册中对引脚的功能定义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98" y="2107750"/>
            <a:ext cx="8028384" cy="398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21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3">
            <a:extLst>
              <a:ext uri="{FF2B5EF4-FFF2-40B4-BE49-F238E27FC236}">
                <a16:creationId xmlns:a16="http://schemas.microsoft.com/office/drawing/2014/main" id="{0C3A0A3B-DCBB-4A4C-A86F-705300B8B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782304" y="1484784"/>
            <a:ext cx="3141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引脚的功能定义解读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72" y="2192478"/>
            <a:ext cx="7579568" cy="429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859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">
            <a:extLst>
              <a:ext uri="{FF2B5EF4-FFF2-40B4-BE49-F238E27FC236}">
                <a16:creationId xmlns:a16="http://schemas.microsoft.com/office/drawing/2014/main" id="{CE609231-8A7A-45A4-9B9C-C8E552CE4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怎么选型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2843808" y="1628800"/>
            <a:ext cx="33123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PCB</a:t>
            </a:r>
            <a:r>
              <a:rPr lang="zh-CN" altLang="en-US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哪里打样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82772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499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>
            <a:extLst>
              <a:ext uri="{FF2B5EF4-FFF2-40B4-BE49-F238E27FC236}">
                <a16:creationId xmlns:a16="http://schemas.microsoft.com/office/drawing/2014/main" id="{A931593A-DFDF-481A-9157-6CEA4A5A8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3">
            <a:extLst>
              <a:ext uri="{FF2B5EF4-FFF2-40B4-BE49-F238E27FC236}">
                <a16:creationId xmlns:a16="http://schemas.microsoft.com/office/drawing/2014/main" id="{68E4AEF6-4E8A-4B25-9469-F3EEA2C56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156505" y="195527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92475" y="2812209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81375" y="2097834"/>
            <a:ext cx="2513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什么是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156505" y="299472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325813" y="4818809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381375" y="3239247"/>
            <a:ext cx="2872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能做什么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156505" y="4034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308350" y="3880597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483768" y="5149641"/>
            <a:ext cx="46805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“初识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81375" y="4166347"/>
            <a:ext cx="2872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怎么选型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6E18C70C-F51B-4323-BFD4-BAEE2220B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753652"/>
            <a:ext cx="3454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的字面含义</a:t>
            </a:r>
          </a:p>
        </p:txBody>
      </p:sp>
      <p:sp>
        <p:nvSpPr>
          <p:cNvPr id="26" name="文本框 4"/>
          <p:cNvSpPr txBox="1">
            <a:spLocks noChangeArrowheads="1"/>
          </p:cNvSpPr>
          <p:nvPr/>
        </p:nvSpPr>
        <p:spPr bwMode="auto">
          <a:xfrm>
            <a:off x="603448" y="2530639"/>
            <a:ext cx="8001000" cy="255454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ST—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意法半导体，是一个公司名，即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SOC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厂商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M— Microelectronics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的缩写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，表示微控制器，大家注意微控制器和微处理器的区别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32— 32bit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的意思，表示这是一个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32bit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的微控制器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id="{13811C4C-BDD3-4010-8C6F-301D3454B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"/>
          <p:cNvSpPr txBox="1">
            <a:spLocks noChangeArrowheads="1"/>
          </p:cNvSpPr>
          <p:nvPr/>
        </p:nvSpPr>
        <p:spPr bwMode="auto">
          <a:xfrm>
            <a:off x="755650" y="1556792"/>
            <a:ext cx="2880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诞生的背景</a:t>
            </a:r>
          </a:p>
        </p:txBody>
      </p:sp>
      <p:sp>
        <p:nvSpPr>
          <p:cNvPr id="37" name="文本框 4"/>
          <p:cNvSpPr txBox="1">
            <a:spLocks noChangeArrowheads="1"/>
          </p:cNvSpPr>
          <p:nvPr/>
        </p:nvSpPr>
        <p:spPr bwMode="auto">
          <a:xfrm>
            <a:off x="747713" y="2060848"/>
            <a:ext cx="8001000" cy="1938992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、技术的更替，这个是最主要的原因</a:t>
            </a:r>
            <a:endParaRPr lang="en-US" altLang="zh-CN" sz="1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、市场的需求（成本、性能、功耗、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GUI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、操作系统），传统的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8/16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位的微控制器，久经岁月的洗礼，如今虽有余晖，当面对这些需求时更显的是捉襟见肘</a:t>
            </a:r>
            <a:endParaRPr lang="en-US" altLang="zh-CN" sz="1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的努力（产品线丰富、开发简单易上手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基于固件库开发），让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在众多的基于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Cortex-M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内核的微控制器中脱引而出，成为最璀璨的新星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650" y="4820959"/>
            <a:ext cx="8001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作为一名合格的嵌入式工程师，面对新出现的技术，我们不是充耳不闻，而是要尽快 吻合市场的需要，跟上技术的潮流。如今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STM32 </a:t>
            </a:r>
            <a:r>
              <a:rPr lang="zh-CN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的出现就是一种趋势，一种潮流，我们要 做的就是搭上这趟快车，让自己的技术更有竞争力。</a:t>
            </a: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747713" y="4293096"/>
            <a:ext cx="2880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我们该怎么做</a:t>
            </a:r>
          </a:p>
        </p:txBody>
      </p:sp>
    </p:spTree>
    <p:extLst>
      <p:ext uri="{BB962C8B-B14F-4D97-AF65-F5344CB8AC3E}">
        <p14:creationId xmlns:p14="http://schemas.microsoft.com/office/powerpoint/2010/main" val="5229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>
            <a:extLst>
              <a:ext uri="{FF2B5EF4-FFF2-40B4-BE49-F238E27FC236}">
                <a16:creationId xmlns:a16="http://schemas.microsoft.com/office/drawing/2014/main" id="{8AD4F832-65D3-4D51-8839-4B40502CD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95536" y="2492896"/>
            <a:ext cx="8217024" cy="3600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能做什么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"/>
          <p:cNvSpPr txBox="1">
            <a:spLocks noChangeArrowheads="1"/>
          </p:cNvSpPr>
          <p:nvPr/>
        </p:nvSpPr>
        <p:spPr bwMode="auto">
          <a:xfrm>
            <a:off x="611560" y="1196752"/>
            <a:ext cx="2880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有什么</a:t>
            </a:r>
          </a:p>
        </p:txBody>
      </p:sp>
      <p:sp>
        <p:nvSpPr>
          <p:cNvPr id="8" name="矩形 7"/>
          <p:cNvSpPr/>
          <p:nvPr/>
        </p:nvSpPr>
        <p:spPr>
          <a:xfrm>
            <a:off x="564356" y="2492896"/>
            <a:ext cx="8001000" cy="7875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、串口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—USART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，用于跟跟串口接口的设备通信，比如：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转串口模块、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ESP8266 WIFI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模块，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GSM 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模块，串口屏、指纹识别模块</a:t>
            </a:r>
            <a:endParaRPr lang="en-US" altLang="zh-CN" sz="1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769041"/>
            <a:ext cx="7632848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属于一个微控制器，自带了各种常用通信接口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，功能非常强大</a:t>
            </a:r>
            <a:endParaRPr lang="en-US" altLang="zh-CN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552" y="3429000"/>
            <a:ext cx="8001000" cy="7875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、内部集成电路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—I2C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，用于跟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接口的设备通信，比如：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、电容屏、陀螺仪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0.96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寸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OLED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en-US" altLang="zh-CN" sz="1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560" y="4365104"/>
            <a:ext cx="8001000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、串行通信接口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—SPI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，用于跟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接口的设备通信，比如：串行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、以太网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W5500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、音频模块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VS1053</a:t>
            </a:r>
            <a:endParaRPr lang="zh-CN" altLang="zh-CN" sz="1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1560" y="5422945"/>
            <a:ext cx="80010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FSMC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的超级、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I2S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SAI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endParaRPr lang="zh-CN" altLang="zh-CN" sz="16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99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3">
            <a:extLst>
              <a:ext uri="{FF2B5EF4-FFF2-40B4-BE49-F238E27FC236}">
                <a16:creationId xmlns:a16="http://schemas.microsoft.com/office/drawing/2014/main" id="{F5622A45-AD30-4B30-A1EC-815E7658C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能做什么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410481" y="1267281"/>
            <a:ext cx="41044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身边常见的电子产品</a:t>
            </a:r>
          </a:p>
        </p:txBody>
      </p:sp>
      <p:sp>
        <p:nvSpPr>
          <p:cNvPr id="3" name="矩形 2"/>
          <p:cNvSpPr/>
          <p:nvPr/>
        </p:nvSpPr>
        <p:spPr>
          <a:xfrm>
            <a:off x="85210" y="2132856"/>
            <a:ext cx="8879278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智能手环，微型四轴飞行器，平衡车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、扫地机</a:t>
            </a:r>
            <a:r>
              <a: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、移动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机，智能电饭锅，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打印机</a:t>
            </a:r>
            <a:endParaRPr lang="zh-CN" altLang="en-US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197" y="3284983"/>
            <a:ext cx="2683024" cy="257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284984"/>
            <a:ext cx="2681715" cy="257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0" y="3284984"/>
            <a:ext cx="2683024" cy="257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693257" y="6038452"/>
            <a:ext cx="14180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智能手环</a:t>
            </a: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3253618" y="6028327"/>
            <a:ext cx="2354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微型四轴飞行器</a:t>
            </a:r>
          </a:p>
        </p:txBody>
      </p:sp>
      <p:sp>
        <p:nvSpPr>
          <p:cNvPr id="16" name="文本框 3"/>
          <p:cNvSpPr txBox="1">
            <a:spLocks noChangeArrowheads="1"/>
          </p:cNvSpPr>
          <p:nvPr/>
        </p:nvSpPr>
        <p:spPr bwMode="auto">
          <a:xfrm>
            <a:off x="6939468" y="6028327"/>
            <a:ext cx="11151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扫地机</a:t>
            </a:r>
          </a:p>
        </p:txBody>
      </p:sp>
    </p:spTree>
    <p:extLst>
      <p:ext uri="{BB962C8B-B14F-4D97-AF65-F5344CB8AC3E}">
        <p14:creationId xmlns:p14="http://schemas.microsoft.com/office/powerpoint/2010/main" val="388262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>
            <a:extLst>
              <a:ext uri="{FF2B5EF4-FFF2-40B4-BE49-F238E27FC236}">
                <a16:creationId xmlns:a16="http://schemas.microsoft.com/office/drawing/2014/main" id="{3B16CF84-1BA9-4746-8249-2000D6C6A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能做什么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505844" y="1278205"/>
            <a:ext cx="4370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STM32F071VBT6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做的扫地机</a:t>
            </a: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050" name="Picture 2" descr="C:\Users\Administrator\Desktop\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27" y="2073420"/>
            <a:ext cx="2589475" cy="194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829" y="2073420"/>
            <a:ext cx="2589475" cy="193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esktop\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26" y="4293096"/>
            <a:ext cx="2589475" cy="193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71" y="4309011"/>
            <a:ext cx="2611841" cy="194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09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">
            <a:extLst>
              <a:ext uri="{FF2B5EF4-FFF2-40B4-BE49-F238E27FC236}">
                <a16:creationId xmlns:a16="http://schemas.microsoft.com/office/drawing/2014/main" id="{428CFAC2-B65C-4C7A-857C-83C202579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能做什么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212428" y="1278205"/>
            <a:ext cx="6167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STM32429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做的智能手环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三星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gear fit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874428" y="1916832"/>
            <a:ext cx="5001828" cy="1527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951563"/>
              </p:ext>
            </p:extLst>
          </p:nvPr>
        </p:nvGraphicFramePr>
        <p:xfrm>
          <a:off x="1112909" y="3645024"/>
          <a:ext cx="6627443" cy="3013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7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资源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三星</a:t>
                      </a:r>
                      <a:r>
                        <a:rPr lang="en-US" sz="1200">
                          <a:effectLst/>
                        </a:rPr>
                        <a:t>Gear Fit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秉火</a:t>
                      </a:r>
                      <a:r>
                        <a:rPr lang="en-US" sz="1200">
                          <a:effectLst/>
                        </a:rPr>
                        <a:t>STM32F407</a:t>
                      </a:r>
                      <a:r>
                        <a:rPr lang="zh-CN" altLang="en-US" sz="1200">
                          <a:effectLst/>
                        </a:rPr>
                        <a:t>霸天虎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75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CPU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STM32F439ZIY6S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>
                          <a:effectLst/>
                        </a:rPr>
                        <a:t>WLCSP143</a:t>
                      </a:r>
                      <a:r>
                        <a:rPr lang="zh-CN" sz="1050">
                          <a:effectLst/>
                        </a:rPr>
                        <a:t>封装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STM32F407ZGT6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>
                          <a:effectLst/>
                        </a:rPr>
                        <a:t>LQPF144 </a:t>
                      </a:r>
                      <a:r>
                        <a:rPr lang="zh-CN" sz="1050">
                          <a:effectLst/>
                        </a:rPr>
                        <a:t>封装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75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存储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NOR+SRAM  16MB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>
                          <a:effectLst/>
                        </a:rPr>
                        <a:t>FMC</a:t>
                      </a:r>
                      <a:r>
                        <a:rPr lang="zh-CN" sz="1050">
                          <a:effectLst/>
                        </a:rPr>
                        <a:t>接口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SRAM  1MB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>
                          <a:effectLst/>
                        </a:rPr>
                        <a:t>FSMC</a:t>
                      </a:r>
                      <a:r>
                        <a:rPr lang="zh-CN" sz="1050">
                          <a:effectLst/>
                        </a:rPr>
                        <a:t>接口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75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显示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1.84</a:t>
                      </a:r>
                      <a:r>
                        <a:rPr lang="zh-CN" sz="1050">
                          <a:effectLst/>
                        </a:rPr>
                        <a:t>寸的</a:t>
                      </a:r>
                      <a:r>
                        <a:rPr lang="en-US" sz="1050">
                          <a:effectLst/>
                        </a:rPr>
                        <a:t> AMOLED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>
                          <a:effectLst/>
                        </a:rPr>
                        <a:t>RGB</a:t>
                      </a:r>
                      <a:r>
                        <a:rPr lang="zh-CN" sz="1050">
                          <a:effectLst/>
                        </a:rPr>
                        <a:t>接口，</a:t>
                      </a:r>
                      <a:r>
                        <a:rPr lang="en-US" sz="1050">
                          <a:effectLst/>
                        </a:rPr>
                        <a:t>LTDC</a:t>
                      </a:r>
                      <a:r>
                        <a:rPr lang="zh-CN" sz="1050">
                          <a:effectLst/>
                        </a:rPr>
                        <a:t>驱动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4.55</a:t>
                      </a:r>
                      <a:r>
                        <a:rPr lang="zh-CN" sz="1050">
                          <a:effectLst/>
                        </a:rPr>
                        <a:t>寸电容屏，</a:t>
                      </a:r>
                      <a:r>
                        <a:rPr lang="en-US" altLang="zh-CN" sz="1050">
                          <a:effectLst/>
                        </a:rPr>
                        <a:t>MCU</a:t>
                      </a:r>
                      <a:r>
                        <a:rPr lang="zh-CN" sz="1050">
                          <a:effectLst/>
                        </a:rPr>
                        <a:t>接口，</a:t>
                      </a:r>
                      <a:r>
                        <a:rPr lang="en-US" altLang="zh-CN" sz="1050">
                          <a:effectLst/>
                        </a:rPr>
                        <a:t>FSMC</a:t>
                      </a:r>
                      <a:r>
                        <a:rPr lang="zh-CN" sz="1050">
                          <a:effectLst/>
                        </a:rPr>
                        <a:t>驱动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7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陀螺仪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MPU6050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>
                          <a:effectLst/>
                        </a:rPr>
                        <a:t>I2C</a:t>
                      </a:r>
                      <a:r>
                        <a:rPr lang="zh-CN" sz="1050">
                          <a:effectLst/>
                        </a:rPr>
                        <a:t>接口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MPU6050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>
                          <a:effectLst/>
                        </a:rPr>
                        <a:t>I2C</a:t>
                      </a:r>
                      <a:r>
                        <a:rPr lang="zh-CN" sz="1050">
                          <a:effectLst/>
                        </a:rPr>
                        <a:t>接口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75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无线通信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蓝牙</a:t>
                      </a:r>
                      <a:r>
                        <a:rPr lang="en-US" sz="1050">
                          <a:effectLst/>
                        </a:rPr>
                        <a:t>:</a:t>
                      </a:r>
                      <a:r>
                        <a:rPr lang="zh-CN" sz="1050">
                          <a:effectLst/>
                        </a:rPr>
                        <a:t>博通</a:t>
                      </a:r>
                      <a:r>
                        <a:rPr lang="en-US" sz="1050">
                          <a:effectLst/>
                        </a:rPr>
                        <a:t>BCM4334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>
                          <a:effectLst/>
                        </a:rPr>
                        <a:t>SDIO</a:t>
                      </a:r>
                      <a:r>
                        <a:rPr lang="zh-CN" sz="1050">
                          <a:effectLst/>
                        </a:rPr>
                        <a:t>或者</a:t>
                      </a:r>
                      <a:r>
                        <a:rPr lang="en-US" sz="1050">
                          <a:effectLst/>
                        </a:rPr>
                        <a:t>SPI</a:t>
                      </a:r>
                      <a:r>
                        <a:rPr lang="zh-CN" sz="1050">
                          <a:effectLst/>
                        </a:rPr>
                        <a:t>接口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WIFI: ESP8266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altLang="zh-CN" sz="1050">
                          <a:effectLst/>
                        </a:rPr>
                        <a:t>UART</a:t>
                      </a:r>
                      <a:r>
                        <a:rPr lang="zh-CN" sz="1050">
                          <a:effectLst/>
                        </a:rPr>
                        <a:t>接口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92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id="{622F4800-DD35-4D99-81FA-B0B3846E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能做什么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1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AutoShape 2" descr="D:\Documents\Tencent Files\990103597\Image\Group\Image4\J_8HA8IK@A_X)KQFT{GX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51520" y="1157263"/>
            <a:ext cx="861393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淘宝众筹</a:t>
            </a: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https://hi.taobao.com/market/hi/deramdetail.php?spm=a215p.1472805.0.0.c9an1L&amp;id=10072392</a:t>
            </a:r>
            <a:endParaRPr lang="zh-CN" altLang="en-US" sz="1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459851" cy="4593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22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1430</TotalTime>
  <Pages>0</Pages>
  <Words>796</Words>
  <Characters>0</Characters>
  <Application>Microsoft Office PowerPoint</Application>
  <DocSecurity>0</DocSecurity>
  <PresentationFormat>全屏显示(4:3)</PresentationFormat>
  <Lines>0</Lines>
  <Paragraphs>92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黑体</vt:lpstr>
      <vt:lpstr>宋体</vt:lpstr>
      <vt:lpstr>微软雅黑</vt:lpstr>
      <vt:lpstr>Arial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初识STM32</dc:title>
  <dc:creator>wushaoxia(武绍霞)</dc:creator>
  <cp:lastModifiedBy>ge fire</cp:lastModifiedBy>
  <cp:revision>204</cp:revision>
  <dcterms:created xsi:type="dcterms:W3CDTF">2014-09-22T09:17:55Z</dcterms:created>
  <dcterms:modified xsi:type="dcterms:W3CDTF">2017-07-25T08:53:37Z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