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87" r:id="rId2"/>
    <p:sldId id="273" r:id="rId3"/>
    <p:sldId id="360" r:id="rId4"/>
    <p:sldId id="337" r:id="rId5"/>
    <p:sldId id="361" r:id="rId6"/>
    <p:sldId id="369" r:id="rId7"/>
    <p:sldId id="364" r:id="rId8"/>
    <p:sldId id="370" r:id="rId9"/>
    <p:sldId id="371" r:id="rId10"/>
    <p:sldId id="372" r:id="rId11"/>
    <p:sldId id="373" r:id="rId12"/>
    <p:sldId id="283" r:id="rId1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23">
          <p15:clr>
            <a:srgbClr val="A4A3A4"/>
          </p15:clr>
        </p15:guide>
        <p15:guide id="2" pos="295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188EFC"/>
    <a:srgbClr val="0000FF"/>
    <a:srgbClr val="248C51"/>
    <a:srgbClr val="2DDF4B"/>
    <a:srgbClr val="FFA850"/>
    <a:srgbClr val="5B81CF"/>
    <a:srgbClr val="EAFBFF"/>
    <a:srgbClr val="76A4DC"/>
    <a:srgbClr val="FE978C"/>
    <a:srgbClr val="5B76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 varScale="1">
        <p:scale>
          <a:sx n="83" d="100"/>
          <a:sy n="83" d="100"/>
        </p:scale>
        <p:origin x="-1426" y="-62"/>
      </p:cViewPr>
      <p:guideLst>
        <p:guide orient="horz" pos="2123"/>
        <p:guide pos="295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AEC47E-F412-449F-B23F-34631ABB315C}" type="datetimeFigureOut">
              <a:rPr lang="zh-CN" altLang="en-US" smtClean="0"/>
              <a:t>2017/8/23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888EC4-E893-4630-B4E5-4422E49057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95410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308328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48739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084230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745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18827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271186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376071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212417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030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57017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16711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D9D9D9">
                <a:alpha val="73000"/>
              </a:srgbClr>
            </a:gs>
            <a:gs pos="100000">
              <a:srgbClr val="FFFFFF">
                <a:alpha val="85689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1" name="圆角矩形 18"/>
          <p:cNvGrpSpPr>
            <a:grpSpLocks/>
          </p:cNvGrpSpPr>
          <p:nvPr/>
        </p:nvGrpSpPr>
        <p:grpSpPr bwMode="auto">
          <a:xfrm>
            <a:off x="6215063" y="3562350"/>
            <a:ext cx="742950" cy="742950"/>
            <a:chOff x="0" y="0"/>
            <a:chExt cx="468" cy="468"/>
          </a:xfrm>
        </p:grpSpPr>
        <p:pic>
          <p:nvPicPr>
            <p:cNvPr id="208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8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2" name="圆角矩形 13"/>
          <p:cNvGrpSpPr>
            <a:grpSpLocks/>
          </p:cNvGrpSpPr>
          <p:nvPr/>
        </p:nvGrpSpPr>
        <p:grpSpPr bwMode="auto">
          <a:xfrm>
            <a:off x="4856163" y="2206625"/>
            <a:ext cx="530225" cy="525463"/>
            <a:chOff x="0" y="0"/>
            <a:chExt cx="334" cy="331"/>
          </a:xfrm>
        </p:grpSpPr>
        <p:pic>
          <p:nvPicPr>
            <p:cNvPr id="207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3" name="圆角矩形 12"/>
          <p:cNvGrpSpPr>
            <a:grpSpLocks/>
          </p:cNvGrpSpPr>
          <p:nvPr/>
        </p:nvGrpSpPr>
        <p:grpSpPr bwMode="auto">
          <a:xfrm>
            <a:off x="6232525" y="2413000"/>
            <a:ext cx="1225550" cy="1225550"/>
            <a:chOff x="0" y="0"/>
            <a:chExt cx="772" cy="772"/>
          </a:xfrm>
        </p:grpSpPr>
        <p:pic>
          <p:nvPicPr>
            <p:cNvPr id="207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4" name="圆角矩形 9"/>
          <p:cNvGrpSpPr>
            <a:grpSpLocks/>
          </p:cNvGrpSpPr>
          <p:nvPr/>
        </p:nvGrpSpPr>
        <p:grpSpPr bwMode="auto">
          <a:xfrm>
            <a:off x="3648075" y="2566988"/>
            <a:ext cx="446088" cy="444500"/>
            <a:chOff x="0" y="0"/>
            <a:chExt cx="281" cy="280"/>
          </a:xfrm>
        </p:grpSpPr>
        <p:pic>
          <p:nvPicPr>
            <p:cNvPr id="207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5" name="圆角矩形 4"/>
          <p:cNvGrpSpPr>
            <a:grpSpLocks/>
          </p:cNvGrpSpPr>
          <p:nvPr/>
        </p:nvGrpSpPr>
        <p:grpSpPr bwMode="auto">
          <a:xfrm>
            <a:off x="2428875" y="1847850"/>
            <a:ext cx="523875" cy="530225"/>
            <a:chOff x="0" y="0"/>
            <a:chExt cx="330" cy="334"/>
          </a:xfrm>
        </p:grpSpPr>
        <p:pic>
          <p:nvPicPr>
            <p:cNvPr id="207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6" name="标题 1"/>
          <p:cNvGrpSpPr>
            <a:grpSpLocks/>
          </p:cNvGrpSpPr>
          <p:nvPr/>
        </p:nvGrpSpPr>
        <p:grpSpPr bwMode="auto">
          <a:xfrm>
            <a:off x="1692275" y="2206625"/>
            <a:ext cx="5302250" cy="2066925"/>
            <a:chOff x="0" y="0"/>
            <a:chExt cx="3340" cy="1302"/>
          </a:xfrm>
        </p:grpSpPr>
        <p:pic>
          <p:nvPicPr>
            <p:cNvPr id="207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1" name="文本框 10258"/>
            <p:cNvSpPr txBox="1">
              <a:spLocks noChangeArrowheads="1"/>
            </p:cNvSpPr>
            <p:nvPr/>
          </p:nvSpPr>
          <p:spPr bwMode="auto">
            <a:xfrm>
              <a:off x="226" y="297"/>
              <a:ext cx="2791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3200" b="1">
                  <a:latin typeface="微软雅黑" pitchFamily="34" charset="-122"/>
                  <a:ea typeface="微软雅黑" pitchFamily="34" charset="-122"/>
                </a:rPr>
                <a:t>直接存储器访问</a:t>
              </a:r>
            </a:p>
          </p:txBody>
        </p:sp>
      </p:grpSp>
      <p:grpSp>
        <p:nvGrpSpPr>
          <p:cNvPr id="2057" name="圆角矩形 8"/>
          <p:cNvGrpSpPr>
            <a:grpSpLocks/>
          </p:cNvGrpSpPr>
          <p:nvPr/>
        </p:nvGrpSpPr>
        <p:grpSpPr bwMode="auto">
          <a:xfrm>
            <a:off x="1435100" y="2566988"/>
            <a:ext cx="446088" cy="444500"/>
            <a:chOff x="0" y="0"/>
            <a:chExt cx="281" cy="280"/>
          </a:xfrm>
        </p:grpSpPr>
        <p:pic>
          <p:nvPicPr>
            <p:cNvPr id="206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8" name="圆角矩形 11"/>
          <p:cNvGrpSpPr>
            <a:grpSpLocks/>
          </p:cNvGrpSpPr>
          <p:nvPr/>
        </p:nvGrpSpPr>
        <p:grpSpPr bwMode="auto">
          <a:xfrm>
            <a:off x="5970588" y="2384425"/>
            <a:ext cx="1055687" cy="1054100"/>
            <a:chOff x="0" y="0"/>
            <a:chExt cx="665" cy="664"/>
          </a:xfrm>
        </p:grpSpPr>
        <p:pic>
          <p:nvPicPr>
            <p:cNvPr id="206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2059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 smtClean="0">
                <a:latin typeface="微软雅黑" pitchFamily="34" charset="-122"/>
                <a:ea typeface="微软雅黑" pitchFamily="34" charset="-122"/>
              </a:rPr>
              <a:t>STM32</a:t>
            </a:r>
            <a:endParaRPr lang="zh-CN" altLang="en-US" sz="3200" b="1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060" name="标题 1"/>
          <p:cNvGrpSpPr>
            <a:grpSpLocks/>
          </p:cNvGrpSpPr>
          <p:nvPr/>
        </p:nvGrpSpPr>
        <p:grpSpPr bwMode="auto">
          <a:xfrm>
            <a:off x="1781175" y="4365104"/>
            <a:ext cx="5208588" cy="938212"/>
            <a:chOff x="0" y="0"/>
            <a:chExt cx="3340" cy="1302"/>
          </a:xfrm>
        </p:grpSpPr>
        <p:pic>
          <p:nvPicPr>
            <p:cNvPr id="2064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5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 smtClean="0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firestm32.taobao.com</a:t>
              </a:r>
              <a:endParaRPr lang="en-US" altLang="zh-CN" sz="2000" b="1" noProof="1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endParaRPr>
            </a:p>
          </p:txBody>
        </p:sp>
      </p:grpSp>
      <p:grpSp>
        <p:nvGrpSpPr>
          <p:cNvPr id="2061" name="标题 1"/>
          <p:cNvGrpSpPr>
            <a:grpSpLocks/>
          </p:cNvGrpSpPr>
          <p:nvPr/>
        </p:nvGrpSpPr>
        <p:grpSpPr bwMode="auto">
          <a:xfrm>
            <a:off x="1763713" y="5227091"/>
            <a:ext cx="5210175" cy="938213"/>
            <a:chOff x="0" y="0"/>
            <a:chExt cx="3340" cy="1302"/>
          </a:xfrm>
        </p:grpSpPr>
        <p:pic>
          <p:nvPicPr>
            <p:cNvPr id="2062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3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 smtClean="0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野火论坛</a:t>
              </a:r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： 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www.firebbs.cn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DMA</a:t>
            </a:r>
            <a:r>
              <a:rPr kumimoji="0" lang="zh-CN" altLang="en-US" sz="3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初始化结构体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83568" y="1268760"/>
            <a:ext cx="698477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b="1" ker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二</a:t>
            </a:r>
            <a:r>
              <a:rPr kumimoji="0" lang="zh-CN" altLang="en-US" sz="3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、数据要传多少，传的单位是什么</a:t>
            </a:r>
            <a:endParaRPr kumimoji="0" lang="en-US" altLang="zh-CN" sz="3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83568" y="3429000"/>
            <a:ext cx="7985135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lvl="0" indent="-45720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p"/>
              <a:tabLst/>
              <a:defRPr/>
            </a:pPr>
            <a:r>
              <a:rPr kumimoji="0" lang="en-US" altLang="zh-CN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1</a:t>
            </a:r>
            <a:r>
              <a:rPr kumimoji="0" lang="zh-CN" altLang="en-US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、传输数目，</a:t>
            </a:r>
            <a:r>
              <a:rPr kumimoji="0" lang="en-US" altLang="zh-CN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DMA_CNDTR</a:t>
            </a:r>
          </a:p>
          <a:p>
            <a:pPr marL="457200" marR="0" lvl="0" indent="-45720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p"/>
              <a:tabLst/>
              <a:defRPr/>
            </a:pPr>
            <a:r>
              <a:rPr kumimoji="0" lang="en-US" altLang="zh-CN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2</a:t>
            </a:r>
            <a:r>
              <a:rPr kumimoji="0" lang="zh-CN" altLang="en-US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、外设地址是否递增，</a:t>
            </a:r>
            <a:r>
              <a:rPr kumimoji="0" lang="en-US" altLang="zh-CN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DMA_CCRx:PINC</a:t>
            </a:r>
          </a:p>
          <a:p>
            <a:pPr marL="457200" marR="0" lvl="0" indent="-45720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p"/>
              <a:tabLst/>
              <a:defRPr/>
            </a:pPr>
            <a:r>
              <a:rPr kumimoji="0" lang="en-US" altLang="zh-CN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3</a:t>
            </a:r>
            <a:r>
              <a:rPr kumimoji="0" lang="zh-CN" altLang="en-US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、存储器地址是否递增，</a:t>
            </a:r>
            <a:r>
              <a:rPr kumimoji="0" lang="en-US" altLang="zh-CN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DMA_CCRx:MINC</a:t>
            </a:r>
          </a:p>
          <a:p>
            <a:pPr marL="457200" marR="0" lvl="0" indent="-45720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p"/>
              <a:tabLst/>
              <a:defRPr/>
            </a:pPr>
            <a:r>
              <a:rPr lang="en-US" altLang="zh-CN" sz="2800" ker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2800" ker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、外设数据宽度，</a:t>
            </a:r>
            <a:r>
              <a:rPr lang="en-US" altLang="zh-CN" sz="2800" ker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DMA_CCRx:PSIZE</a:t>
            </a:r>
          </a:p>
          <a:p>
            <a:pPr marL="457200" marR="0" lvl="0" indent="-45720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p"/>
              <a:tabLst/>
              <a:defRPr/>
            </a:pPr>
            <a:r>
              <a:rPr kumimoji="0" lang="en-US" altLang="zh-CN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5</a:t>
            </a:r>
            <a:r>
              <a:rPr kumimoji="0" lang="zh-CN" altLang="en-US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、存储器数据宽度，</a:t>
            </a:r>
            <a:r>
              <a:rPr lang="en-US" altLang="zh-CN" sz="2800" ker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DMA_CCRx:MSIZE</a:t>
            </a:r>
            <a:endParaRPr kumimoji="0" lang="en-US" altLang="zh-CN" sz="2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2132856"/>
            <a:ext cx="6734175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335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DMA</a:t>
            </a:r>
            <a:r>
              <a:rPr kumimoji="0" lang="zh-CN" altLang="en-US" sz="3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初始化结构体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83568" y="1268760"/>
            <a:ext cx="6984776" cy="743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b="1" ker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三</a:t>
            </a:r>
            <a:r>
              <a:rPr kumimoji="0" lang="zh-CN" altLang="en-US" sz="3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、什么时候传输结束</a:t>
            </a:r>
            <a:endParaRPr kumimoji="0" lang="en-US" altLang="zh-CN" sz="3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39552" y="2852936"/>
            <a:ext cx="798513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lvl="0" indent="-45720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p"/>
              <a:tabLst/>
              <a:defRPr/>
            </a:pPr>
            <a:r>
              <a:rPr kumimoji="0" lang="en-US" altLang="zh-CN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1</a:t>
            </a:r>
            <a:r>
              <a:rPr kumimoji="0" lang="zh-CN" altLang="en-US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、模式选择，</a:t>
            </a:r>
            <a:r>
              <a:rPr kumimoji="0" lang="en-US" altLang="zh-CN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DMA_CCRx:CIRC</a:t>
            </a:r>
          </a:p>
          <a:p>
            <a:pPr marL="457200" marR="0" lvl="0" indent="-45720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p"/>
              <a:tabLst/>
              <a:defRPr/>
            </a:pPr>
            <a:r>
              <a:rPr kumimoji="0" lang="en-US" altLang="zh-CN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2</a:t>
            </a:r>
            <a:r>
              <a:rPr kumimoji="0" lang="zh-CN" altLang="en-US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、传输过半，传输完成，传输出错，</a:t>
            </a:r>
            <a:r>
              <a:rPr kumimoji="0" lang="en-US" altLang="zh-CN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DMA_ISR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2230564"/>
            <a:ext cx="5895975" cy="28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590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267" name="圆角矩形 18"/>
          <p:cNvGrpSpPr>
            <a:grpSpLocks/>
          </p:cNvGrpSpPr>
          <p:nvPr/>
        </p:nvGrpSpPr>
        <p:grpSpPr bwMode="auto">
          <a:xfrm>
            <a:off x="6215063" y="3284984"/>
            <a:ext cx="742950" cy="742950"/>
            <a:chOff x="0" y="0"/>
            <a:chExt cx="468" cy="468"/>
          </a:xfrm>
        </p:grpSpPr>
        <p:pic>
          <p:nvPicPr>
            <p:cNvPr id="1129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9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8" name="圆角矩形 13"/>
          <p:cNvGrpSpPr>
            <a:grpSpLocks/>
          </p:cNvGrpSpPr>
          <p:nvPr/>
        </p:nvGrpSpPr>
        <p:grpSpPr bwMode="auto">
          <a:xfrm>
            <a:off x="4856163" y="2010841"/>
            <a:ext cx="530225" cy="525463"/>
            <a:chOff x="0" y="0"/>
            <a:chExt cx="334" cy="331"/>
          </a:xfrm>
        </p:grpSpPr>
        <p:pic>
          <p:nvPicPr>
            <p:cNvPr id="1128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9" name="圆角矩形 12"/>
          <p:cNvGrpSpPr>
            <a:grpSpLocks/>
          </p:cNvGrpSpPr>
          <p:nvPr/>
        </p:nvGrpSpPr>
        <p:grpSpPr bwMode="auto">
          <a:xfrm>
            <a:off x="6232525" y="1858441"/>
            <a:ext cx="1225550" cy="1225550"/>
            <a:chOff x="0" y="0"/>
            <a:chExt cx="772" cy="772"/>
          </a:xfrm>
        </p:grpSpPr>
        <p:pic>
          <p:nvPicPr>
            <p:cNvPr id="1128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0" name="圆角矩形 9"/>
          <p:cNvGrpSpPr>
            <a:grpSpLocks/>
          </p:cNvGrpSpPr>
          <p:nvPr/>
        </p:nvGrpSpPr>
        <p:grpSpPr bwMode="auto">
          <a:xfrm>
            <a:off x="3648075" y="2371204"/>
            <a:ext cx="446088" cy="444500"/>
            <a:chOff x="0" y="0"/>
            <a:chExt cx="281" cy="280"/>
          </a:xfrm>
        </p:grpSpPr>
        <p:pic>
          <p:nvPicPr>
            <p:cNvPr id="1128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1" name="圆角矩形 4"/>
          <p:cNvGrpSpPr>
            <a:grpSpLocks/>
          </p:cNvGrpSpPr>
          <p:nvPr/>
        </p:nvGrpSpPr>
        <p:grpSpPr bwMode="auto">
          <a:xfrm>
            <a:off x="2428875" y="1652066"/>
            <a:ext cx="523875" cy="530225"/>
            <a:chOff x="0" y="0"/>
            <a:chExt cx="330" cy="334"/>
          </a:xfrm>
        </p:grpSpPr>
        <p:pic>
          <p:nvPicPr>
            <p:cNvPr id="1128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2" name="标题 1"/>
          <p:cNvGrpSpPr>
            <a:grpSpLocks/>
          </p:cNvGrpSpPr>
          <p:nvPr/>
        </p:nvGrpSpPr>
        <p:grpSpPr bwMode="auto">
          <a:xfrm>
            <a:off x="1692275" y="2298179"/>
            <a:ext cx="5302250" cy="2066925"/>
            <a:chOff x="0" y="0"/>
            <a:chExt cx="3340" cy="1302"/>
          </a:xfrm>
        </p:grpSpPr>
        <p:pic>
          <p:nvPicPr>
            <p:cNvPr id="1128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1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latin typeface="微软雅黑" pitchFamily="34" charset="-122"/>
                  <a:ea typeface="微软雅黑" pitchFamily="34" charset="-122"/>
                </a:rPr>
                <a:t>THANKS</a:t>
              </a:r>
              <a:endParaRPr lang="zh-CN" altLang="en-US" sz="32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273" name="圆角矩形 8"/>
          <p:cNvGrpSpPr>
            <a:grpSpLocks/>
          </p:cNvGrpSpPr>
          <p:nvPr/>
        </p:nvGrpSpPr>
        <p:grpSpPr bwMode="auto">
          <a:xfrm>
            <a:off x="1435100" y="2371204"/>
            <a:ext cx="446088" cy="444500"/>
            <a:chOff x="0" y="0"/>
            <a:chExt cx="281" cy="280"/>
          </a:xfrm>
        </p:grpSpPr>
        <p:pic>
          <p:nvPicPr>
            <p:cNvPr id="1127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4" name="圆角矩形 11"/>
          <p:cNvGrpSpPr>
            <a:grpSpLocks/>
          </p:cNvGrpSpPr>
          <p:nvPr/>
        </p:nvGrpSpPr>
        <p:grpSpPr bwMode="auto">
          <a:xfrm>
            <a:off x="5970588" y="2188641"/>
            <a:ext cx="1055687" cy="1054100"/>
            <a:chOff x="0" y="0"/>
            <a:chExt cx="665" cy="664"/>
          </a:xfrm>
        </p:grpSpPr>
        <p:pic>
          <p:nvPicPr>
            <p:cNvPr id="1127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112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 smtClean="0">
                <a:latin typeface="微软雅黑" pitchFamily="34" charset="-122"/>
                <a:ea typeface="微软雅黑" pitchFamily="34" charset="-122"/>
              </a:rPr>
              <a:t>STM32</a:t>
            </a:r>
            <a:endParaRPr lang="zh-CN" altLang="en-US" sz="3200" b="1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8" name="标题 1"/>
          <p:cNvGrpSpPr>
            <a:grpSpLocks/>
          </p:cNvGrpSpPr>
          <p:nvPr/>
        </p:nvGrpSpPr>
        <p:grpSpPr bwMode="auto">
          <a:xfrm>
            <a:off x="1666081" y="4365104"/>
            <a:ext cx="5210175" cy="938213"/>
            <a:chOff x="0" y="0"/>
            <a:chExt cx="3340" cy="1302"/>
          </a:xfrm>
        </p:grpSpPr>
        <p:pic>
          <p:nvPicPr>
            <p:cNvPr id="29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 smtClean="0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野火论坛</a:t>
              </a:r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： 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www.firebbs.cn</a:t>
              </a:r>
            </a:p>
          </p:txBody>
        </p:sp>
      </p:grpSp>
      <p:grpSp>
        <p:nvGrpSpPr>
          <p:cNvPr id="34" name="标题 1"/>
          <p:cNvGrpSpPr>
            <a:grpSpLocks/>
          </p:cNvGrpSpPr>
          <p:nvPr/>
        </p:nvGrpSpPr>
        <p:grpSpPr bwMode="auto">
          <a:xfrm>
            <a:off x="1667668" y="5157192"/>
            <a:ext cx="5208588" cy="938212"/>
            <a:chOff x="0" y="0"/>
            <a:chExt cx="3340" cy="1302"/>
          </a:xfrm>
        </p:grpSpPr>
        <p:pic>
          <p:nvPicPr>
            <p:cNvPr id="35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 smtClean="0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firestm32.taobao.com</a:t>
              </a:r>
              <a:endParaRPr lang="en-US" altLang="zh-CN" sz="2000" b="1" noProof="1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主讲内容</a:t>
            </a:r>
          </a:p>
        </p:txBody>
      </p:sp>
      <p:sp>
        <p:nvSpPr>
          <p:cNvPr id="30" name="对角圆角矩形 29"/>
          <p:cNvSpPr/>
          <p:nvPr/>
        </p:nvSpPr>
        <p:spPr bwMode="auto">
          <a:xfrm>
            <a:off x="2051720" y="1556792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>
                <a:solidFill>
                  <a:schemeClr val="accent6">
                    <a:lumMod val="75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01</a:t>
            </a:r>
            <a:endParaRPr lang="zh-CN" altLang="en-US" sz="3200" dirty="0">
              <a:solidFill>
                <a:schemeClr val="accent6">
                  <a:lumMod val="75000"/>
                </a:schemeClr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3203565" y="2245536"/>
            <a:ext cx="4143375" cy="158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725872" y="4293096"/>
            <a:ext cx="759054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参考资料</a:t>
            </a:r>
            <a:r>
              <a:rPr lang="en-US" altLang="zh-CN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:《</a:t>
            </a: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零死角玩转</a:t>
            </a:r>
            <a:r>
              <a:rPr lang="en-US" altLang="zh-CN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STM32》</a:t>
            </a:r>
          </a:p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“</a:t>
            </a:r>
            <a:r>
              <a:rPr lang="en-US" altLang="zh-CN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DMA—</a:t>
            </a: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直接存储器访问”章节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491880" y="2568782"/>
            <a:ext cx="36199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DMA</a:t>
            </a: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相关库函数讲解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8" name="对角圆角矩形 7"/>
          <p:cNvSpPr/>
          <p:nvPr/>
        </p:nvSpPr>
        <p:spPr bwMode="auto">
          <a:xfrm>
            <a:off x="2051720" y="2636912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>
                <a:solidFill>
                  <a:schemeClr val="accent6">
                    <a:lumMod val="75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02</a:t>
            </a:r>
            <a:endParaRPr lang="zh-CN" altLang="en-US" sz="3200" dirty="0">
              <a:solidFill>
                <a:schemeClr val="accent6">
                  <a:lumMod val="75000"/>
                </a:schemeClr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3203565" y="3325656"/>
            <a:ext cx="4143375" cy="158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491880" y="1600132"/>
            <a:ext cx="32608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DMA</a:t>
            </a: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功能框图讲解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DMA</a:t>
            </a:r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简介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96926" y="1196752"/>
            <a:ext cx="8712968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DMA</a:t>
            </a:r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Data Memory Access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，直接存储器访问。主要功能是可以把数据从一个地方搬到另外一个地方，而且不占用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CPU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  <p:sp>
        <p:nvSpPr>
          <p:cNvPr id="5" name="矩形 4"/>
          <p:cNvSpPr/>
          <p:nvPr/>
        </p:nvSpPr>
        <p:spPr>
          <a:xfrm>
            <a:off x="277309" y="3597986"/>
            <a:ext cx="854316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DMA1</a:t>
            </a:r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有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7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个通道，可以实现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P-&gt;M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M-&gt;P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M-&gt;M</a:t>
            </a:r>
          </a:p>
        </p:txBody>
      </p:sp>
      <p:sp>
        <p:nvSpPr>
          <p:cNvPr id="6" name="矩形 5"/>
          <p:cNvSpPr/>
          <p:nvPr/>
        </p:nvSpPr>
        <p:spPr>
          <a:xfrm>
            <a:off x="309876" y="5048016"/>
            <a:ext cx="851059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DMA2</a:t>
            </a:r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有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个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通道，可以实现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P-&gt;M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M-&gt;P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M-&gt;M</a:t>
            </a:r>
          </a:p>
        </p:txBody>
      </p:sp>
    </p:spTree>
    <p:extLst>
      <p:ext uri="{BB962C8B-B14F-4D97-AF65-F5344CB8AC3E}">
        <p14:creationId xmlns:p14="http://schemas.microsoft.com/office/powerpoint/2010/main" val="4160758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251520" y="2633713"/>
            <a:ext cx="2664296" cy="237946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DMA</a:t>
            </a:r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功能框图讲解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95536" y="2708920"/>
            <a:ext cx="2376264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1-DMA</a:t>
            </a:r>
            <a:r>
              <a:rPr lang="zh-CN" altLang="en-US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请求</a:t>
            </a:r>
            <a:endParaRPr lang="zh-CN" altLang="en-US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95536" y="3429000"/>
            <a:ext cx="2376264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2-</a:t>
            </a:r>
            <a:r>
              <a:rPr lang="zh-CN" altLang="en-US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通道</a:t>
            </a:r>
            <a:endParaRPr lang="zh-CN" altLang="en-US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95536" y="4149080"/>
            <a:ext cx="201622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3-</a:t>
            </a:r>
            <a:r>
              <a:rPr lang="zh-CN" altLang="en-US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仲裁器</a:t>
            </a:r>
            <a:endParaRPr lang="zh-CN" altLang="en-US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4" name="图片 13"/>
          <p:cNvPicPr/>
          <p:nvPr/>
        </p:nvPicPr>
        <p:blipFill>
          <a:blip r:embed="rId3"/>
          <a:stretch>
            <a:fillRect/>
          </a:stretch>
        </p:blipFill>
        <p:spPr>
          <a:xfrm>
            <a:off x="3347864" y="1607602"/>
            <a:ext cx="5274310" cy="454406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13121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DMA</a:t>
            </a:r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请求</a:t>
            </a:r>
            <a:r>
              <a:rPr lang="en-US" altLang="zh-CN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+</a:t>
            </a:r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通道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915816" y="1196752"/>
            <a:ext cx="288032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DMA	1</a:t>
            </a:r>
            <a:r>
              <a:rPr lang="zh-CN" altLang="en-US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请求映射</a:t>
            </a:r>
            <a:endParaRPr lang="en-US" altLang="zh-CN" sz="28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5"/>
          <p:cNvPicPr/>
          <p:nvPr/>
        </p:nvPicPr>
        <p:blipFill>
          <a:blip r:embed="rId3"/>
          <a:stretch>
            <a:fillRect/>
          </a:stretch>
        </p:blipFill>
        <p:spPr>
          <a:xfrm>
            <a:off x="323528" y="2087593"/>
            <a:ext cx="8460432" cy="3315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599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DMA</a:t>
            </a:r>
            <a:r>
              <a:rPr kumimoji="0" lang="zh-CN" altLang="en-US" sz="3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请求</a:t>
            </a:r>
            <a:r>
              <a:rPr kumimoji="0" lang="en-US" altLang="zh-CN" sz="3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+</a:t>
            </a:r>
            <a:r>
              <a:rPr kumimoji="0" lang="zh-CN" altLang="en-US" sz="3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通道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915816" y="1196752"/>
            <a:ext cx="288032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DMA	2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请求映射</a:t>
            </a:r>
            <a:endParaRPr kumimoji="0" lang="en-US" altLang="zh-CN" sz="2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" name="图片 7"/>
          <p:cNvPicPr/>
          <p:nvPr/>
        </p:nvPicPr>
        <p:blipFill>
          <a:blip r:embed="rId3"/>
          <a:stretch>
            <a:fillRect/>
          </a:stretch>
        </p:blipFill>
        <p:spPr>
          <a:xfrm>
            <a:off x="755576" y="1911989"/>
            <a:ext cx="7549728" cy="3559443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467544" y="5589240"/>
            <a:ext cx="79928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ADC3/SDIO/TIM8 </a:t>
            </a:r>
            <a:r>
              <a:rPr lang="zh-CN" altLang="en-US"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DMA</a:t>
            </a:r>
            <a:r>
              <a:rPr lang="zh-CN" altLang="en-US"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请求只有大容量的单片机才有</a:t>
            </a:r>
          </a:p>
        </p:txBody>
      </p:sp>
    </p:spTree>
    <p:extLst>
      <p:ext uri="{BB962C8B-B14F-4D97-AF65-F5344CB8AC3E}">
        <p14:creationId xmlns:p14="http://schemas.microsoft.com/office/powerpoint/2010/main" val="989646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仲裁器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83568" y="1558395"/>
            <a:ext cx="619268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多个</a:t>
            </a:r>
            <a:r>
              <a:rPr lang="en-US" altLang="zh-CN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DMA</a:t>
            </a:r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请求一起来，怎么办？</a:t>
            </a:r>
            <a:endParaRPr lang="en-US" altLang="zh-CN" sz="32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83568" y="2903212"/>
            <a:ext cx="798513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、软件阶段，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DMA_CCRx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PL[1:0]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、硬件阶段，通道编号小的优先级大，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DM1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的优先级高于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DMA2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的优先级。</a:t>
            </a: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27257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DMA</a:t>
            </a:r>
            <a:r>
              <a:rPr kumimoji="0" lang="zh-CN" altLang="en-US" sz="3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初始化结构体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2251894"/>
            <a:ext cx="8442098" cy="3625378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79512" y="1193896"/>
            <a:ext cx="86133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初始化结构体在固件库头文件中：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stm32f10x_dma.h</a:t>
            </a:r>
          </a:p>
        </p:txBody>
      </p:sp>
    </p:spTree>
    <p:extLst>
      <p:ext uri="{BB962C8B-B14F-4D97-AF65-F5344CB8AC3E}">
        <p14:creationId xmlns:p14="http://schemas.microsoft.com/office/powerpoint/2010/main" val="3230682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b="1" ker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DMA</a:t>
            </a:r>
            <a:r>
              <a:rPr lang="zh-CN" altLang="en-US" sz="3200" b="1" ker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初始化结构体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83568" y="1558395"/>
            <a:ext cx="698477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b="1" ker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一、数据从哪里来，要到哪里去</a:t>
            </a:r>
            <a:endParaRPr kumimoji="0" lang="en-US" altLang="zh-CN" sz="3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83568" y="3629923"/>
            <a:ext cx="798513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lvl="0" indent="-45720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p"/>
              <a:tabLst/>
              <a:defRPr/>
            </a:pPr>
            <a:r>
              <a:rPr kumimoji="0" lang="en-US" altLang="zh-CN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1</a:t>
            </a:r>
            <a:r>
              <a:rPr kumimoji="0" lang="zh-CN" altLang="en-US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、外设地址，</a:t>
            </a:r>
            <a:r>
              <a:rPr kumimoji="0" lang="en-US" altLang="zh-CN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DMA_CPAR</a:t>
            </a:r>
          </a:p>
          <a:p>
            <a:pPr marL="457200" marR="0" lvl="0" indent="-45720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p"/>
              <a:tabLst/>
              <a:defRPr/>
            </a:pPr>
            <a:r>
              <a:rPr kumimoji="0" lang="en-US" altLang="zh-CN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2</a:t>
            </a:r>
            <a:r>
              <a:rPr kumimoji="0" lang="zh-CN" altLang="en-US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、存储器地址，</a:t>
            </a:r>
            <a:r>
              <a:rPr kumimoji="0" lang="en-US" altLang="zh-CN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DMA_CMAR</a:t>
            </a:r>
          </a:p>
          <a:p>
            <a:pPr marL="457200" marR="0" lvl="0" indent="-45720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p"/>
              <a:tabLst/>
              <a:defRPr/>
            </a:pPr>
            <a:r>
              <a:rPr lang="en-US" altLang="zh-CN" sz="2800" ker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800" ker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、传输方向，</a:t>
            </a:r>
            <a:r>
              <a:rPr lang="en-US" altLang="zh-CN" sz="2800" ker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DMA_CCR:DIR</a:t>
            </a:r>
            <a:endParaRPr kumimoji="0" lang="en-US" altLang="zh-CN" sz="2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2512687"/>
            <a:ext cx="5591175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442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4520</TotalTime>
  <Pages>0</Pages>
  <Words>327</Words>
  <Characters>0</Characters>
  <Application>Microsoft Office PowerPoint</Application>
  <DocSecurity>0</DocSecurity>
  <PresentationFormat>全屏显示(4:3)</PresentationFormat>
  <Lines>0</Lines>
  <Paragraphs>50</Paragraphs>
  <Slides>12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DMA—直接存储器访问（第1节）—DMA功能框图讲解</dc:title>
  <dc:creator>wushaoxia(武绍霞)</dc:creator>
  <cp:lastModifiedBy>admin</cp:lastModifiedBy>
  <cp:revision>798</cp:revision>
  <dcterms:created xsi:type="dcterms:W3CDTF">2014-09-22T09:17:55Z</dcterms:created>
  <dcterms:modified xsi:type="dcterms:W3CDTF">2017-08-23T07:36:44Z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2052-10.1.0.5345</vt:lpwstr>
  </property>
</Properties>
</file>