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312" r:id="rId7"/>
    <p:sldId id="307" r:id="rId8"/>
    <p:sldId id="317" r:id="rId9"/>
    <p:sldId id="318" r:id="rId10"/>
    <p:sldId id="319" r:id="rId11"/>
    <p:sldId id="320" r:id="rId12"/>
    <p:sldId id="321" r:id="rId13"/>
    <p:sldId id="322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8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/>
          <a:stretch/>
        </p:blipFill>
        <p:spPr bwMode="auto">
          <a:xfrm>
            <a:off x="1058306" y="1419400"/>
            <a:ext cx="7013099" cy="371967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611559" y="5157192"/>
            <a:ext cx="79492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时钟极性</a:t>
            </a:r>
            <a:r>
              <a:rPr lang="en-US" altLang="zh-CN" dirty="0"/>
              <a:t>CPOL</a:t>
            </a:r>
            <a:r>
              <a:rPr lang="zh-CN" altLang="zh-CN" dirty="0"/>
              <a:t>是指</a:t>
            </a:r>
            <a:r>
              <a:rPr lang="en-US" altLang="zh-CN" dirty="0"/>
              <a:t>SPI</a:t>
            </a:r>
            <a:r>
              <a:rPr lang="zh-CN" altLang="zh-CN" dirty="0"/>
              <a:t>通讯设备处于空闲状态时，</a:t>
            </a:r>
            <a:r>
              <a:rPr lang="en-US" altLang="zh-CN" dirty="0"/>
              <a:t>SCK</a:t>
            </a:r>
            <a:r>
              <a:rPr lang="zh-CN" altLang="zh-CN" dirty="0"/>
              <a:t>信号线的电平信号</a:t>
            </a:r>
            <a:r>
              <a:rPr lang="en-US" altLang="zh-CN" dirty="0"/>
              <a:t>(</a:t>
            </a:r>
            <a:r>
              <a:rPr lang="zh-CN" altLang="zh-CN" dirty="0"/>
              <a:t>即</a:t>
            </a:r>
            <a:r>
              <a:rPr lang="en-US" altLang="zh-CN" dirty="0"/>
              <a:t>SPI</a:t>
            </a:r>
            <a:r>
              <a:rPr lang="zh-CN" altLang="zh-CN" dirty="0"/>
              <a:t>通讯开始前、</a:t>
            </a:r>
            <a:r>
              <a:rPr lang="en-US" altLang="zh-CN" dirty="0"/>
              <a:t> NSS</a:t>
            </a:r>
            <a:r>
              <a:rPr lang="zh-CN" altLang="zh-CN" dirty="0"/>
              <a:t>线为高电平时</a:t>
            </a:r>
            <a:r>
              <a:rPr lang="en-US" altLang="zh-CN" dirty="0"/>
              <a:t>SCK</a:t>
            </a:r>
            <a:r>
              <a:rPr lang="zh-CN" altLang="zh-CN" dirty="0"/>
              <a:t>的状态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en-US" altLang="zh-CN" dirty="0"/>
              <a:t>CPOL=0</a:t>
            </a:r>
            <a:r>
              <a:rPr lang="zh-CN" altLang="zh-CN" dirty="0"/>
              <a:t>时，</a:t>
            </a:r>
            <a:r>
              <a:rPr lang="en-US" altLang="zh-CN" dirty="0"/>
              <a:t> SCK</a:t>
            </a:r>
            <a:r>
              <a:rPr lang="zh-CN" altLang="zh-CN" dirty="0"/>
              <a:t>在空闲状态时为低电平，</a:t>
            </a:r>
            <a:r>
              <a:rPr lang="en-US" altLang="zh-CN" dirty="0"/>
              <a:t>CPOL=1</a:t>
            </a:r>
            <a:r>
              <a:rPr lang="zh-CN" altLang="zh-CN" dirty="0"/>
              <a:t>时，则相反。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时钟相位</a:t>
            </a:r>
            <a:r>
              <a:rPr lang="en-US" altLang="zh-CN" dirty="0"/>
              <a:t>CPHA</a:t>
            </a:r>
            <a:r>
              <a:rPr lang="zh-CN" altLang="zh-CN" dirty="0"/>
              <a:t>是指数据的采样的时刻，当</a:t>
            </a:r>
            <a:r>
              <a:rPr lang="en-US" altLang="zh-CN" dirty="0"/>
              <a:t>CPHA=0</a:t>
            </a:r>
            <a:r>
              <a:rPr lang="zh-CN" altLang="zh-CN" dirty="0"/>
              <a:t>时，</a:t>
            </a:r>
            <a:r>
              <a:rPr lang="en-US" altLang="zh-CN" dirty="0"/>
              <a:t>MOSI</a:t>
            </a:r>
            <a:r>
              <a:rPr lang="zh-CN" altLang="zh-CN" dirty="0"/>
              <a:t>或</a:t>
            </a:r>
            <a:r>
              <a:rPr lang="en-US" altLang="zh-CN" dirty="0"/>
              <a:t>MISO</a:t>
            </a:r>
            <a:r>
              <a:rPr lang="zh-CN" altLang="zh-CN" dirty="0"/>
              <a:t>数据线上的信号将会在</a:t>
            </a:r>
            <a:r>
              <a:rPr lang="en-US" altLang="zh-CN" dirty="0"/>
              <a:t>SCK</a:t>
            </a:r>
            <a:r>
              <a:rPr lang="zh-CN" altLang="zh-CN" dirty="0"/>
              <a:t>时钟线的“奇数边沿”被采样。当</a:t>
            </a:r>
            <a:r>
              <a:rPr lang="en-US" altLang="zh-CN" dirty="0"/>
              <a:t>CPHA=1</a:t>
            </a:r>
            <a:r>
              <a:rPr lang="zh-CN" altLang="zh-CN" dirty="0"/>
              <a:t>时，数据线在</a:t>
            </a:r>
            <a:r>
              <a:rPr lang="en-US" altLang="zh-CN" dirty="0"/>
              <a:t>SCK</a:t>
            </a:r>
            <a:r>
              <a:rPr lang="zh-CN" altLang="zh-CN" dirty="0"/>
              <a:t>的“偶数边沿”采样。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8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/>
          <a:stretch/>
        </p:blipFill>
        <p:spPr bwMode="auto">
          <a:xfrm>
            <a:off x="1058306" y="1419400"/>
            <a:ext cx="7013099" cy="371967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5157192"/>
            <a:ext cx="8640961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CK</a:t>
            </a:r>
            <a:r>
              <a:rPr lang="zh-CN" altLang="zh-CN" dirty="0"/>
              <a:t>信号线在空闲状态为低电平时，</a:t>
            </a:r>
            <a:r>
              <a:rPr lang="en-US" altLang="zh-CN" dirty="0"/>
              <a:t>CPOL=0</a:t>
            </a:r>
            <a:r>
              <a:rPr lang="zh-CN" altLang="zh-CN" dirty="0"/>
              <a:t>；空闲状态为高电平时，</a:t>
            </a:r>
            <a:r>
              <a:rPr lang="en-US" altLang="zh-CN" dirty="0"/>
              <a:t>CPOL=1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CPHA=0</a:t>
            </a:r>
            <a:r>
              <a:rPr lang="zh-CN" altLang="en-US" dirty="0"/>
              <a:t>，</a:t>
            </a:r>
            <a:r>
              <a:rPr lang="en-US" altLang="zh-CN" dirty="0"/>
              <a:t>MOSI</a:t>
            </a:r>
            <a:r>
              <a:rPr lang="zh-CN" altLang="zh-CN" dirty="0"/>
              <a:t>和</a:t>
            </a:r>
            <a:r>
              <a:rPr lang="en-US" altLang="zh-CN" dirty="0"/>
              <a:t>MISO</a:t>
            </a:r>
            <a:r>
              <a:rPr lang="zh-CN" altLang="zh-CN" dirty="0"/>
              <a:t>数据线的有效信号在</a:t>
            </a:r>
            <a:r>
              <a:rPr lang="en-US" altLang="zh-CN" dirty="0"/>
              <a:t>SCK</a:t>
            </a:r>
            <a:r>
              <a:rPr lang="zh-CN" altLang="zh-CN" dirty="0"/>
              <a:t>的奇数边沿保持不变，数据信号将在</a:t>
            </a:r>
            <a:r>
              <a:rPr lang="en-US" altLang="zh-CN" dirty="0"/>
              <a:t>SCK</a:t>
            </a:r>
            <a:r>
              <a:rPr lang="zh-CN" altLang="zh-CN" dirty="0"/>
              <a:t>奇数边沿时被采样，在非采样时刻，</a:t>
            </a:r>
            <a:r>
              <a:rPr lang="en-US" altLang="zh-CN" dirty="0"/>
              <a:t>MOSI</a:t>
            </a:r>
            <a:r>
              <a:rPr lang="zh-CN" altLang="zh-CN" dirty="0"/>
              <a:t>和</a:t>
            </a:r>
            <a:r>
              <a:rPr lang="en-US" altLang="zh-CN" dirty="0"/>
              <a:t>MISO</a:t>
            </a:r>
            <a:r>
              <a:rPr lang="zh-CN" altLang="zh-CN" dirty="0"/>
              <a:t>的有效信号才发生切换。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5157192"/>
            <a:ext cx="86409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CK</a:t>
            </a:r>
            <a:r>
              <a:rPr lang="zh-CN" altLang="zh-CN" dirty="0">
                <a:solidFill>
                  <a:srgbClr val="000000"/>
                </a:solidFill>
              </a:rPr>
              <a:t>信号线在空闲状态为低电平时，</a:t>
            </a:r>
            <a:r>
              <a:rPr lang="en-US" altLang="zh-CN" dirty="0">
                <a:solidFill>
                  <a:srgbClr val="000000"/>
                </a:solidFill>
              </a:rPr>
              <a:t>CPOL=0</a:t>
            </a:r>
            <a:r>
              <a:rPr lang="zh-CN" altLang="zh-CN" dirty="0">
                <a:solidFill>
                  <a:srgbClr val="000000"/>
                </a:solidFill>
              </a:rPr>
              <a:t>；空闲状态为高电平时，</a:t>
            </a:r>
            <a:r>
              <a:rPr lang="en-US" altLang="zh-CN" dirty="0">
                <a:solidFill>
                  <a:srgbClr val="000000"/>
                </a:solidFill>
              </a:rPr>
              <a:t>CPOL=1</a:t>
            </a:r>
            <a:r>
              <a:rPr lang="zh-CN" altLang="zh-CN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CPHA=1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MOSI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MISO</a:t>
            </a:r>
            <a:r>
              <a:rPr lang="zh-CN" altLang="zh-CN" dirty="0">
                <a:solidFill>
                  <a:srgbClr val="000000"/>
                </a:solidFill>
              </a:rPr>
              <a:t>数据线的有效信号在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000000"/>
                </a:solidFill>
              </a:rPr>
              <a:t>偶</a:t>
            </a:r>
            <a:r>
              <a:rPr lang="zh-CN" altLang="zh-CN" dirty="0">
                <a:solidFill>
                  <a:srgbClr val="000000"/>
                </a:solidFill>
              </a:rPr>
              <a:t>数边沿保持不变，数据信号将在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en-US" dirty="0">
                <a:solidFill>
                  <a:srgbClr val="000000"/>
                </a:solidFill>
              </a:rPr>
              <a:t>偶</a:t>
            </a:r>
            <a:r>
              <a:rPr lang="zh-CN" altLang="zh-CN" dirty="0">
                <a:solidFill>
                  <a:srgbClr val="000000"/>
                </a:solidFill>
              </a:rPr>
              <a:t>数边沿时被采样，在非采样时刻，</a:t>
            </a:r>
            <a:r>
              <a:rPr lang="en-US" altLang="zh-CN" dirty="0">
                <a:solidFill>
                  <a:srgbClr val="000000"/>
                </a:solidFill>
              </a:rPr>
              <a:t>MOSI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MISO</a:t>
            </a:r>
            <a:r>
              <a:rPr lang="zh-CN" altLang="zh-CN" dirty="0">
                <a:solidFill>
                  <a:srgbClr val="000000"/>
                </a:solidFill>
              </a:rPr>
              <a:t>的有效信号才发生切换。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8" y="1419399"/>
            <a:ext cx="7344816" cy="3862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9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50913" y="1569566"/>
            <a:ext cx="8469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由</a:t>
            </a:r>
            <a:r>
              <a:rPr lang="en-US" altLang="zh-CN" dirty="0"/>
              <a:t>CPOL</a:t>
            </a:r>
            <a:r>
              <a:rPr lang="zh-CN" altLang="zh-CN" dirty="0"/>
              <a:t>及</a:t>
            </a:r>
            <a:r>
              <a:rPr lang="en-US" altLang="zh-CN" dirty="0"/>
              <a:t>CPHA</a:t>
            </a:r>
            <a:r>
              <a:rPr lang="zh-CN" altLang="zh-CN" dirty="0"/>
              <a:t>的不同状态，</a:t>
            </a:r>
            <a:r>
              <a:rPr lang="en-US" altLang="zh-CN" dirty="0"/>
              <a:t>SPI</a:t>
            </a:r>
            <a:r>
              <a:rPr lang="zh-CN" altLang="zh-CN" dirty="0"/>
              <a:t>分成了四种模式，主机与从机需要工作在相同的模式下才可以正常通讯，实际中采用较多的是“模式</a:t>
            </a:r>
            <a:r>
              <a:rPr lang="en-US" altLang="zh-CN" dirty="0"/>
              <a:t>0</a:t>
            </a:r>
            <a:r>
              <a:rPr lang="zh-CN" altLang="zh-CN" dirty="0"/>
              <a:t>”与“模式</a:t>
            </a:r>
            <a:r>
              <a:rPr lang="en-US" altLang="zh-CN" dirty="0"/>
              <a:t>3</a:t>
            </a:r>
            <a:r>
              <a:rPr lang="zh-CN" altLang="zh-CN" dirty="0"/>
              <a:t>”。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54415"/>
              </p:ext>
            </p:extLst>
          </p:nvPr>
        </p:nvGraphicFramePr>
        <p:xfrm>
          <a:off x="1475656" y="2852938"/>
          <a:ext cx="6445615" cy="2160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11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321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91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75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SPI</a:t>
                      </a:r>
                      <a:r>
                        <a:rPr lang="zh-CN" sz="1800" dirty="0">
                          <a:effectLst/>
                        </a:rPr>
                        <a:t>模式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CPOL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CPHA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空闲时</a:t>
                      </a:r>
                      <a:r>
                        <a:rPr lang="en-US" sz="1800" dirty="0">
                          <a:effectLst/>
                        </a:rPr>
                        <a:t>SCK</a:t>
                      </a:r>
                      <a:r>
                        <a:rPr lang="zh-CN" sz="1800" dirty="0">
                          <a:effectLst/>
                        </a:rPr>
                        <a:t>时钟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采样时刻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低电平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奇数边沿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低电平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偶数边沿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奇数边沿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偶数边沿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SPI</a:t>
            </a:r>
            <a:r>
              <a:rPr lang="zh-CN" altLang="zh-CN" dirty="0"/>
              <a:t>协议是由摩托罗拉公司提出的通讯协议</a:t>
            </a:r>
            <a:r>
              <a:rPr lang="en-US" altLang="zh-CN" dirty="0"/>
              <a:t>(Serial Peripheral Interface)</a:t>
            </a:r>
            <a:r>
              <a:rPr lang="zh-CN" altLang="zh-CN" dirty="0"/>
              <a:t>，即串行外围设备接口，是一种高速全双工的通信总线。它被广泛地使用在</a:t>
            </a:r>
            <a:r>
              <a:rPr lang="en-US" altLang="zh-CN" dirty="0"/>
              <a:t>ADC</a:t>
            </a:r>
            <a:r>
              <a:rPr lang="zh-CN" altLang="zh-CN" dirty="0"/>
              <a:t>、</a:t>
            </a:r>
            <a:r>
              <a:rPr lang="en-US" altLang="zh-CN" dirty="0"/>
              <a:t>LCD</a:t>
            </a:r>
            <a:r>
              <a:rPr lang="zh-CN" altLang="zh-CN" dirty="0"/>
              <a:t>等设备与</a:t>
            </a:r>
            <a:r>
              <a:rPr lang="en-US" altLang="zh-CN" dirty="0"/>
              <a:t>MCU</a:t>
            </a:r>
            <a:r>
              <a:rPr lang="zh-CN" altLang="zh-CN" dirty="0"/>
              <a:t>间，要求通讯速率较高的场合。</a:t>
            </a:r>
          </a:p>
        </p:txBody>
      </p:sp>
      <p:sp>
        <p:nvSpPr>
          <p:cNvPr id="4" name="矩形 3"/>
          <p:cNvSpPr/>
          <p:nvPr/>
        </p:nvSpPr>
        <p:spPr>
          <a:xfrm>
            <a:off x="815483" y="301308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88" y="3356992"/>
            <a:ext cx="4785000" cy="3459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636864" y="1701963"/>
            <a:ext cx="43996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SS:</a:t>
            </a:r>
            <a:r>
              <a:rPr lang="zh-CN" altLang="zh-CN" dirty="0">
                <a:solidFill>
                  <a:srgbClr val="000000"/>
                </a:solidFill>
              </a:rPr>
              <a:t>从设备选择信号线，常称为片选信号线，也称为</a:t>
            </a:r>
            <a:r>
              <a:rPr lang="en-US" altLang="zh-CN" dirty="0">
                <a:solidFill>
                  <a:srgbClr val="000000"/>
                </a:solidFill>
              </a:rPr>
              <a:t>NSS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CS</a:t>
            </a:r>
            <a:r>
              <a:rPr lang="zh-CN" altLang="zh-CN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每个从设备都有独立的这一条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信号线，本信号线独占主机的一个引脚，即有多少个从设备，就有多少条片选信号线。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协议中通过设备地址来寻址、选中总线上的某个设备并与其进行通讯；而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协议中没有设备地址，它使用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信号线来寻址，当主机要选择从设备时，把该从设备的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信号线设置为低电平，该从设备即被选中，即片选有效，接着主机开始与被选中的从设备进行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通讯。所以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通讯以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线置低电平为开始信号，以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线被拉高作为结束信号。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" y="2276872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608004" y="2492896"/>
            <a:ext cx="43564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SCK (Serial Clock)</a:t>
            </a:r>
            <a:r>
              <a:rPr lang="zh-CN" altLang="zh-CN" dirty="0">
                <a:solidFill>
                  <a:srgbClr val="000000"/>
                </a:solidFill>
              </a:rPr>
              <a:t>：时钟信号线，用于通讯数据同步。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它由通讯主机产生，决定了通讯的速率，不同的设备支持的最高时钟频率不一样，如</a:t>
            </a:r>
            <a:r>
              <a:rPr lang="en-US" altLang="zh-CN" dirty="0">
                <a:solidFill>
                  <a:srgbClr val="000000"/>
                </a:solidFill>
              </a:rPr>
              <a:t>STM32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时钟频率最大为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en-US" altLang="zh-CN" dirty="0">
                <a:solidFill>
                  <a:srgbClr val="000000"/>
                </a:solidFill>
              </a:rPr>
              <a:t>/2</a:t>
            </a:r>
            <a:r>
              <a:rPr lang="zh-CN" altLang="zh-CN" dirty="0">
                <a:solidFill>
                  <a:srgbClr val="000000"/>
                </a:solidFill>
              </a:rPr>
              <a:t>，两个设备之间通讯时，通讯速率受限于低速设备。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" y="2276872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716016" y="1574497"/>
            <a:ext cx="417646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MOSI (Master Output</a:t>
            </a:r>
            <a:r>
              <a:rPr lang="zh-CN" altLang="zh-CN" dirty="0"/>
              <a:t>，</a:t>
            </a:r>
            <a:r>
              <a:rPr lang="en-US" altLang="zh-CN" dirty="0"/>
              <a:t> Slave Input)</a:t>
            </a:r>
            <a:r>
              <a:rPr lang="zh-CN" altLang="zh-CN" dirty="0"/>
              <a:t>：主设备输出</a:t>
            </a:r>
            <a:r>
              <a:rPr lang="en-US" altLang="zh-CN" dirty="0"/>
              <a:t>/</a:t>
            </a:r>
            <a:r>
              <a:rPr lang="zh-CN" altLang="zh-CN" dirty="0"/>
              <a:t>从设备输入引脚。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0"/>
            <a:r>
              <a:rPr lang="zh-CN" altLang="zh-CN" dirty="0"/>
              <a:t>主机的数据从这条信号线输出，从机由这条信号线读入主机发送的数据，即这条线上数据的方向为主机到从机。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MISO(Master Input,</a:t>
            </a:r>
            <a:r>
              <a:rPr lang="zh-CN" altLang="zh-CN" dirty="0"/>
              <a:t>，</a:t>
            </a:r>
            <a:r>
              <a:rPr lang="en-US" altLang="zh-CN" dirty="0"/>
              <a:t>Slave Output)</a:t>
            </a:r>
            <a:r>
              <a:rPr lang="zh-CN" altLang="zh-CN" dirty="0"/>
              <a:t>：主设备输入</a:t>
            </a:r>
            <a:r>
              <a:rPr lang="en-US" altLang="zh-CN" dirty="0"/>
              <a:t>/</a:t>
            </a:r>
            <a:r>
              <a:rPr lang="zh-CN" altLang="zh-CN" dirty="0"/>
              <a:t>从设备输出引脚。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0"/>
            <a:r>
              <a:rPr lang="zh-CN" altLang="zh-CN" dirty="0"/>
              <a:t>主机从这条信号线读入数据，从机的数据由这条信号线输出到主机，即在这条线上数据的方向为从机到主机。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" y="2420888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的协议层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SPI</a:t>
            </a:r>
            <a:r>
              <a:rPr lang="zh-CN" altLang="zh-CN" dirty="0"/>
              <a:t>协议定义了通讯的起始和停止信号、数据有效性、时钟同步等环节。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1.SPI</a:t>
            </a:r>
            <a:r>
              <a:rPr lang="zh-CN" altLang="en-US" b="1" dirty="0"/>
              <a:t>基本通讯过程</a:t>
            </a: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3" y="3077650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1466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50068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通讯的起始和停止信号</a:t>
            </a:r>
          </a:p>
        </p:txBody>
      </p:sp>
      <p:sp>
        <p:nvSpPr>
          <p:cNvPr id="6" name="矩形 5"/>
          <p:cNvSpPr/>
          <p:nvPr/>
        </p:nvSpPr>
        <p:spPr>
          <a:xfrm>
            <a:off x="611559" y="4826675"/>
            <a:ext cx="822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标号</a:t>
            </a:r>
            <a:r>
              <a:rPr lang="en-US" altLang="zh-CN" dirty="0">
                <a:sym typeface="Wingdings"/>
              </a:rPr>
              <a:t></a:t>
            </a:r>
            <a:r>
              <a:rPr lang="zh-CN" altLang="zh-CN" dirty="0"/>
              <a:t>处</a:t>
            </a:r>
            <a:r>
              <a:rPr lang="zh-CN" altLang="en-US" dirty="0"/>
              <a:t>，</a:t>
            </a:r>
            <a:r>
              <a:rPr lang="en-US" altLang="zh-CN" dirty="0"/>
              <a:t>NSS</a:t>
            </a:r>
            <a:r>
              <a:rPr lang="zh-CN" altLang="zh-CN" dirty="0"/>
              <a:t>信号线由高变低，是</a:t>
            </a:r>
            <a:r>
              <a:rPr lang="en-US" altLang="zh-CN" dirty="0"/>
              <a:t>SPI</a:t>
            </a:r>
            <a:r>
              <a:rPr lang="zh-CN" altLang="zh-CN" dirty="0"/>
              <a:t>通讯的起始信号。</a:t>
            </a:r>
            <a:r>
              <a:rPr lang="en-US" altLang="zh-CN" dirty="0"/>
              <a:t>NSS</a:t>
            </a:r>
            <a:r>
              <a:rPr lang="zh-CN" altLang="zh-CN" dirty="0"/>
              <a:t>是每个从机各自独占的信号线，当从机检在自己的</a:t>
            </a:r>
            <a:r>
              <a:rPr lang="en-US" altLang="zh-CN" dirty="0"/>
              <a:t>NSS</a:t>
            </a:r>
            <a:r>
              <a:rPr lang="zh-CN" altLang="zh-CN" dirty="0"/>
              <a:t>线检测到起始信号后，就知道自己被主机选中了，开始准备与主机通讯。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在图中的标号</a:t>
            </a:r>
            <a:r>
              <a:rPr lang="en-US" altLang="zh-CN" dirty="0">
                <a:sym typeface="Wingdings"/>
              </a:rPr>
              <a:t></a:t>
            </a:r>
            <a:r>
              <a:rPr lang="zh-CN" altLang="zh-CN" dirty="0"/>
              <a:t>处，</a:t>
            </a:r>
            <a:r>
              <a:rPr lang="en-US" altLang="zh-CN" dirty="0"/>
              <a:t>NSS</a:t>
            </a:r>
            <a:r>
              <a:rPr lang="zh-CN" altLang="zh-CN" dirty="0"/>
              <a:t>信号由低变高，是</a:t>
            </a:r>
            <a:r>
              <a:rPr lang="en-US" altLang="zh-CN" dirty="0"/>
              <a:t>SPI</a:t>
            </a:r>
            <a:r>
              <a:rPr lang="zh-CN" altLang="zh-CN" dirty="0"/>
              <a:t>通讯的停止信号，表示本次通讯结束，从机的选中状态被取消。</a:t>
            </a:r>
          </a:p>
        </p:txBody>
      </p:sp>
    </p:spTree>
    <p:extLst>
      <p:ext uri="{BB962C8B-B14F-4D97-AF65-F5344CB8AC3E}">
        <p14:creationId xmlns:p14="http://schemas.microsoft.com/office/powerpoint/2010/main" val="23916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1466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50068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3.</a:t>
            </a:r>
            <a:r>
              <a:rPr lang="zh-CN" altLang="en-US" b="1" dirty="0">
                <a:solidFill>
                  <a:srgbClr val="000000"/>
                </a:solidFill>
              </a:rPr>
              <a:t>数据有效性</a:t>
            </a:r>
          </a:p>
        </p:txBody>
      </p:sp>
      <p:sp>
        <p:nvSpPr>
          <p:cNvPr id="6" name="矩形 5"/>
          <p:cNvSpPr/>
          <p:nvPr/>
        </p:nvSpPr>
        <p:spPr>
          <a:xfrm>
            <a:off x="611559" y="4826675"/>
            <a:ext cx="822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SPI</a:t>
            </a:r>
            <a:r>
              <a:rPr lang="zh-CN" altLang="zh-CN" dirty="0"/>
              <a:t>使用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信号线来传输数据，使用</a:t>
            </a:r>
            <a:r>
              <a:rPr lang="en-US" altLang="zh-CN" dirty="0"/>
              <a:t>SCK</a:t>
            </a:r>
            <a:r>
              <a:rPr lang="zh-CN" altLang="zh-CN" dirty="0"/>
              <a:t>信号线进行数据同步。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数据线在</a:t>
            </a:r>
            <a:r>
              <a:rPr lang="en-US" altLang="zh-CN" dirty="0"/>
              <a:t>SCK</a:t>
            </a:r>
            <a:r>
              <a:rPr lang="zh-CN" altLang="zh-CN" dirty="0"/>
              <a:t>的每个时钟周期传输一位数据，且数据输入输出是同时进行的。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Pages>0</Pages>
  <Words>914</Words>
  <Characters>0</Characters>
  <Application>Microsoft Office PowerPoint</Application>
  <DocSecurity>0</DocSecurity>
  <PresentationFormat>全屏显示(4:3)</PresentationFormat>
  <Lines>0</Lines>
  <Paragraphs>96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183</cp:revision>
  <dcterms:created xsi:type="dcterms:W3CDTF">2014-09-22T09:17:55Z</dcterms:created>
  <dcterms:modified xsi:type="dcterms:W3CDTF">2017-08-23T02:07:00Z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