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96" r:id="rId5"/>
    <p:sldId id="315" r:id="rId6"/>
    <p:sldId id="323" r:id="rId7"/>
    <p:sldId id="324" r:id="rId8"/>
    <p:sldId id="325" r:id="rId9"/>
    <p:sldId id="326" r:id="rId10"/>
    <p:sldId id="316" r:id="rId11"/>
    <p:sldId id="31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586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60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4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050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70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14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84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8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7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4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95689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</a:t>
            </a:r>
            <a:r>
              <a:rPr lang="en-US" altLang="zh-CN" dirty="0"/>
              <a:t>NSS</a:t>
            </a:r>
            <a:r>
              <a:rPr lang="zh-CN" altLang="zh-CN" dirty="0"/>
              <a:t>信号线，产生起始信号</a:t>
            </a:r>
            <a:r>
              <a:rPr lang="en-US" altLang="zh-CN" dirty="0"/>
              <a:t>(</a:t>
            </a:r>
            <a:r>
              <a:rPr lang="zh-CN" altLang="zh-CN" dirty="0"/>
              <a:t>图中没有画出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把要发送的数据写入到“数据寄存器</a:t>
            </a:r>
            <a:r>
              <a:rPr lang="en-US" altLang="zh-CN" dirty="0"/>
              <a:t>DR</a:t>
            </a:r>
            <a:r>
              <a:rPr lang="zh-CN" altLang="zh-CN" dirty="0"/>
              <a:t>”中，该数据会被存储到发送缓冲区；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通讯开始，</a:t>
            </a:r>
            <a:r>
              <a:rPr lang="en-US" altLang="zh-CN" dirty="0"/>
              <a:t>SCK</a:t>
            </a:r>
            <a:r>
              <a:rPr lang="zh-CN" altLang="zh-CN" dirty="0"/>
              <a:t>时钟开始运行。</a:t>
            </a:r>
            <a:r>
              <a:rPr lang="en-US" altLang="zh-CN" dirty="0"/>
              <a:t>MOSI</a:t>
            </a:r>
            <a:r>
              <a:rPr lang="zh-CN" altLang="zh-CN" dirty="0"/>
              <a:t>把发送缓冲区中的数据一位一位地传输出去；</a:t>
            </a:r>
            <a:r>
              <a:rPr lang="en-US" altLang="zh-CN" dirty="0"/>
              <a:t>MISO</a:t>
            </a:r>
            <a:r>
              <a:rPr lang="zh-CN" altLang="zh-CN" dirty="0"/>
              <a:t>则把数据一位一位地存储进接收缓冲区中；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当发送完一帧数据的时候，“状态寄存器</a:t>
            </a:r>
            <a:r>
              <a:rPr lang="en-US" altLang="zh-CN" dirty="0"/>
              <a:t>SR</a:t>
            </a:r>
            <a:r>
              <a:rPr lang="zh-CN" altLang="zh-CN" dirty="0"/>
              <a:t>”中的“</a:t>
            </a:r>
            <a:r>
              <a:rPr lang="en-US" altLang="zh-CN" dirty="0"/>
              <a:t>TXE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，表示传输完一帧，发送缓冲区已空；类似地，当接收完一帧数据的时候，“</a:t>
            </a:r>
            <a:r>
              <a:rPr lang="en-US" altLang="zh-CN" dirty="0"/>
              <a:t>RXNE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，表示传输完一帧，接收缓冲区非空；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等待到“</a:t>
            </a:r>
            <a:r>
              <a:rPr lang="en-US" altLang="zh-CN" dirty="0"/>
              <a:t>TXE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时，若还要继续发送数据，则再次往“数据寄存器</a:t>
            </a:r>
            <a:r>
              <a:rPr lang="en-US" altLang="zh-CN" dirty="0"/>
              <a:t>DR</a:t>
            </a:r>
            <a:r>
              <a:rPr lang="zh-CN" altLang="zh-CN" dirty="0"/>
              <a:t>”写入数据即可；等待到“</a:t>
            </a:r>
            <a:r>
              <a:rPr lang="en-US" altLang="zh-CN" dirty="0"/>
              <a:t>RXNE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时，通过读取“数据寄存器</a:t>
            </a:r>
            <a:r>
              <a:rPr lang="en-US" altLang="zh-CN" dirty="0"/>
              <a:t>DR</a:t>
            </a:r>
            <a:r>
              <a:rPr lang="zh-CN" altLang="zh-CN" dirty="0"/>
              <a:t>”可以获取接收缓冲区中的内容。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5469031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假如使能了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中断，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时会产生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中断信号，进入同一个中断服务函数，到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中断服务程序后，可通过检查寄存器位来了解是哪一个事件，再分别进行处理。也可以使用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zh-CN" dirty="0">
                <a:solidFill>
                  <a:srgbClr val="FF0000"/>
                </a:solidFill>
              </a:rPr>
              <a:t>方式来收发“数据寄存器</a:t>
            </a:r>
            <a:r>
              <a:rPr lang="en-US" altLang="zh-CN" dirty="0">
                <a:solidFill>
                  <a:srgbClr val="FF0000"/>
                </a:solidFill>
              </a:rPr>
              <a:t>DR</a:t>
            </a:r>
            <a:r>
              <a:rPr lang="zh-CN" altLang="zh-CN" dirty="0">
                <a:solidFill>
                  <a:srgbClr val="FF0000"/>
                </a:solidFill>
              </a:rPr>
              <a:t>”中的数据。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39552" y="1052737"/>
            <a:ext cx="827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外设简介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713544" y="1772816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SPI</a:t>
            </a:r>
            <a:r>
              <a:rPr lang="zh-CN" altLang="zh-CN" dirty="0"/>
              <a:t>外设可用作通讯的主机及从机，支持最高的</a:t>
            </a:r>
            <a:r>
              <a:rPr lang="en-US" altLang="zh-CN" dirty="0"/>
              <a:t>SCK</a:t>
            </a:r>
            <a:r>
              <a:rPr lang="zh-CN" altLang="zh-CN" dirty="0"/>
              <a:t>时钟频率为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pclk</a:t>
            </a:r>
            <a:r>
              <a:rPr lang="en-US" altLang="zh-CN" dirty="0"/>
              <a:t>/2 (STM32F10x</a:t>
            </a:r>
            <a:r>
              <a:rPr lang="zh-CN" altLang="zh-CN" dirty="0"/>
              <a:t>型号的芯片默认</a:t>
            </a:r>
            <a:r>
              <a:rPr lang="en-US" altLang="zh-CN" dirty="0"/>
              <a:t>f</a:t>
            </a:r>
            <a:r>
              <a:rPr lang="en-US" altLang="zh-CN" baseline="-25000" dirty="0"/>
              <a:t>pclk1</a:t>
            </a:r>
            <a:r>
              <a:rPr lang="zh-CN" altLang="zh-CN" dirty="0"/>
              <a:t>为</a:t>
            </a:r>
            <a:r>
              <a:rPr lang="en-US" altLang="zh-CN" dirty="0"/>
              <a:t>72MHz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pclk2</a:t>
            </a:r>
            <a:r>
              <a:rPr lang="zh-CN" altLang="zh-CN" dirty="0"/>
              <a:t>为</a:t>
            </a:r>
            <a:r>
              <a:rPr lang="en-US" altLang="zh-CN" dirty="0"/>
              <a:t>36MHz)</a:t>
            </a:r>
            <a:r>
              <a:rPr lang="zh-CN" altLang="zh-CN" dirty="0"/>
              <a:t>，完全支持</a:t>
            </a:r>
            <a:r>
              <a:rPr lang="en-US" altLang="zh-CN" dirty="0"/>
              <a:t>SPI</a:t>
            </a:r>
            <a:r>
              <a:rPr lang="zh-CN" altLang="zh-CN" dirty="0"/>
              <a:t>协议的</a:t>
            </a:r>
            <a:r>
              <a:rPr lang="en-US" altLang="zh-CN" dirty="0"/>
              <a:t>4</a:t>
            </a:r>
            <a:r>
              <a:rPr lang="zh-CN" altLang="zh-CN" dirty="0"/>
              <a:t>种模式，数据帧长度可设置为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位，可设置数据</a:t>
            </a:r>
            <a:r>
              <a:rPr lang="en-US" altLang="zh-CN" dirty="0"/>
              <a:t>MSB</a:t>
            </a:r>
            <a:r>
              <a:rPr lang="zh-CN" altLang="zh-CN" dirty="0"/>
              <a:t>先行或</a:t>
            </a:r>
            <a:r>
              <a:rPr lang="en-US" altLang="zh-CN" dirty="0"/>
              <a:t>LSB</a:t>
            </a:r>
            <a:r>
              <a:rPr lang="zh-CN" altLang="zh-CN" dirty="0"/>
              <a:t>先行。它还支持双线全双工</a:t>
            </a:r>
            <a:r>
              <a:rPr lang="en-US" altLang="zh-CN" dirty="0"/>
              <a:t>(</a:t>
            </a:r>
            <a:r>
              <a:rPr lang="zh-CN" altLang="zh-CN" dirty="0"/>
              <a:t>前面小节说明的都是这种模式</a:t>
            </a:r>
            <a:r>
              <a:rPr lang="en-US" altLang="zh-CN" dirty="0"/>
              <a:t>)</a:t>
            </a:r>
            <a:r>
              <a:rPr lang="zh-CN" altLang="zh-CN" dirty="0"/>
              <a:t>、双线单向以及单线模式。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52072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2027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484784"/>
            <a:ext cx="78466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STM32</a:t>
            </a:r>
            <a:r>
              <a:rPr lang="zh-CN" altLang="zh-CN" dirty="0">
                <a:solidFill>
                  <a:srgbClr val="000000"/>
                </a:solidFill>
              </a:rPr>
              <a:t>芯片有多个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外设，它们的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通讯信号引出到不同的</a:t>
            </a:r>
            <a:r>
              <a:rPr lang="en-US" altLang="zh-CN" dirty="0">
                <a:solidFill>
                  <a:srgbClr val="000000"/>
                </a:solidFill>
              </a:rPr>
              <a:t>GPIO</a:t>
            </a:r>
            <a:r>
              <a:rPr lang="zh-CN" altLang="zh-CN" dirty="0">
                <a:solidFill>
                  <a:srgbClr val="000000"/>
                </a:solidFill>
              </a:rPr>
              <a:t>引脚上，使用时必须配置到这些指定的引脚</a:t>
            </a:r>
            <a:r>
              <a:rPr lang="zh-CN" altLang="en-US" dirty="0">
                <a:solidFill>
                  <a:srgbClr val="000000"/>
                </a:solidFill>
              </a:rPr>
              <a:t>，以</a:t>
            </a:r>
            <a:r>
              <a:rPr lang="en-US" altLang="zh-CN" dirty="0">
                <a:solidFill>
                  <a:srgbClr val="000000"/>
                </a:solidFill>
              </a:rPr>
              <a:t>《STM32F10x</a:t>
            </a:r>
            <a:r>
              <a:rPr lang="zh-CN" altLang="en-US" dirty="0">
                <a:solidFill>
                  <a:srgbClr val="000000"/>
                </a:solidFill>
              </a:rPr>
              <a:t>规格书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为准。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5517232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</a:t>
            </a:r>
            <a:r>
              <a:rPr lang="en-US" altLang="zh-CN" dirty="0"/>
              <a:t>SPI1</a:t>
            </a:r>
            <a:r>
              <a:rPr lang="zh-CN" altLang="zh-CN" dirty="0"/>
              <a:t>是</a:t>
            </a:r>
            <a:r>
              <a:rPr lang="en-US" altLang="zh-CN" dirty="0"/>
              <a:t>APB2</a:t>
            </a:r>
            <a:r>
              <a:rPr lang="zh-CN" altLang="zh-CN" dirty="0"/>
              <a:t>上的设备，最高通信速率达</a:t>
            </a:r>
            <a:r>
              <a:rPr lang="en-US" altLang="zh-CN" dirty="0"/>
              <a:t>36Mbtis/s</a:t>
            </a:r>
            <a:r>
              <a:rPr lang="zh-CN" altLang="zh-CN" dirty="0"/>
              <a:t>，</a:t>
            </a:r>
            <a:r>
              <a:rPr lang="en-US" altLang="zh-CN" dirty="0"/>
              <a:t>SPI2</a:t>
            </a:r>
            <a:r>
              <a:rPr lang="zh-CN" altLang="zh-CN" dirty="0"/>
              <a:t>、</a:t>
            </a:r>
            <a:r>
              <a:rPr lang="en-US" altLang="zh-CN" dirty="0"/>
              <a:t>SPI3</a:t>
            </a:r>
            <a:r>
              <a:rPr lang="zh-CN" altLang="zh-CN" dirty="0"/>
              <a:t>是</a:t>
            </a:r>
            <a:r>
              <a:rPr lang="en-US" altLang="zh-CN" dirty="0"/>
              <a:t>APB1</a:t>
            </a:r>
            <a:r>
              <a:rPr lang="zh-CN" altLang="zh-CN" dirty="0"/>
              <a:t>上的设备，最高通信速率为</a:t>
            </a:r>
            <a:r>
              <a:rPr lang="en-US" altLang="zh-CN" dirty="0"/>
              <a:t>18Mbits/s</a:t>
            </a:r>
            <a:r>
              <a:rPr lang="zh-CN" altLang="zh-CN" dirty="0"/>
              <a:t>。除了通讯速率，在其它功能上没有差异。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77236"/>
              </p:ext>
            </p:extLst>
          </p:nvPr>
        </p:nvGraphicFramePr>
        <p:xfrm>
          <a:off x="2051720" y="2989995"/>
          <a:ext cx="5902424" cy="233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353">
                  <a:extLst>
                    <a:ext uri="{9D8B030D-6E8A-4147-A177-3AD203B41FA5}">
                      <a16:colId xmlns:a16="http://schemas.microsoft.com/office/drawing/2014/main" xmlns="" val="3706449588"/>
                    </a:ext>
                  </a:extLst>
                </a:gridCol>
                <a:gridCol w="983353">
                  <a:extLst>
                    <a:ext uri="{9D8B030D-6E8A-4147-A177-3AD203B41FA5}">
                      <a16:colId xmlns:a16="http://schemas.microsoft.com/office/drawing/2014/main" xmlns="" val="1361061889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xmlns="" val="3642075711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xmlns="" val="3412898797"/>
                    </a:ext>
                  </a:extLst>
                </a:gridCol>
              </a:tblGrid>
              <a:tr h="38404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引脚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</a:t>
                      </a:r>
                      <a:r>
                        <a:rPr lang="zh-CN" sz="1800">
                          <a:effectLst/>
                        </a:rPr>
                        <a:t>编号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20643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4287247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NSS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PA15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2779546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PB3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700673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PB4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NTRST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5273819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MOSI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PB5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871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SCK</a:t>
            </a:r>
            <a:r>
              <a:rPr lang="zh-CN" altLang="zh-CN" dirty="0">
                <a:solidFill>
                  <a:srgbClr val="000000"/>
                </a:solidFill>
              </a:rPr>
              <a:t>线的时钟信号，由波特率发生器根据“控制寄存器</a:t>
            </a:r>
            <a:r>
              <a:rPr lang="en-US" altLang="zh-CN" dirty="0">
                <a:solidFill>
                  <a:srgbClr val="000000"/>
                </a:solidFill>
              </a:rPr>
              <a:t>CR1</a:t>
            </a:r>
            <a:r>
              <a:rPr lang="zh-CN" altLang="zh-CN" dirty="0">
                <a:solidFill>
                  <a:srgbClr val="000000"/>
                </a:solidFill>
              </a:rPr>
              <a:t>”中的</a:t>
            </a:r>
            <a:r>
              <a:rPr lang="en-US" altLang="zh-CN" dirty="0">
                <a:solidFill>
                  <a:srgbClr val="000000"/>
                </a:solidFill>
              </a:rPr>
              <a:t>BR[0:2]</a:t>
            </a:r>
            <a:r>
              <a:rPr lang="zh-CN" altLang="zh-CN" dirty="0">
                <a:solidFill>
                  <a:srgbClr val="000000"/>
                </a:solidFill>
              </a:rPr>
              <a:t>位控制，该位是对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时钟的分频因子，对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的分频结果就是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引脚的输出时钟频率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5891"/>
              </p:ext>
            </p:extLst>
          </p:nvPr>
        </p:nvGraphicFramePr>
        <p:xfrm>
          <a:off x="1331640" y="3140968"/>
          <a:ext cx="6866768" cy="269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91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BR[0:2]</a:t>
                      </a:r>
                      <a:endParaRPr lang="zh-CN" sz="1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9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BR[0:2]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/32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/64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800" y="609329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其中的</a:t>
            </a:r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pclk</a:t>
            </a:r>
            <a:r>
              <a:rPr lang="zh-CN" altLang="zh-CN" dirty="0">
                <a:solidFill>
                  <a:srgbClr val="FF0000"/>
                </a:solidFill>
              </a:rPr>
              <a:t>频率是指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APB</a:t>
            </a:r>
            <a:r>
              <a:rPr lang="zh-CN" altLang="zh-CN" dirty="0">
                <a:solidFill>
                  <a:srgbClr val="FF0000"/>
                </a:solidFill>
              </a:rPr>
              <a:t>总线频率，</a:t>
            </a:r>
            <a:r>
              <a:rPr lang="en-US" altLang="zh-CN" dirty="0">
                <a:solidFill>
                  <a:srgbClr val="FF0000"/>
                </a:solidFill>
              </a:rPr>
              <a:t>APB1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pclk1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APB2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pckl2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02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都连接到数据移位寄存器上，数据移位寄存器的数据来源来源于接收缓冲区及发送缓冲区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通过写</a:t>
            </a:r>
            <a:r>
              <a:rPr lang="en-US" altLang="zh-CN" dirty="0"/>
              <a:t>SPI</a:t>
            </a:r>
            <a:r>
              <a:rPr lang="zh-CN" altLang="zh-CN" dirty="0"/>
              <a:t>的“数据寄存器</a:t>
            </a:r>
            <a:r>
              <a:rPr lang="en-US" altLang="zh-CN" dirty="0"/>
              <a:t>DR</a:t>
            </a:r>
            <a:r>
              <a:rPr lang="zh-CN" altLang="zh-CN" dirty="0"/>
              <a:t>”把数据填充到发送缓冲区中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</a:t>
            </a:r>
            <a:r>
              <a:rPr lang="zh-CN" altLang="en-US" dirty="0"/>
              <a:t>过</a:t>
            </a:r>
            <a:r>
              <a:rPr lang="zh-CN" altLang="zh-CN" dirty="0"/>
              <a:t>读“数据寄存器</a:t>
            </a:r>
            <a:r>
              <a:rPr lang="en-US" altLang="zh-CN" dirty="0"/>
              <a:t>DR</a:t>
            </a:r>
            <a:r>
              <a:rPr lang="zh-CN" altLang="zh-CN" dirty="0"/>
              <a:t>”，可以获取接收缓冲区中的内容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其中数据帧长度可以通过“控制寄存器</a:t>
            </a:r>
            <a:r>
              <a:rPr lang="en-US" altLang="zh-CN" dirty="0"/>
              <a:t>CR1</a:t>
            </a:r>
            <a:r>
              <a:rPr lang="zh-CN" altLang="zh-CN" dirty="0"/>
              <a:t>”的“</a:t>
            </a:r>
            <a:r>
              <a:rPr lang="en-US" altLang="zh-CN" dirty="0"/>
              <a:t>DFF</a:t>
            </a:r>
            <a:r>
              <a:rPr lang="zh-CN" altLang="zh-CN" dirty="0"/>
              <a:t>位”配置成</a:t>
            </a:r>
            <a:r>
              <a:rPr lang="en-US" altLang="zh-CN" dirty="0"/>
              <a:t>8</a:t>
            </a:r>
            <a:r>
              <a:rPr lang="zh-CN" altLang="zh-CN" dirty="0"/>
              <a:t>位及</a:t>
            </a:r>
            <a:r>
              <a:rPr lang="en-US" altLang="zh-CN" dirty="0"/>
              <a:t>16</a:t>
            </a:r>
            <a:r>
              <a:rPr lang="zh-CN" altLang="zh-CN" dirty="0"/>
              <a:t>位模式；配置“</a:t>
            </a:r>
            <a:r>
              <a:rPr lang="en-US" altLang="zh-CN" dirty="0"/>
              <a:t>LSBFIRST</a:t>
            </a:r>
            <a:r>
              <a:rPr lang="zh-CN" altLang="zh-CN" dirty="0"/>
              <a:t>位”可选择</a:t>
            </a:r>
            <a:r>
              <a:rPr lang="en-US" altLang="zh-CN" dirty="0"/>
              <a:t>MSB</a:t>
            </a:r>
            <a:r>
              <a:rPr lang="zh-CN" altLang="zh-CN" dirty="0"/>
              <a:t>先行还是</a:t>
            </a:r>
            <a:r>
              <a:rPr lang="en-US" altLang="zh-CN" dirty="0"/>
              <a:t>LSB</a:t>
            </a:r>
            <a:r>
              <a:rPr lang="zh-CN" altLang="zh-CN" dirty="0"/>
              <a:t>先行。</a:t>
            </a:r>
          </a:p>
        </p:txBody>
      </p:sp>
    </p:spTree>
    <p:extLst>
      <p:ext uri="{BB962C8B-B14F-4D97-AF65-F5344CB8AC3E}">
        <p14:creationId xmlns:p14="http://schemas.microsoft.com/office/powerpoint/2010/main" val="31223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6792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整体控制逻辑负责协调整个</a:t>
            </a:r>
            <a:r>
              <a:rPr lang="en-US" altLang="zh-CN" dirty="0"/>
              <a:t>SPI</a:t>
            </a:r>
            <a:r>
              <a:rPr lang="zh-CN" altLang="zh-CN" dirty="0"/>
              <a:t>外设，控制逻辑的工作模式根据“控制寄存器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”的参数而改变，基本的控制参数包括前面提到的</a:t>
            </a:r>
            <a:r>
              <a:rPr lang="en-US" altLang="zh-CN" dirty="0"/>
              <a:t>SPI</a:t>
            </a:r>
            <a:r>
              <a:rPr lang="zh-CN" altLang="zh-CN" dirty="0"/>
              <a:t>模式、波特率、</a:t>
            </a:r>
            <a:r>
              <a:rPr lang="en-US" altLang="zh-CN" dirty="0"/>
              <a:t>LSB</a:t>
            </a:r>
            <a:r>
              <a:rPr lang="zh-CN" altLang="zh-CN" dirty="0"/>
              <a:t>先行、主从模式、单双向模式等等。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(SR)</a:t>
            </a:r>
            <a:r>
              <a:rPr lang="zh-CN" altLang="zh-CN" dirty="0"/>
              <a:t>”，只要读取状态寄存器相关的寄存器位，就可以了解</a:t>
            </a:r>
            <a:r>
              <a:rPr lang="en-US" altLang="zh-CN" dirty="0"/>
              <a:t>SPI</a:t>
            </a:r>
            <a:r>
              <a:rPr lang="zh-CN" altLang="zh-CN" dirty="0"/>
              <a:t>的工作状态了。除此之外，控制逻辑还根据要求，负责控制产生</a:t>
            </a:r>
            <a:r>
              <a:rPr lang="en-US" altLang="zh-CN" dirty="0"/>
              <a:t>SPI</a:t>
            </a:r>
            <a:r>
              <a:rPr lang="zh-CN" altLang="zh-CN" dirty="0"/>
              <a:t>中断信号、</a:t>
            </a:r>
            <a:r>
              <a:rPr lang="en-US" altLang="zh-CN" dirty="0"/>
              <a:t>DMA</a:t>
            </a:r>
            <a:r>
              <a:rPr lang="zh-CN" altLang="zh-CN" dirty="0"/>
              <a:t>请求及控制</a:t>
            </a:r>
            <a:r>
              <a:rPr lang="en-US" altLang="zh-CN" dirty="0"/>
              <a:t>NSS</a:t>
            </a:r>
            <a:r>
              <a:rPr lang="zh-CN" altLang="zh-CN" dirty="0"/>
              <a:t>信号线。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实际应用中，一般不使用</a:t>
            </a:r>
            <a:r>
              <a:rPr lang="en-US" altLang="zh-CN" dirty="0"/>
              <a:t>STM32 SPI</a:t>
            </a:r>
            <a:r>
              <a:rPr lang="zh-CN" altLang="zh-CN" dirty="0"/>
              <a:t>外设的标准</a:t>
            </a:r>
            <a:r>
              <a:rPr lang="en-US" altLang="zh-CN" dirty="0"/>
              <a:t>NSS</a:t>
            </a:r>
            <a:r>
              <a:rPr lang="zh-CN" altLang="zh-CN" dirty="0"/>
              <a:t>信号线，而是更简单地使用普通的</a:t>
            </a:r>
            <a:r>
              <a:rPr lang="en-US" altLang="zh-CN" dirty="0"/>
              <a:t>GPIO</a:t>
            </a:r>
            <a:r>
              <a:rPr lang="zh-CN" altLang="zh-CN" dirty="0"/>
              <a:t>，软件控制它的电平输出，从而产生通讯起始和停止信号。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3179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839" r="4467" b="1174"/>
          <a:stretch/>
        </p:blipFill>
        <p:spPr bwMode="auto">
          <a:xfrm>
            <a:off x="668204" y="1700808"/>
            <a:ext cx="7792228" cy="476997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Pages>0</Pages>
  <Words>743</Words>
  <Characters>0</Characters>
  <Application>Microsoft Office PowerPoint</Application>
  <DocSecurity>0</DocSecurity>
  <PresentationFormat>全屏显示(4:3)</PresentationFormat>
  <Lines>0</Lines>
  <Paragraphs>103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193</cp:revision>
  <dcterms:created xsi:type="dcterms:W3CDTF">2014-09-22T09:17:55Z</dcterms:created>
  <dcterms:modified xsi:type="dcterms:W3CDTF">2017-08-23T02:08:18Z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