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7" r:id="rId2"/>
    <p:sldId id="273" r:id="rId3"/>
    <p:sldId id="323" r:id="rId4"/>
    <p:sldId id="296" r:id="rId5"/>
    <p:sldId id="326" r:id="rId6"/>
    <p:sldId id="324" r:id="rId7"/>
    <p:sldId id="325" r:id="rId8"/>
    <p:sldId id="316" r:id="rId9"/>
    <p:sldId id="328" r:id="rId10"/>
    <p:sldId id="327" r:id="rId11"/>
    <p:sldId id="329" r:id="rId12"/>
    <p:sldId id="331" r:id="rId13"/>
    <p:sldId id="330" r:id="rId14"/>
    <p:sldId id="283" r:id="rId1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23">
          <p15:clr>
            <a:srgbClr val="A4A3A4"/>
          </p15:clr>
        </p15:guide>
        <p15:guide id="2" pos="295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A850"/>
    <a:srgbClr val="5B81CF"/>
    <a:srgbClr val="EAFBFF"/>
    <a:srgbClr val="76A4DC"/>
    <a:srgbClr val="FE978C"/>
    <a:srgbClr val="248C51"/>
    <a:srgbClr val="188EFC"/>
    <a:srgbClr val="5B76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60" autoAdjust="0"/>
  </p:normalViewPr>
  <p:slideViewPr>
    <p:cSldViewPr>
      <p:cViewPr varScale="1">
        <p:scale>
          <a:sx n="80" d="100"/>
          <a:sy n="80" d="100"/>
        </p:scale>
        <p:origin x="-854" y="-67"/>
      </p:cViewPr>
      <p:guideLst>
        <p:guide orient="horz" pos="2123"/>
        <p:guide pos="295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308328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48739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084230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745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18827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271186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376071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212417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030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57017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16711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D9D9D9">
                <a:alpha val="73000"/>
              </a:srgbClr>
            </a:gs>
            <a:gs pos="100000">
              <a:srgbClr val="FFFFFF">
                <a:alpha val="85689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1" name="圆角矩形 18"/>
          <p:cNvGrpSpPr>
            <a:grpSpLocks/>
          </p:cNvGrpSpPr>
          <p:nvPr/>
        </p:nvGrpSpPr>
        <p:grpSpPr bwMode="auto">
          <a:xfrm>
            <a:off x="6215063" y="3562350"/>
            <a:ext cx="742950" cy="742950"/>
            <a:chOff x="0" y="0"/>
            <a:chExt cx="468" cy="468"/>
          </a:xfrm>
        </p:grpSpPr>
        <p:pic>
          <p:nvPicPr>
            <p:cNvPr id="208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8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2" name="圆角矩形 13"/>
          <p:cNvGrpSpPr>
            <a:grpSpLocks/>
          </p:cNvGrpSpPr>
          <p:nvPr/>
        </p:nvGrpSpPr>
        <p:grpSpPr bwMode="auto">
          <a:xfrm>
            <a:off x="4856163" y="2206625"/>
            <a:ext cx="530225" cy="525463"/>
            <a:chOff x="0" y="0"/>
            <a:chExt cx="334" cy="331"/>
          </a:xfrm>
        </p:grpSpPr>
        <p:pic>
          <p:nvPicPr>
            <p:cNvPr id="207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3" name="圆角矩形 12"/>
          <p:cNvGrpSpPr>
            <a:grpSpLocks/>
          </p:cNvGrpSpPr>
          <p:nvPr/>
        </p:nvGrpSpPr>
        <p:grpSpPr bwMode="auto">
          <a:xfrm>
            <a:off x="6232525" y="2413000"/>
            <a:ext cx="1225550" cy="1225550"/>
            <a:chOff x="0" y="0"/>
            <a:chExt cx="772" cy="772"/>
          </a:xfrm>
        </p:grpSpPr>
        <p:pic>
          <p:nvPicPr>
            <p:cNvPr id="207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4" name="圆角矩形 9"/>
          <p:cNvGrpSpPr>
            <a:grpSpLocks/>
          </p:cNvGrpSpPr>
          <p:nvPr/>
        </p:nvGrpSpPr>
        <p:grpSpPr bwMode="auto">
          <a:xfrm>
            <a:off x="3648075" y="2566988"/>
            <a:ext cx="446088" cy="444500"/>
            <a:chOff x="0" y="0"/>
            <a:chExt cx="281" cy="280"/>
          </a:xfrm>
        </p:grpSpPr>
        <p:pic>
          <p:nvPicPr>
            <p:cNvPr id="207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5" name="圆角矩形 4"/>
          <p:cNvGrpSpPr>
            <a:grpSpLocks/>
          </p:cNvGrpSpPr>
          <p:nvPr/>
        </p:nvGrpSpPr>
        <p:grpSpPr bwMode="auto">
          <a:xfrm>
            <a:off x="2428875" y="1847850"/>
            <a:ext cx="523875" cy="530225"/>
            <a:chOff x="0" y="0"/>
            <a:chExt cx="330" cy="334"/>
          </a:xfrm>
        </p:grpSpPr>
        <p:pic>
          <p:nvPicPr>
            <p:cNvPr id="207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6" name="标题 1"/>
          <p:cNvGrpSpPr>
            <a:grpSpLocks/>
          </p:cNvGrpSpPr>
          <p:nvPr/>
        </p:nvGrpSpPr>
        <p:grpSpPr bwMode="auto">
          <a:xfrm>
            <a:off x="1692275" y="2206625"/>
            <a:ext cx="5302250" cy="2066925"/>
            <a:chOff x="0" y="0"/>
            <a:chExt cx="3340" cy="1302"/>
          </a:xfrm>
        </p:grpSpPr>
        <p:pic>
          <p:nvPicPr>
            <p:cNvPr id="207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1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3200" b="1">
                  <a:latin typeface="微软雅黑" pitchFamily="34" charset="-122"/>
                  <a:ea typeface="微软雅黑" pitchFamily="34" charset="-122"/>
                </a:rPr>
                <a:t>串行</a:t>
              </a:r>
              <a:r>
                <a:rPr lang="en-US" altLang="zh-CN" sz="3200" b="1">
                  <a:latin typeface="微软雅黑" pitchFamily="34" charset="-122"/>
                  <a:ea typeface="微软雅黑" pitchFamily="34" charset="-122"/>
                </a:rPr>
                <a:t>FLASH</a:t>
              </a:r>
              <a:r>
                <a:rPr lang="zh-CN" altLang="en-US" sz="3200" b="1">
                  <a:latin typeface="微软雅黑" pitchFamily="34" charset="-122"/>
                  <a:ea typeface="微软雅黑" pitchFamily="34" charset="-122"/>
                </a:rPr>
                <a:t>文件系统</a:t>
              </a:r>
              <a:r>
                <a:rPr lang="en-US" altLang="zh-CN" sz="3200" b="1">
                  <a:latin typeface="微软雅黑" pitchFamily="34" charset="-122"/>
                  <a:ea typeface="微软雅黑" pitchFamily="34" charset="-122"/>
                </a:rPr>
                <a:t>FatFs</a:t>
              </a:r>
              <a:endParaRPr lang="zh-CN" altLang="en-US" sz="3200" b="1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057" name="圆角矩形 8"/>
          <p:cNvGrpSpPr>
            <a:grpSpLocks/>
          </p:cNvGrpSpPr>
          <p:nvPr/>
        </p:nvGrpSpPr>
        <p:grpSpPr bwMode="auto">
          <a:xfrm>
            <a:off x="1435100" y="2566988"/>
            <a:ext cx="446088" cy="444500"/>
            <a:chOff x="0" y="0"/>
            <a:chExt cx="281" cy="280"/>
          </a:xfrm>
        </p:grpSpPr>
        <p:pic>
          <p:nvPicPr>
            <p:cNvPr id="206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8" name="圆角矩形 11"/>
          <p:cNvGrpSpPr>
            <a:grpSpLocks/>
          </p:cNvGrpSpPr>
          <p:nvPr/>
        </p:nvGrpSpPr>
        <p:grpSpPr bwMode="auto">
          <a:xfrm>
            <a:off x="5970588" y="2384425"/>
            <a:ext cx="1055687" cy="1054100"/>
            <a:chOff x="0" y="0"/>
            <a:chExt cx="665" cy="664"/>
          </a:xfrm>
        </p:grpSpPr>
        <p:pic>
          <p:nvPicPr>
            <p:cNvPr id="206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2059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STM32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060" name="标题 1"/>
          <p:cNvGrpSpPr>
            <a:grpSpLocks/>
          </p:cNvGrpSpPr>
          <p:nvPr/>
        </p:nvGrpSpPr>
        <p:grpSpPr bwMode="auto">
          <a:xfrm>
            <a:off x="1781175" y="4365104"/>
            <a:ext cx="5208588" cy="938212"/>
            <a:chOff x="0" y="0"/>
            <a:chExt cx="3340" cy="1302"/>
          </a:xfrm>
        </p:grpSpPr>
        <p:pic>
          <p:nvPicPr>
            <p:cNvPr id="2064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5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firestm32.taobao.com</a:t>
              </a:r>
            </a:p>
          </p:txBody>
        </p:sp>
      </p:grpSp>
      <p:grpSp>
        <p:nvGrpSpPr>
          <p:cNvPr id="2061" name="标题 1"/>
          <p:cNvGrpSpPr>
            <a:grpSpLocks/>
          </p:cNvGrpSpPr>
          <p:nvPr/>
        </p:nvGrpSpPr>
        <p:grpSpPr bwMode="auto">
          <a:xfrm>
            <a:off x="1763713" y="5227091"/>
            <a:ext cx="5210175" cy="938213"/>
            <a:chOff x="0" y="0"/>
            <a:chExt cx="3340" cy="1302"/>
          </a:xfrm>
        </p:grpSpPr>
        <p:pic>
          <p:nvPicPr>
            <p:cNvPr id="2062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3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论坛： 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www.firebbs.cn</a:t>
              </a:r>
            </a:p>
          </p:txBody>
        </p:sp>
      </p:grpSp>
      <p:pic>
        <p:nvPicPr>
          <p:cNvPr id="34" name="Picture 2" descr="C:\Users\Administrator\Desktop\taobao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013" y="4537670"/>
            <a:ext cx="1038186" cy="103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文本框 3"/>
          <p:cNvSpPr txBox="1">
            <a:spLocks noChangeArrowheads="1"/>
          </p:cNvSpPr>
          <p:nvPr/>
        </p:nvSpPr>
        <p:spPr bwMode="auto">
          <a:xfrm>
            <a:off x="6765938" y="5661248"/>
            <a:ext cx="14064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扫描进入淘宝店铺</a:t>
            </a:r>
            <a:endParaRPr lang="zh-CN" altLang="zh-CN" sz="12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串行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FLASH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文件系统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FatFs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556792"/>
            <a:ext cx="6570465" cy="1765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6821985" y="1663933"/>
            <a:ext cx="23220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存储了</a:t>
            </a:r>
            <a:r>
              <a:rPr lang="en-US" altLang="zh-CN"/>
              <a:t>A.TXT</a:t>
            </a:r>
            <a:r>
              <a:rPr lang="zh-CN" altLang="en-US"/>
              <a:t>，</a:t>
            </a:r>
            <a:endParaRPr lang="en-US" altLang="zh-CN"/>
          </a:p>
          <a:p>
            <a:r>
              <a:rPr lang="en-US" altLang="zh-CN"/>
              <a:t>B.TXT</a:t>
            </a:r>
            <a:r>
              <a:rPr lang="zh-CN" altLang="en-US"/>
              <a:t>，</a:t>
            </a:r>
            <a:r>
              <a:rPr lang="en-US" altLang="zh-CN"/>
              <a:t>C.TXT</a:t>
            </a:r>
            <a:r>
              <a:rPr lang="zh-CN" altLang="en-US"/>
              <a:t>文件</a:t>
            </a:r>
          </a:p>
        </p:txBody>
      </p:sp>
      <p:sp>
        <p:nvSpPr>
          <p:cNvPr id="10" name="矩形 9"/>
          <p:cNvSpPr/>
          <p:nvPr/>
        </p:nvSpPr>
        <p:spPr>
          <a:xfrm>
            <a:off x="274758" y="1044575"/>
            <a:ext cx="7704856" cy="456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/>
              <a:t>文件系统的空间示意图</a:t>
            </a:r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262372"/>
            <a:ext cx="6611638" cy="2242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矩形 10"/>
          <p:cNvSpPr/>
          <p:nvPr/>
        </p:nvSpPr>
        <p:spPr>
          <a:xfrm>
            <a:off x="107504" y="3645024"/>
            <a:ext cx="7704856" cy="456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/>
              <a:t>文件分配表</a:t>
            </a:r>
          </a:p>
        </p:txBody>
      </p:sp>
      <p:sp>
        <p:nvSpPr>
          <p:cNvPr id="3" name="矩形 2"/>
          <p:cNvSpPr/>
          <p:nvPr/>
        </p:nvSpPr>
        <p:spPr>
          <a:xfrm>
            <a:off x="6805170" y="3664183"/>
            <a:ext cx="2324543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/>
              <a:t>文件 </a:t>
            </a:r>
            <a:r>
              <a:rPr lang="en-US" altLang="zh-CN" sz="1600"/>
              <a:t>a.txt </a:t>
            </a:r>
            <a:r>
              <a:rPr lang="zh-CN" altLang="en-US" sz="1600"/>
              <a:t>我们根据目录 项中指定的 </a:t>
            </a:r>
            <a:r>
              <a:rPr lang="en-US" altLang="zh-CN" sz="1600"/>
              <a:t>a.txt </a:t>
            </a:r>
            <a:r>
              <a:rPr lang="zh-CN" altLang="en-US" sz="1600"/>
              <a:t>的首簇为 </a:t>
            </a:r>
            <a:r>
              <a:rPr lang="en-US" altLang="zh-CN" sz="1600"/>
              <a:t>2</a:t>
            </a:r>
            <a:r>
              <a:rPr lang="zh-CN" altLang="en-US" sz="1600"/>
              <a:t>，然后找到文件分配表的第 </a:t>
            </a:r>
            <a:r>
              <a:rPr lang="en-US" altLang="zh-CN" sz="1600"/>
              <a:t>2 </a:t>
            </a:r>
            <a:r>
              <a:rPr lang="zh-CN" altLang="en-US" sz="1600"/>
              <a:t>簇记录，上面登记 的是 </a:t>
            </a:r>
            <a:r>
              <a:rPr lang="en-US" altLang="zh-CN" sz="1600"/>
              <a:t>3</a:t>
            </a:r>
            <a:r>
              <a:rPr lang="zh-CN" altLang="en-US" sz="1600"/>
              <a:t>，就能确定下一簇是 </a:t>
            </a:r>
            <a:r>
              <a:rPr lang="en-US" altLang="zh-CN" sz="1600"/>
              <a:t>3</a:t>
            </a:r>
            <a:r>
              <a:rPr lang="zh-CN" altLang="en-US" sz="1600"/>
              <a:t>。找到文件分配表的第 </a:t>
            </a:r>
            <a:r>
              <a:rPr lang="en-US" altLang="zh-CN" sz="1600"/>
              <a:t>3 </a:t>
            </a:r>
            <a:r>
              <a:rPr lang="zh-CN" altLang="en-US" sz="1600"/>
              <a:t>簇记录，上面登记的 是 </a:t>
            </a:r>
            <a:r>
              <a:rPr lang="en-US" altLang="zh-CN" sz="1600"/>
              <a:t>4</a:t>
            </a:r>
            <a:r>
              <a:rPr lang="zh-CN" altLang="en-US" sz="1600"/>
              <a:t>，就能确定下一簇是 </a:t>
            </a:r>
            <a:r>
              <a:rPr lang="en-US" altLang="zh-CN" sz="1600"/>
              <a:t>4......</a:t>
            </a:r>
            <a:r>
              <a:rPr lang="zh-CN" altLang="en-US" sz="1600"/>
              <a:t>直到指到第 </a:t>
            </a:r>
            <a:r>
              <a:rPr lang="en-US" altLang="zh-CN" sz="1600"/>
              <a:t>11 </a:t>
            </a:r>
            <a:r>
              <a:rPr lang="zh-CN" altLang="en-US" sz="1600"/>
              <a:t>簇，发现下一个指向是 </a:t>
            </a:r>
            <a:r>
              <a:rPr lang="en-US" altLang="zh-CN" sz="1600"/>
              <a:t>FF</a:t>
            </a:r>
            <a:r>
              <a:rPr lang="zh-CN" altLang="en-US" sz="1600"/>
              <a:t>，就是结束。文件便读取完毕。</a:t>
            </a:r>
            <a:br>
              <a:rPr lang="zh-CN" altLang="en-US" sz="1600"/>
            </a:br>
            <a:endParaRPr lang="zh-CN" altLang="en-US" sz="1600"/>
          </a:p>
        </p:txBody>
      </p:sp>
    </p:spTree>
    <p:extLst>
      <p:ext uri="{BB962C8B-B14F-4D97-AF65-F5344CB8AC3E}">
        <p14:creationId xmlns:p14="http://schemas.microsoft.com/office/powerpoint/2010/main" val="983164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串行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FLASH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文件系统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FatFs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95536" y="3429000"/>
            <a:ext cx="7704856" cy="456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/>
              <a:t>删除</a:t>
            </a:r>
            <a:r>
              <a:rPr lang="en-US" altLang="zh-CN"/>
              <a:t>B.TXT</a:t>
            </a:r>
            <a:r>
              <a:rPr lang="zh-CN" altLang="en-US"/>
              <a:t>文件，创建</a:t>
            </a:r>
            <a:r>
              <a:rPr lang="en-US" altLang="zh-CN"/>
              <a:t>D.TXT</a:t>
            </a:r>
            <a:r>
              <a:rPr lang="zh-CN" altLang="en-US"/>
              <a:t>文件后的空间示意图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537" y="4005064"/>
            <a:ext cx="5545188" cy="1681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845" y="1751489"/>
            <a:ext cx="5976664" cy="1605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矩形 10"/>
          <p:cNvSpPr/>
          <p:nvPr/>
        </p:nvSpPr>
        <p:spPr>
          <a:xfrm>
            <a:off x="395536" y="1156327"/>
            <a:ext cx="7704856" cy="456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/>
              <a:t>文件系统的空间示意图</a:t>
            </a:r>
          </a:p>
        </p:txBody>
      </p:sp>
    </p:spTree>
    <p:extLst>
      <p:ext uri="{BB962C8B-B14F-4D97-AF65-F5344CB8AC3E}">
        <p14:creationId xmlns:p14="http://schemas.microsoft.com/office/powerpoint/2010/main" val="1189582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串行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FLASH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文件系统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FatFs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310416"/>
            <a:ext cx="6066409" cy="33641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矩形 9"/>
          <p:cNvSpPr/>
          <p:nvPr/>
        </p:nvSpPr>
        <p:spPr>
          <a:xfrm>
            <a:off x="467544" y="908720"/>
            <a:ext cx="7704856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/>
              <a:t>原目录示意图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1" y="5081504"/>
            <a:ext cx="6048672" cy="1515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矩形 10"/>
          <p:cNvSpPr/>
          <p:nvPr/>
        </p:nvSpPr>
        <p:spPr>
          <a:xfrm>
            <a:off x="251520" y="4616598"/>
            <a:ext cx="7704856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/>
              <a:t>删除</a:t>
            </a:r>
            <a:r>
              <a:rPr lang="en-US" altLang="zh-CN"/>
              <a:t>B.TXT</a:t>
            </a:r>
            <a:r>
              <a:rPr lang="zh-CN" altLang="en-US"/>
              <a:t>文件，创建</a:t>
            </a:r>
            <a:r>
              <a:rPr lang="en-US" altLang="zh-CN"/>
              <a:t>D.TXT</a:t>
            </a:r>
            <a:r>
              <a:rPr lang="zh-CN" altLang="en-US"/>
              <a:t>文件后的目录示意图</a:t>
            </a:r>
          </a:p>
        </p:txBody>
      </p:sp>
    </p:spTree>
    <p:extLst>
      <p:ext uri="{BB962C8B-B14F-4D97-AF65-F5344CB8AC3E}">
        <p14:creationId xmlns:p14="http://schemas.microsoft.com/office/powerpoint/2010/main" val="2721040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串行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FLASH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文件系统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FatFs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23528" y="3785265"/>
            <a:ext cx="7704856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/>
              <a:t>删除</a:t>
            </a:r>
            <a:r>
              <a:rPr lang="en-US" altLang="zh-CN"/>
              <a:t>B.TXT</a:t>
            </a:r>
            <a:r>
              <a:rPr lang="zh-CN" altLang="en-US"/>
              <a:t>文件，创建</a:t>
            </a:r>
            <a:r>
              <a:rPr lang="en-US" altLang="zh-CN"/>
              <a:t>D.TXT</a:t>
            </a:r>
            <a:r>
              <a:rPr lang="zh-CN" altLang="en-US"/>
              <a:t>文件后的文件分配表示意图</a:t>
            </a:r>
          </a:p>
        </p:txBody>
      </p:sp>
      <p:sp>
        <p:nvSpPr>
          <p:cNvPr id="11" name="矩形 10"/>
          <p:cNvSpPr/>
          <p:nvPr/>
        </p:nvSpPr>
        <p:spPr>
          <a:xfrm>
            <a:off x="395536" y="1156327"/>
            <a:ext cx="7704856" cy="4540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/>
              <a:t>原文件分配表示意图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262461"/>
            <a:ext cx="8107925" cy="21966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612862"/>
            <a:ext cx="6611638" cy="2242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72165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267" name="圆角矩形 18"/>
          <p:cNvGrpSpPr>
            <a:grpSpLocks/>
          </p:cNvGrpSpPr>
          <p:nvPr/>
        </p:nvGrpSpPr>
        <p:grpSpPr bwMode="auto">
          <a:xfrm>
            <a:off x="6215063" y="3284984"/>
            <a:ext cx="742950" cy="742950"/>
            <a:chOff x="0" y="0"/>
            <a:chExt cx="468" cy="468"/>
          </a:xfrm>
        </p:grpSpPr>
        <p:pic>
          <p:nvPicPr>
            <p:cNvPr id="1129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9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8" name="圆角矩形 13"/>
          <p:cNvGrpSpPr>
            <a:grpSpLocks/>
          </p:cNvGrpSpPr>
          <p:nvPr/>
        </p:nvGrpSpPr>
        <p:grpSpPr bwMode="auto">
          <a:xfrm>
            <a:off x="4856163" y="2010841"/>
            <a:ext cx="530225" cy="525463"/>
            <a:chOff x="0" y="0"/>
            <a:chExt cx="334" cy="331"/>
          </a:xfrm>
        </p:grpSpPr>
        <p:pic>
          <p:nvPicPr>
            <p:cNvPr id="1128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9" name="圆角矩形 12"/>
          <p:cNvGrpSpPr>
            <a:grpSpLocks/>
          </p:cNvGrpSpPr>
          <p:nvPr/>
        </p:nvGrpSpPr>
        <p:grpSpPr bwMode="auto">
          <a:xfrm>
            <a:off x="6232525" y="1858441"/>
            <a:ext cx="1225550" cy="1225550"/>
            <a:chOff x="0" y="0"/>
            <a:chExt cx="772" cy="772"/>
          </a:xfrm>
        </p:grpSpPr>
        <p:pic>
          <p:nvPicPr>
            <p:cNvPr id="1128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0" name="圆角矩形 9"/>
          <p:cNvGrpSpPr>
            <a:grpSpLocks/>
          </p:cNvGrpSpPr>
          <p:nvPr/>
        </p:nvGrpSpPr>
        <p:grpSpPr bwMode="auto">
          <a:xfrm>
            <a:off x="3648075" y="2371204"/>
            <a:ext cx="446088" cy="444500"/>
            <a:chOff x="0" y="0"/>
            <a:chExt cx="281" cy="280"/>
          </a:xfrm>
        </p:grpSpPr>
        <p:pic>
          <p:nvPicPr>
            <p:cNvPr id="1128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1" name="圆角矩形 4"/>
          <p:cNvGrpSpPr>
            <a:grpSpLocks/>
          </p:cNvGrpSpPr>
          <p:nvPr/>
        </p:nvGrpSpPr>
        <p:grpSpPr bwMode="auto">
          <a:xfrm>
            <a:off x="2428875" y="1652066"/>
            <a:ext cx="523875" cy="530225"/>
            <a:chOff x="0" y="0"/>
            <a:chExt cx="330" cy="334"/>
          </a:xfrm>
        </p:grpSpPr>
        <p:pic>
          <p:nvPicPr>
            <p:cNvPr id="1128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2" name="标题 1"/>
          <p:cNvGrpSpPr>
            <a:grpSpLocks/>
          </p:cNvGrpSpPr>
          <p:nvPr/>
        </p:nvGrpSpPr>
        <p:grpSpPr bwMode="auto">
          <a:xfrm>
            <a:off x="1692275" y="2298179"/>
            <a:ext cx="5302250" cy="2066925"/>
            <a:chOff x="0" y="0"/>
            <a:chExt cx="3340" cy="1302"/>
          </a:xfrm>
        </p:grpSpPr>
        <p:pic>
          <p:nvPicPr>
            <p:cNvPr id="1128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1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latin typeface="微软雅黑" pitchFamily="34" charset="-122"/>
                  <a:ea typeface="微软雅黑" pitchFamily="34" charset="-122"/>
                </a:rPr>
                <a:t>THANKS</a:t>
              </a:r>
              <a:endParaRPr lang="zh-CN" altLang="en-US" sz="32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273" name="圆角矩形 8"/>
          <p:cNvGrpSpPr>
            <a:grpSpLocks/>
          </p:cNvGrpSpPr>
          <p:nvPr/>
        </p:nvGrpSpPr>
        <p:grpSpPr bwMode="auto">
          <a:xfrm>
            <a:off x="1435100" y="2371204"/>
            <a:ext cx="446088" cy="444500"/>
            <a:chOff x="0" y="0"/>
            <a:chExt cx="281" cy="280"/>
          </a:xfrm>
        </p:grpSpPr>
        <p:pic>
          <p:nvPicPr>
            <p:cNvPr id="1127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4" name="圆角矩形 11"/>
          <p:cNvGrpSpPr>
            <a:grpSpLocks/>
          </p:cNvGrpSpPr>
          <p:nvPr/>
        </p:nvGrpSpPr>
        <p:grpSpPr bwMode="auto">
          <a:xfrm>
            <a:off x="5970588" y="2188641"/>
            <a:ext cx="1055687" cy="1054100"/>
            <a:chOff x="0" y="0"/>
            <a:chExt cx="665" cy="664"/>
          </a:xfrm>
        </p:grpSpPr>
        <p:pic>
          <p:nvPicPr>
            <p:cNvPr id="1127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112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STM32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8" name="标题 1"/>
          <p:cNvGrpSpPr>
            <a:grpSpLocks/>
          </p:cNvGrpSpPr>
          <p:nvPr/>
        </p:nvGrpSpPr>
        <p:grpSpPr bwMode="auto">
          <a:xfrm>
            <a:off x="1666081" y="4365104"/>
            <a:ext cx="5210175" cy="938213"/>
            <a:chOff x="0" y="0"/>
            <a:chExt cx="3340" cy="1302"/>
          </a:xfrm>
        </p:grpSpPr>
        <p:pic>
          <p:nvPicPr>
            <p:cNvPr id="29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论坛： 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www.firebbs.cn</a:t>
              </a:r>
            </a:p>
          </p:txBody>
        </p:sp>
      </p:grpSp>
      <p:grpSp>
        <p:nvGrpSpPr>
          <p:cNvPr id="34" name="标题 1"/>
          <p:cNvGrpSpPr>
            <a:grpSpLocks/>
          </p:cNvGrpSpPr>
          <p:nvPr/>
        </p:nvGrpSpPr>
        <p:grpSpPr bwMode="auto">
          <a:xfrm>
            <a:off x="1667668" y="5157192"/>
            <a:ext cx="5208588" cy="938212"/>
            <a:chOff x="0" y="0"/>
            <a:chExt cx="3340" cy="1302"/>
          </a:xfrm>
        </p:grpSpPr>
        <p:pic>
          <p:nvPicPr>
            <p:cNvPr id="35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firestm32.taobao.com</a:t>
              </a:r>
            </a:p>
          </p:txBody>
        </p:sp>
      </p:grpSp>
      <p:pic>
        <p:nvPicPr>
          <p:cNvPr id="1026" name="Picture 2" descr="C:\Users\Administrator\Desktop\taobao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013" y="4537670"/>
            <a:ext cx="1038186" cy="103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文本框 3"/>
          <p:cNvSpPr txBox="1">
            <a:spLocks noChangeArrowheads="1"/>
          </p:cNvSpPr>
          <p:nvPr/>
        </p:nvSpPr>
        <p:spPr bwMode="auto">
          <a:xfrm>
            <a:off x="6765938" y="5661248"/>
            <a:ext cx="14064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扫描进入淘宝店铺</a:t>
            </a:r>
            <a:endParaRPr lang="zh-CN" altLang="zh-CN" sz="12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主讲内容</a:t>
            </a:r>
          </a:p>
        </p:txBody>
      </p:sp>
      <p:sp>
        <p:nvSpPr>
          <p:cNvPr id="27" name="对角圆角矩形 26"/>
          <p:cNvSpPr/>
          <p:nvPr/>
        </p:nvSpPr>
        <p:spPr bwMode="auto">
          <a:xfrm>
            <a:off x="2067605" y="1381440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01</a:t>
            </a:r>
            <a:endParaRPr lang="zh-CN" altLang="en-US" sz="3200" dirty="0">
              <a:solidFill>
                <a:srgbClr val="C0000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3203575" y="2238375"/>
            <a:ext cx="4143375" cy="158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3292475" y="1524000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文件系统简介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30" name="对角圆角矩形 29"/>
          <p:cNvSpPr/>
          <p:nvPr/>
        </p:nvSpPr>
        <p:spPr bwMode="auto">
          <a:xfrm>
            <a:off x="2067605" y="2420888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chemeClr val="accent6">
                    <a:lumMod val="75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02</a:t>
            </a:r>
            <a:endParaRPr lang="zh-CN" altLang="en-US" sz="3200" dirty="0">
              <a:solidFill>
                <a:schemeClr val="accent6">
                  <a:lumMod val="75000"/>
                </a:schemeClr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3236913" y="4244975"/>
            <a:ext cx="4143375" cy="1588"/>
          </a:xfrm>
          <a:prstGeom prst="line">
            <a:avLst/>
          </a:prstGeom>
          <a:ln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3292475" y="2665413"/>
            <a:ext cx="326172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FatFs</a:t>
            </a: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文件系统简介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39" name="对角圆角矩形 38"/>
          <p:cNvSpPr/>
          <p:nvPr/>
        </p:nvSpPr>
        <p:spPr bwMode="auto">
          <a:xfrm>
            <a:off x="2067605" y="3461078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rgbClr val="FF000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03</a:t>
            </a:r>
            <a:endParaRPr lang="zh-CN" altLang="en-US" sz="3200" dirty="0">
              <a:solidFill>
                <a:srgbClr val="FF000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3219450" y="3306763"/>
            <a:ext cx="4143375" cy="158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3292475" y="3592513"/>
            <a:ext cx="39798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FatFs</a:t>
            </a: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文件系统移植实验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303910" y="4653136"/>
            <a:ext cx="326172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FatFs</a:t>
            </a: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功能使用实验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16" name="对角圆角矩形 15"/>
          <p:cNvSpPr/>
          <p:nvPr/>
        </p:nvSpPr>
        <p:spPr bwMode="auto">
          <a:xfrm>
            <a:off x="2067605" y="4450098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rgbClr val="00B05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04</a:t>
            </a:r>
            <a:endParaRPr lang="zh-CN" altLang="en-US" sz="3200" dirty="0">
              <a:solidFill>
                <a:srgbClr val="00B05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3236913" y="5254625"/>
            <a:ext cx="4143375" cy="1588"/>
          </a:xfrm>
          <a:prstGeom prst="line">
            <a:avLst/>
          </a:prstGeom>
          <a:ln>
            <a:solidFill>
              <a:srgbClr val="08A8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2289773" y="5589240"/>
            <a:ext cx="581061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参考资料</a:t>
            </a:r>
            <a:r>
              <a:rPr lang="en-US" altLang="zh-CN" sz="20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:《</a:t>
            </a:r>
            <a:r>
              <a:rPr lang="zh-CN" altLang="en-US" sz="20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零死角玩转</a:t>
            </a:r>
            <a:r>
              <a:rPr lang="en-US" altLang="zh-CN" sz="20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STM32》</a:t>
            </a:r>
          </a:p>
          <a:p>
            <a:pPr lvl="0"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“</a:t>
            </a:r>
            <a:r>
              <a:rPr lang="en-US" altLang="zh-CN" sz="20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SPI—</a:t>
            </a:r>
            <a:r>
              <a:rPr lang="zh-CN" altLang="zh-CN" sz="2000" b="1"/>
              <a:t>串行</a:t>
            </a:r>
            <a:r>
              <a:rPr lang="en-US" altLang="zh-CN" sz="2000" b="1"/>
              <a:t>FLASH</a:t>
            </a:r>
            <a:r>
              <a:rPr lang="zh-CN" altLang="zh-CN" sz="2000" b="1"/>
              <a:t>文件系统</a:t>
            </a:r>
            <a:r>
              <a:rPr lang="en-US" altLang="zh-CN" sz="2000" b="1"/>
              <a:t>FatFs</a:t>
            </a:r>
            <a:r>
              <a:rPr lang="zh-CN" altLang="en-US" sz="20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”</a:t>
            </a:r>
            <a:r>
              <a:rPr lang="zh-CN" altLang="en-US" sz="20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章节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串行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FLASH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文件系统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FatFs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13544" y="1044575"/>
            <a:ext cx="7702624" cy="494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/>
              <a:t>使用</a:t>
            </a:r>
            <a:r>
              <a:rPr lang="en-US" altLang="zh-CN" sz="2000" b="1"/>
              <a:t>SPI FLASH</a:t>
            </a:r>
            <a:r>
              <a:rPr lang="zh-CN" altLang="en-US" sz="2000" b="1"/>
              <a:t>直接存储数据</a:t>
            </a:r>
            <a:endParaRPr lang="zh-CN" altLang="zh-CN" sz="2000" b="1" dirty="0"/>
          </a:p>
        </p:txBody>
      </p:sp>
      <p:sp>
        <p:nvSpPr>
          <p:cNvPr id="2" name="矩形 1"/>
          <p:cNvSpPr/>
          <p:nvPr/>
        </p:nvSpPr>
        <p:spPr>
          <a:xfrm>
            <a:off x="770564" y="1628800"/>
            <a:ext cx="758858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	</a:t>
            </a:r>
            <a:r>
              <a:rPr lang="zh-CN" altLang="en-US" dirty="0"/>
              <a:t>当</a:t>
            </a:r>
            <a:r>
              <a:rPr lang="zh-CN" altLang="zh-CN" dirty="0"/>
              <a:t>需要记录</a:t>
            </a:r>
            <a:r>
              <a:rPr lang="zh-CN" altLang="en-US" dirty="0"/>
              <a:t>字符</a:t>
            </a:r>
            <a:r>
              <a:rPr lang="zh-CN" altLang="zh-CN" dirty="0"/>
              <a:t>“</a:t>
            </a:r>
            <a:r>
              <a:rPr lang="en-US" altLang="zh-CN" dirty="0"/>
              <a:t>STM32 SPI FLASH</a:t>
            </a:r>
            <a:r>
              <a:rPr lang="zh-CN" altLang="zh-CN" dirty="0"/>
              <a:t>”</a:t>
            </a:r>
            <a:r>
              <a:rPr lang="zh-CN" altLang="en-US" dirty="0"/>
              <a:t>时。</a:t>
            </a:r>
            <a:r>
              <a:rPr lang="zh-CN" altLang="zh-CN" dirty="0"/>
              <a:t>可以把这些文字转化成</a:t>
            </a:r>
            <a:r>
              <a:rPr lang="en-US" altLang="zh-CN" dirty="0"/>
              <a:t>ASCII</a:t>
            </a:r>
            <a:r>
              <a:rPr lang="zh-CN" altLang="zh-CN" dirty="0"/>
              <a:t>码，存储在数组中，然后调用</a:t>
            </a:r>
            <a:r>
              <a:rPr lang="en-US" altLang="zh-CN" dirty="0" err="1"/>
              <a:t>SPI_FLASH_BufferWrite</a:t>
            </a:r>
            <a:r>
              <a:rPr lang="zh-CN" altLang="zh-CN" dirty="0"/>
              <a:t>函数，把数组内容写入到</a:t>
            </a:r>
            <a:r>
              <a:rPr lang="en-US" altLang="zh-CN" dirty="0"/>
              <a:t>SPI Flash</a:t>
            </a:r>
            <a:r>
              <a:rPr lang="zh-CN" altLang="zh-CN" dirty="0"/>
              <a:t>芯片的指定地址上，在需要的时候从该地址把数据读取出来，再对读出来的数据以</a:t>
            </a:r>
            <a:r>
              <a:rPr lang="en-US" altLang="zh-CN" dirty="0"/>
              <a:t>ASCII</a:t>
            </a:r>
            <a:r>
              <a:rPr lang="zh-CN" altLang="zh-CN" dirty="0"/>
              <a:t>码的格式进行解读。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225502"/>
            <a:ext cx="5210175" cy="337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/>
          <p:cNvSpPr/>
          <p:nvPr/>
        </p:nvSpPr>
        <p:spPr>
          <a:xfrm>
            <a:off x="5975921" y="3711511"/>
            <a:ext cx="306679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/>
              <a:t>难以记录有效数据的位置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/>
              <a:t>难以确定存储介质的剩余空</a:t>
            </a:r>
            <a:r>
              <a:rPr lang="zh-CN" altLang="en-US"/>
              <a:t>间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不明确</a:t>
            </a:r>
            <a:r>
              <a:rPr lang="zh-CN" altLang="zh-CN"/>
              <a:t>应以何种格式来解读数据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7290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串行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FLASH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文件系统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FatFs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文本框 3"/>
          <p:cNvSpPr txBox="1">
            <a:spLocks noChangeArrowheads="1"/>
          </p:cNvSpPr>
          <p:nvPr/>
        </p:nvSpPr>
        <p:spPr bwMode="auto">
          <a:xfrm>
            <a:off x="611560" y="1023119"/>
            <a:ext cx="78466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latin typeface="微软雅黑" pitchFamily="34" charset="-122"/>
                <a:ea typeface="微软雅黑" pitchFamily="34" charset="-122"/>
              </a:rPr>
              <a:t>Windows</a:t>
            </a:r>
            <a:r>
              <a:rPr lang="zh-CN" altLang="en-US" sz="2000" b="1">
                <a:latin typeface="微软雅黑" pitchFamily="34" charset="-122"/>
                <a:ea typeface="微软雅黑" pitchFamily="34" charset="-122"/>
              </a:rPr>
              <a:t>上的文件系统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15676" y="1412776"/>
            <a:ext cx="770262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	</a:t>
            </a:r>
            <a:r>
              <a:rPr lang="zh-CN" altLang="en-US"/>
              <a:t>文件系统，就是对数据进行管理的方式。使用文件系统可有效地管理存储介质。</a:t>
            </a:r>
            <a:endParaRPr lang="zh-CN" altLang="zh-CN" dirty="0"/>
          </a:p>
        </p:txBody>
      </p:sp>
      <p:sp>
        <p:nvSpPr>
          <p:cNvPr id="12" name="矩形 11"/>
          <p:cNvSpPr/>
          <p:nvPr/>
        </p:nvSpPr>
        <p:spPr>
          <a:xfrm>
            <a:off x="615676" y="2479308"/>
            <a:ext cx="7702624" cy="3736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/>
              <a:t>文件系统在计算机中的表现形式：</a:t>
            </a:r>
            <a:endParaRPr lang="zh-CN" altLang="zh-CN" sz="1400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460" y="2996952"/>
            <a:ext cx="2524125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3119617"/>
            <a:ext cx="2952328" cy="36962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3119617"/>
            <a:ext cx="2255143" cy="3640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460" y="3813599"/>
            <a:ext cx="1956078" cy="2946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1575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串行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FLASH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文件系统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FatFs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098" name="Picture 2" descr="http://hi.csdn.net/attachment/201106/11/0_1307766529N287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4856" y="2612366"/>
            <a:ext cx="3883968" cy="3147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772816"/>
            <a:ext cx="2866644" cy="21499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362" y="4077072"/>
            <a:ext cx="3560258" cy="2606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矩形 9"/>
          <p:cNvSpPr/>
          <p:nvPr/>
        </p:nvSpPr>
        <p:spPr>
          <a:xfrm>
            <a:off x="611560" y="1124744"/>
            <a:ext cx="770485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/>
              <a:t>磁盘的物理结构</a:t>
            </a:r>
          </a:p>
        </p:txBody>
      </p:sp>
    </p:spTree>
    <p:extLst>
      <p:ext uri="{BB962C8B-B14F-4D97-AF65-F5344CB8AC3E}">
        <p14:creationId xmlns:p14="http://schemas.microsoft.com/office/powerpoint/2010/main" val="3611546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串行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FLASH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文件系统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FatFs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77537" y="1407339"/>
            <a:ext cx="7704856" cy="8695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	</a:t>
            </a:r>
            <a:r>
              <a:rPr lang="zh-CN" altLang="en-US"/>
              <a:t>使用文件系统时，</a:t>
            </a:r>
            <a:r>
              <a:rPr lang="zh-CN" altLang="zh-CN"/>
              <a:t>它为了存储和管理数据，在存储介质建立</a:t>
            </a:r>
            <a:r>
              <a:rPr lang="zh-CN" altLang="en-US"/>
              <a:t>了一些</a:t>
            </a:r>
            <a:r>
              <a:rPr lang="zh-CN" altLang="zh-CN"/>
              <a:t>组织结构，这些结构包括操作系统引导区、目录和文件。</a:t>
            </a:r>
            <a:r>
              <a:rPr lang="en-US" altLang="zh-CN"/>
              <a:t>	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77537" y="2852936"/>
            <a:ext cx="770485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>
                <a:solidFill>
                  <a:srgbClr val="000000"/>
                </a:solidFill>
              </a:rPr>
              <a:t>	</a:t>
            </a:r>
            <a:r>
              <a:rPr lang="zh-CN" altLang="en-US">
                <a:solidFill>
                  <a:srgbClr val="000000"/>
                </a:solidFill>
              </a:rPr>
              <a:t>常见的</a:t>
            </a:r>
            <a:r>
              <a:rPr lang="en-US" altLang="zh-CN">
                <a:solidFill>
                  <a:srgbClr val="000000"/>
                </a:solidFill>
              </a:rPr>
              <a:t>windows</a:t>
            </a:r>
            <a:r>
              <a:rPr lang="zh-CN" altLang="en-US">
                <a:solidFill>
                  <a:srgbClr val="000000"/>
                </a:solidFill>
              </a:rPr>
              <a:t>下的文件系统格式包括</a:t>
            </a:r>
            <a:r>
              <a:rPr lang="en-US" altLang="zh-CN">
                <a:solidFill>
                  <a:srgbClr val="000000"/>
                </a:solidFill>
              </a:rPr>
              <a:t>FAT32</a:t>
            </a:r>
            <a:r>
              <a:rPr lang="zh-CN" altLang="en-US">
                <a:solidFill>
                  <a:srgbClr val="000000"/>
                </a:solidFill>
              </a:rPr>
              <a:t>、</a:t>
            </a:r>
            <a:r>
              <a:rPr lang="en-US" altLang="zh-CN">
                <a:solidFill>
                  <a:srgbClr val="000000"/>
                </a:solidFill>
              </a:rPr>
              <a:t>NTFS</a:t>
            </a:r>
            <a:r>
              <a:rPr lang="zh-CN" altLang="en-US">
                <a:solidFill>
                  <a:srgbClr val="000000"/>
                </a:solidFill>
              </a:rPr>
              <a:t>、</a:t>
            </a:r>
            <a:r>
              <a:rPr lang="en-US" altLang="zh-CN">
                <a:solidFill>
                  <a:srgbClr val="000000"/>
                </a:solidFill>
              </a:rPr>
              <a:t>exFAT</a:t>
            </a:r>
            <a:r>
              <a:rPr lang="zh-CN" altLang="en-US">
                <a:solidFill>
                  <a:srgbClr val="000000"/>
                </a:solidFill>
              </a:rPr>
              <a:t>。在使用文件系统前，要先对存储介质进行格式化。格式化时会在存储介质上新建一个文件分配表和目录。这样，文件系统就可以记录数据存放的物理地址，剩余空间。</a:t>
            </a:r>
          </a:p>
        </p:txBody>
      </p:sp>
    </p:spTree>
    <p:extLst>
      <p:ext uri="{BB962C8B-B14F-4D97-AF65-F5344CB8AC3E}">
        <p14:creationId xmlns:p14="http://schemas.microsoft.com/office/powerpoint/2010/main" val="509163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串行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FLASH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文件系统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FatFs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61"/>
          <a:stretch/>
        </p:blipFill>
        <p:spPr bwMode="auto">
          <a:xfrm>
            <a:off x="601290" y="1474103"/>
            <a:ext cx="2613505" cy="5248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3707904" y="1340768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Windows</a:t>
            </a:r>
            <a:r>
              <a:rPr lang="zh-CN" altLang="en-US"/>
              <a:t>操作系统为了便于用户对磁盘的管理。加入了磁盘分区的概念，即将一块磁盘逻辑划分为几块，它会把磁盘的分区信息记录到硬盘分区表中。</a:t>
            </a:r>
          </a:p>
        </p:txBody>
      </p:sp>
      <p:sp>
        <p:nvSpPr>
          <p:cNvPr id="6" name="矩形 5"/>
          <p:cNvSpPr/>
          <p:nvPr/>
        </p:nvSpPr>
        <p:spPr>
          <a:xfrm>
            <a:off x="3653358" y="3429000"/>
            <a:ext cx="4572000" cy="133882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/>
              <a:t>在硬盘分区表中，描述了各个逻辑分区的属性，如分区开始和结束位置所在的物理地址</a:t>
            </a:r>
            <a:r>
              <a:rPr lang="en-US" altLang="zh-CN"/>
              <a:t>(</a:t>
            </a:r>
            <a:r>
              <a:rPr lang="zh-CN" altLang="en-US"/>
              <a:t>柱面号、扇区号</a:t>
            </a:r>
            <a:r>
              <a:rPr lang="en-US" altLang="zh-CN"/>
              <a:t>)</a:t>
            </a:r>
            <a:r>
              <a:rPr lang="zh-CN" altLang="en-US"/>
              <a:t>，空间大小等信息。</a:t>
            </a:r>
          </a:p>
        </p:txBody>
      </p:sp>
      <p:sp>
        <p:nvSpPr>
          <p:cNvPr id="4" name="矩形 3"/>
          <p:cNvSpPr/>
          <p:nvPr/>
        </p:nvSpPr>
        <p:spPr>
          <a:xfrm>
            <a:off x="539552" y="1044575"/>
            <a:ext cx="885698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/>
              <a:t>磁盘分区表</a:t>
            </a:r>
          </a:p>
        </p:txBody>
      </p:sp>
    </p:spTree>
    <p:extLst>
      <p:ext uri="{BB962C8B-B14F-4D97-AF65-F5344CB8AC3E}">
        <p14:creationId xmlns:p14="http://schemas.microsoft.com/office/powerpoint/2010/main" val="3172323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串行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FLASH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文件系统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FatFs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42382" y="3965123"/>
            <a:ext cx="7632848" cy="1700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	</a:t>
            </a:r>
            <a:r>
              <a:rPr lang="zh-CN" altLang="zh-CN"/>
              <a:t>文件系统的存在使存取数据时，不再是简单地向某物理地址直接读写，而是要遵循它的读写格式。如经过逻辑转换，一个完整的文件可能被分开成多段存储到不连续的物理地址，使用目录或链表的方式来获知下一段的位置。</a:t>
            </a:r>
          </a:p>
        </p:txBody>
      </p:sp>
      <p:sp>
        <p:nvSpPr>
          <p:cNvPr id="2" name="矩形 1"/>
          <p:cNvSpPr/>
          <p:nvPr/>
        </p:nvSpPr>
        <p:spPr>
          <a:xfrm>
            <a:off x="627320" y="1412776"/>
            <a:ext cx="7632848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	</a:t>
            </a:r>
            <a:r>
              <a:rPr lang="zh-CN" altLang="zh-CN"/>
              <a:t>使用文件系统时，数据都以文件的形式存储。写入新文件时，先在目录中创建一个文件索引，它指示了文件存放的物理地址，再把数据存储到该地址中。当需要读取数据时，可以从目录中找到该文件的索引，进而在相应的地址中读取出数据。具体还涉及到逻辑地址、簇大小、不连续存储等一系列辅助结构或处理过程。</a:t>
            </a:r>
          </a:p>
        </p:txBody>
      </p:sp>
      <p:sp>
        <p:nvSpPr>
          <p:cNvPr id="3" name="矩形 2"/>
          <p:cNvSpPr/>
          <p:nvPr/>
        </p:nvSpPr>
        <p:spPr>
          <a:xfrm>
            <a:off x="659440" y="1044575"/>
            <a:ext cx="823304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000" b="1"/>
              <a:t>文件系统</a:t>
            </a:r>
            <a:r>
              <a:rPr lang="zh-CN" altLang="en-US" sz="2000" b="1"/>
              <a:t>的结构与特性</a:t>
            </a:r>
          </a:p>
        </p:txBody>
      </p:sp>
    </p:spTree>
    <p:extLst>
      <p:ext uri="{BB962C8B-B14F-4D97-AF65-F5344CB8AC3E}">
        <p14:creationId xmlns:p14="http://schemas.microsoft.com/office/powerpoint/2010/main" val="2609071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串行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FLASH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文件系统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FatFs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340768"/>
            <a:ext cx="5994401" cy="1610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/>
          <p:cNvSpPr/>
          <p:nvPr/>
        </p:nvSpPr>
        <p:spPr>
          <a:xfrm>
            <a:off x="577537" y="908720"/>
            <a:ext cx="7704856" cy="456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/>
              <a:t>文件系统的空间示意图</a:t>
            </a: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3" y="3449202"/>
            <a:ext cx="6066409" cy="33641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矩形 9"/>
          <p:cNvSpPr/>
          <p:nvPr/>
        </p:nvSpPr>
        <p:spPr>
          <a:xfrm>
            <a:off x="577537" y="2992667"/>
            <a:ext cx="7704856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/>
              <a:t>目录示意图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21985" y="1663933"/>
            <a:ext cx="23220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存储了</a:t>
            </a:r>
            <a:r>
              <a:rPr lang="en-US" altLang="zh-CN"/>
              <a:t>A.TXT</a:t>
            </a:r>
            <a:r>
              <a:rPr lang="zh-CN" altLang="en-US"/>
              <a:t>，</a:t>
            </a:r>
            <a:endParaRPr lang="en-US" altLang="zh-CN"/>
          </a:p>
          <a:p>
            <a:r>
              <a:rPr lang="en-US" altLang="zh-CN"/>
              <a:t>B.TXT</a:t>
            </a:r>
            <a:r>
              <a:rPr lang="zh-CN" altLang="en-US"/>
              <a:t>，</a:t>
            </a:r>
            <a:r>
              <a:rPr lang="en-US" altLang="zh-CN"/>
              <a:t>C.TXT</a:t>
            </a:r>
            <a:r>
              <a:rPr lang="zh-CN" altLang="en-US"/>
              <a:t>文件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887452" y="3573016"/>
            <a:ext cx="23220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记录了文件的开始簇位置、大小等信息</a:t>
            </a:r>
          </a:p>
        </p:txBody>
      </p:sp>
    </p:spTree>
    <p:extLst>
      <p:ext uri="{BB962C8B-B14F-4D97-AF65-F5344CB8AC3E}">
        <p14:creationId xmlns:p14="http://schemas.microsoft.com/office/powerpoint/2010/main" val="166500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1826</TotalTime>
  <Pages>0</Pages>
  <Words>412</Words>
  <Characters>0</Characters>
  <Application>Microsoft Office PowerPoint</Application>
  <DocSecurity>0</DocSecurity>
  <PresentationFormat>全屏显示(4:3)</PresentationFormat>
  <Lines>0</Lines>
  <Paragraphs>65</Paragraphs>
  <Slides>14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wushaoxia(武绍霞)</dc:creator>
  <cp:lastModifiedBy>admin</cp:lastModifiedBy>
  <cp:revision>216</cp:revision>
  <dcterms:created xsi:type="dcterms:W3CDTF">2014-09-22T09:17:55Z</dcterms:created>
  <dcterms:modified xsi:type="dcterms:W3CDTF">2017-08-29T02:22:43Z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2052-10.1.0.5345</vt:lpwstr>
  </property>
</Properties>
</file>