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87" r:id="rId2"/>
    <p:sldId id="380" r:id="rId3"/>
    <p:sldId id="296" r:id="rId4"/>
    <p:sldId id="374" r:id="rId5"/>
    <p:sldId id="365" r:id="rId6"/>
    <p:sldId id="375" r:id="rId7"/>
    <p:sldId id="376" r:id="rId8"/>
    <p:sldId id="366" r:id="rId9"/>
    <p:sldId id="367" r:id="rId10"/>
    <p:sldId id="377" r:id="rId11"/>
    <p:sldId id="378" r:id="rId12"/>
    <p:sldId id="379" r:id="rId13"/>
    <p:sldId id="28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51" d="100"/>
          <a:sy n="51" d="100"/>
        </p:scale>
        <p:origin x="-1354" y="-43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latin typeface="微软雅黑" pitchFamily="34" charset="-122"/>
                  <a:ea typeface="微软雅黑" pitchFamily="34" charset="-122"/>
                </a:rPr>
                <a:t>LCD—</a:t>
              </a:r>
              <a:r>
                <a:rPr lang="zh-CN" altLang="en-US" sz="3200" b="1" dirty="0">
                  <a:latin typeface="微软雅黑" pitchFamily="34" charset="-122"/>
                  <a:ea typeface="微软雅黑" pitchFamily="34" charset="-122"/>
                </a:rPr>
                <a:t>液晶显示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18519"/>
              </p:ext>
            </p:extLst>
          </p:nvPr>
        </p:nvGraphicFramePr>
        <p:xfrm>
          <a:off x="1907704" y="3501008"/>
          <a:ext cx="5915001" cy="33090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1667">
                  <a:extLst>
                    <a:ext uri="{9D8B030D-6E8A-4147-A177-3AD203B41FA5}">
                      <a16:colId xmlns:a16="http://schemas.microsoft.com/office/drawing/2014/main" xmlns="" val="3630093457"/>
                    </a:ext>
                  </a:extLst>
                </a:gridCol>
                <a:gridCol w="1772749">
                  <a:extLst>
                    <a:ext uri="{9D8B030D-6E8A-4147-A177-3AD203B41FA5}">
                      <a16:colId xmlns:a16="http://schemas.microsoft.com/office/drawing/2014/main" xmlns="" val="3265771040"/>
                    </a:ext>
                  </a:extLst>
                </a:gridCol>
                <a:gridCol w="2170585">
                  <a:extLst>
                    <a:ext uri="{9D8B030D-6E8A-4147-A177-3AD203B41FA5}">
                      <a16:colId xmlns:a16="http://schemas.microsoft.com/office/drawing/2014/main" xmlns="" val="1724984568"/>
                    </a:ext>
                  </a:extLst>
                </a:gridCol>
              </a:tblGrid>
              <a:tr h="2916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</a:rPr>
                        <a:t>信号线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ILI9341</a:t>
                      </a:r>
                      <a:r>
                        <a:rPr lang="zh-CN" sz="1300">
                          <a:effectLst/>
                        </a:rPr>
                        <a:t>对应的信号线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</a:rPr>
                        <a:t>说明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4645" marR="64645" marT="0" marB="0"/>
                </a:tc>
                <a:extLst>
                  <a:ext uri="{0D108BD9-81ED-4DB2-BD59-A6C34878D82A}">
                    <a16:rowId xmlns:a16="http://schemas.microsoft.com/office/drawing/2014/main" xmlns="" val="4235261724"/>
                  </a:ext>
                </a:extLst>
              </a:tr>
              <a:tr h="2725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LCD_DB[15:0]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D[15:0]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数据信号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extLst>
                  <a:ext uri="{0D108BD9-81ED-4DB2-BD59-A6C34878D82A}">
                    <a16:rowId xmlns:a16="http://schemas.microsoft.com/office/drawing/2014/main" xmlns="" val="2369764801"/>
                  </a:ext>
                </a:extLst>
              </a:tr>
              <a:tr h="2725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LCD_RD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RDX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读数据信号，低电平有效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extLst>
                  <a:ext uri="{0D108BD9-81ED-4DB2-BD59-A6C34878D82A}">
                    <a16:rowId xmlns:a16="http://schemas.microsoft.com/office/drawing/2014/main" xmlns="" val="1704618437"/>
                  </a:ext>
                </a:extLst>
              </a:tr>
              <a:tr h="9181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LCD_RS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D/CX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数据</a:t>
                      </a:r>
                      <a:r>
                        <a:rPr lang="en-US" sz="1000">
                          <a:effectLst/>
                        </a:rPr>
                        <a:t>/</a:t>
                      </a:r>
                      <a:r>
                        <a:rPr lang="zh-CN" sz="1000">
                          <a:effectLst/>
                        </a:rPr>
                        <a:t>命令信号，高电平时，</a:t>
                      </a:r>
                      <a:r>
                        <a:rPr lang="en-US" sz="1000">
                          <a:effectLst/>
                        </a:rPr>
                        <a:t>D[15:0]</a:t>
                      </a:r>
                      <a:r>
                        <a:rPr lang="zh-CN" sz="1000">
                          <a:effectLst/>
                        </a:rPr>
                        <a:t>表示的是数据</a:t>
                      </a:r>
                      <a:r>
                        <a:rPr lang="en-US" sz="1000">
                          <a:effectLst/>
                        </a:rPr>
                        <a:t>(RGB</a:t>
                      </a:r>
                      <a:r>
                        <a:rPr lang="zh-CN" sz="1000">
                          <a:effectLst/>
                        </a:rPr>
                        <a:t>像素数据或命令数据</a:t>
                      </a:r>
                      <a:r>
                        <a:rPr lang="en-US" sz="1000">
                          <a:effectLst/>
                        </a:rPr>
                        <a:t>)</a:t>
                      </a:r>
                      <a:r>
                        <a:rPr lang="zh-CN" sz="1000">
                          <a:effectLst/>
                        </a:rPr>
                        <a:t>，低电平时</a:t>
                      </a:r>
                      <a:r>
                        <a:rPr lang="en-US" sz="1000">
                          <a:effectLst/>
                        </a:rPr>
                        <a:t>D[15:0]</a:t>
                      </a:r>
                      <a:r>
                        <a:rPr lang="zh-CN" sz="1000">
                          <a:effectLst/>
                        </a:rPr>
                        <a:t>表示控制命令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extLst>
                  <a:ext uri="{0D108BD9-81ED-4DB2-BD59-A6C34878D82A}">
                    <a16:rowId xmlns:a16="http://schemas.microsoft.com/office/drawing/2014/main" xmlns="" val="2974661593"/>
                  </a:ext>
                </a:extLst>
              </a:tr>
              <a:tr h="2725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LCD_RESET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RESX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复位信号，低电平有效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extLst>
                  <a:ext uri="{0D108BD9-81ED-4DB2-BD59-A6C34878D82A}">
                    <a16:rowId xmlns:a16="http://schemas.microsoft.com/office/drawing/2014/main" xmlns="" val="3624010818"/>
                  </a:ext>
                </a:extLst>
              </a:tr>
              <a:tr h="2725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LCD_WR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WRX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写数据信号，低电平有效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extLst>
                  <a:ext uri="{0D108BD9-81ED-4DB2-BD59-A6C34878D82A}">
                    <a16:rowId xmlns:a16="http://schemas.microsoft.com/office/drawing/2014/main" xmlns="" val="1610901185"/>
                  </a:ext>
                </a:extLst>
              </a:tr>
              <a:tr h="2725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LCD_CS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CSX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片选信号，低电平有效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extLst>
                  <a:ext uri="{0D108BD9-81ED-4DB2-BD59-A6C34878D82A}">
                    <a16:rowId xmlns:a16="http://schemas.microsoft.com/office/drawing/2014/main" xmlns="" val="590235993"/>
                  </a:ext>
                </a:extLst>
              </a:tr>
              <a:tr h="2725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LCD_BK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背光信号，低电平点亮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extLst>
                  <a:ext uri="{0D108BD9-81ED-4DB2-BD59-A6C34878D82A}">
                    <a16:rowId xmlns:a16="http://schemas.microsoft.com/office/drawing/2014/main" xmlns="" val="3664451454"/>
                  </a:ext>
                </a:extLst>
              </a:tr>
              <a:tr h="4582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GPIO[5:1]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触摸屏的控制信号线，下一章再介绍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extLst>
                  <a:ext uri="{0D108BD9-81ED-4DB2-BD59-A6C34878D82A}">
                    <a16:rowId xmlns:a16="http://schemas.microsoft.com/office/drawing/2014/main" xmlns="" val="48690039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1874" y="961730"/>
            <a:ext cx="80776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这些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引出的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信号线即</a:t>
            </a:r>
            <a:r>
              <a:rPr lang="en-US" altLang="zh-CN">
                <a:latin typeface="Times New Roman" panose="02020603050405020304" pitchFamily="18" charset="0"/>
              </a:rPr>
              <a:t>8080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通讯接口，带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的表示低电平有效，</a:t>
            </a:r>
            <a:r>
              <a:rPr lang="en-US" altLang="zh-CN">
                <a:latin typeface="Times New Roman" panose="02020603050405020304" pitchFamily="18" charset="0"/>
              </a:rPr>
              <a:t>STM32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通过该接口与</a:t>
            </a:r>
            <a:r>
              <a:rPr lang="en-US" altLang="zh-CN">
                <a:latin typeface="Times New Roman" panose="02020603050405020304" pitchFamily="18" charset="0"/>
              </a:rPr>
              <a:t>ILI9341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芯片进行通讯，实现对液晶屏的控制。通讯的内容主要包括命令和显存数据，显存数据即各个像素点的</a:t>
            </a:r>
            <a:r>
              <a:rPr lang="en-US" altLang="zh-CN">
                <a:latin typeface="Times New Roman" panose="02020603050405020304" pitchFamily="18" charset="0"/>
              </a:rPr>
              <a:t>RGB565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内容；命令是指对</a:t>
            </a:r>
            <a:r>
              <a:rPr lang="en-US" altLang="zh-CN">
                <a:latin typeface="Times New Roman" panose="02020603050405020304" pitchFamily="18" charset="0"/>
              </a:rPr>
              <a:t>ILI9341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的控制指令，</a:t>
            </a:r>
            <a:r>
              <a:rPr lang="en-US" altLang="zh-CN">
                <a:latin typeface="Times New Roman" panose="02020603050405020304" pitchFamily="18" charset="0"/>
              </a:rPr>
              <a:t>MCU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可通过</a:t>
            </a:r>
            <a:r>
              <a:rPr lang="en-US" altLang="zh-CN">
                <a:latin typeface="Times New Roman" panose="02020603050405020304" pitchFamily="18" charset="0"/>
              </a:rPr>
              <a:t>8080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接口发送命令编码控制</a:t>
            </a:r>
            <a:r>
              <a:rPr lang="en-US" altLang="zh-CN">
                <a:latin typeface="Times New Roman" panose="02020603050405020304" pitchFamily="18" charset="0"/>
              </a:rPr>
              <a:t>ILI9341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的工作方式，例如复位指令、设置光标指令、睡眠模式指令等等，具体的指令在《</a:t>
            </a:r>
            <a:r>
              <a:rPr lang="en-US" altLang="zh-CN">
                <a:latin typeface="Times New Roman" panose="02020603050405020304" pitchFamily="18" charset="0"/>
              </a:rPr>
              <a:t>ILI9341.pdf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》数据手册均有详细说明。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5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2816"/>
            <a:ext cx="7228947" cy="4415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85337" y="1129784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ILI9341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写命令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时序图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83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0624" y="1141166"/>
            <a:ext cx="87484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latin typeface="Times New Roman" panose="02020603050405020304" pitchFamily="18" charset="0"/>
              </a:rPr>
              <a:t>	</a:t>
            </a:r>
            <a:r>
              <a:rPr lang="zh-CN" altLang="zh-CN">
                <a:latin typeface="Times New Roman" panose="02020603050405020304" pitchFamily="18" charset="0"/>
              </a:rPr>
              <a:t>写命令时序由片选信号</a:t>
            </a:r>
            <a:r>
              <a:rPr lang="en-US" altLang="zh-CN">
                <a:latin typeface="Times New Roman" panose="02020603050405020304" pitchFamily="18" charset="0"/>
              </a:rPr>
              <a:t>CSX</a:t>
            </a:r>
            <a:r>
              <a:rPr lang="zh-CN" altLang="zh-CN">
                <a:latin typeface="Times New Roman" panose="02020603050405020304" pitchFamily="18" charset="0"/>
              </a:rPr>
              <a:t>拉低开始，对数据</a:t>
            </a:r>
            <a:r>
              <a:rPr lang="en-US" altLang="zh-CN">
                <a:latin typeface="Times New Roman" panose="02020603050405020304" pitchFamily="18" charset="0"/>
              </a:rPr>
              <a:t>/</a:t>
            </a:r>
            <a:r>
              <a:rPr lang="zh-CN" altLang="zh-CN">
                <a:latin typeface="Times New Roman" panose="02020603050405020304" pitchFamily="18" charset="0"/>
              </a:rPr>
              <a:t>命令选择信号线</a:t>
            </a:r>
            <a:r>
              <a:rPr lang="en-US" altLang="zh-CN">
                <a:latin typeface="Times New Roman" panose="02020603050405020304" pitchFamily="18" charset="0"/>
              </a:rPr>
              <a:t>D/CX</a:t>
            </a:r>
            <a:r>
              <a:rPr lang="zh-CN" altLang="zh-CN">
                <a:latin typeface="Times New Roman" panose="02020603050405020304" pitchFamily="18" charset="0"/>
              </a:rPr>
              <a:t>也置低电平表示写入的是命令地址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zh-CN">
                <a:latin typeface="Times New Roman" panose="02020603050405020304" pitchFamily="18" charset="0"/>
              </a:rPr>
              <a:t>可理解为命令编码，如软件复位命令：</a:t>
            </a:r>
            <a:r>
              <a:rPr lang="en-US" altLang="zh-CN">
                <a:latin typeface="Times New Roman" panose="02020603050405020304" pitchFamily="18" charset="0"/>
              </a:rPr>
              <a:t>0x01)</a:t>
            </a:r>
            <a:r>
              <a:rPr lang="zh-CN" altLang="zh-CN">
                <a:latin typeface="Times New Roman" panose="02020603050405020304" pitchFamily="18" charset="0"/>
              </a:rPr>
              <a:t>，以写信号</a:t>
            </a:r>
            <a:r>
              <a:rPr lang="en-US" altLang="zh-CN">
                <a:latin typeface="Times New Roman" panose="02020603050405020304" pitchFamily="18" charset="0"/>
              </a:rPr>
              <a:t>WRX</a:t>
            </a:r>
            <a:r>
              <a:rPr lang="zh-CN" altLang="zh-CN">
                <a:latin typeface="Times New Roman" panose="02020603050405020304" pitchFamily="18" charset="0"/>
              </a:rPr>
              <a:t>为低，读信号</a:t>
            </a:r>
            <a:r>
              <a:rPr lang="en-US" altLang="zh-CN">
                <a:latin typeface="Times New Roman" panose="02020603050405020304" pitchFamily="18" charset="0"/>
              </a:rPr>
              <a:t>RDX</a:t>
            </a:r>
            <a:r>
              <a:rPr lang="zh-CN" altLang="zh-CN">
                <a:latin typeface="Times New Roman" panose="02020603050405020304" pitchFamily="18" charset="0"/>
              </a:rPr>
              <a:t>为高表示数据传输方向为写入，同时，在数据线</a:t>
            </a:r>
            <a:r>
              <a:rPr lang="en-US" altLang="zh-CN">
                <a:latin typeface="Times New Roman" panose="02020603050405020304" pitchFamily="18" charset="0"/>
              </a:rPr>
              <a:t>D[17:0](</a:t>
            </a:r>
            <a:r>
              <a:rPr lang="zh-CN" altLang="zh-CN">
                <a:latin typeface="Times New Roman" panose="02020603050405020304" pitchFamily="18" charset="0"/>
              </a:rPr>
              <a:t>或</a:t>
            </a:r>
            <a:r>
              <a:rPr lang="en-US" altLang="zh-CN">
                <a:latin typeface="Times New Roman" panose="02020603050405020304" pitchFamily="18" charset="0"/>
              </a:rPr>
              <a:t>D[15:0])</a:t>
            </a:r>
            <a:r>
              <a:rPr lang="zh-CN" altLang="zh-CN">
                <a:latin typeface="Times New Roman" panose="02020603050405020304" pitchFamily="18" charset="0"/>
              </a:rPr>
              <a:t>输出命令地址，在第二个传输阶段传送的是命令的参数，所以</a:t>
            </a:r>
            <a:r>
              <a:rPr lang="en-US" altLang="zh-CN">
                <a:latin typeface="Times New Roman" panose="02020603050405020304" pitchFamily="18" charset="0"/>
              </a:rPr>
              <a:t>D/CX</a:t>
            </a:r>
            <a:r>
              <a:rPr lang="zh-CN" altLang="zh-CN">
                <a:latin typeface="Times New Roman" panose="02020603050405020304" pitchFamily="18" charset="0"/>
              </a:rPr>
              <a:t>要置高电平，表示写入的是命令数据，命令数据是某些指令带有的参数，如复位指令编码为</a:t>
            </a:r>
            <a:r>
              <a:rPr lang="en-US" altLang="zh-CN">
                <a:latin typeface="Times New Roman" panose="02020603050405020304" pitchFamily="18" charset="0"/>
              </a:rPr>
              <a:t>0x01</a:t>
            </a:r>
            <a:r>
              <a:rPr lang="zh-CN" altLang="zh-CN">
                <a:latin typeface="Times New Roman" panose="02020603050405020304" pitchFamily="18" charset="0"/>
              </a:rPr>
              <a:t>，它后面可以带一个参数，该参数表示多少秒后复位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zh-CN">
                <a:latin typeface="Times New Roman" panose="02020603050405020304" pitchFamily="18" charset="0"/>
              </a:rPr>
              <a:t>实际的复位命令不含参数，此处只是为了讲解指令编码与参数的区别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zh-CN">
                <a:latin typeface="Times New Roman" panose="02020603050405020304" pitchFamily="18" charset="0"/>
              </a:rPr>
              <a:t>。</a:t>
            </a:r>
            <a:endParaRPr lang="en-US" altLang="zh-CN">
              <a:latin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latin typeface="Times New Roman" panose="02020603050405020304" pitchFamily="18" charset="0"/>
              </a:rPr>
              <a:t>	</a:t>
            </a:r>
            <a:r>
              <a:rPr lang="zh-CN" altLang="zh-CN"/>
              <a:t>当需要把像素数据写入</a:t>
            </a:r>
            <a:r>
              <a:rPr lang="en-US" altLang="zh-CN"/>
              <a:t>GRAM</a:t>
            </a:r>
            <a:r>
              <a:rPr lang="zh-CN" altLang="zh-CN"/>
              <a:t>时，过程很类似，把片选信号</a:t>
            </a:r>
            <a:r>
              <a:rPr lang="en-US" altLang="zh-CN"/>
              <a:t>CSX</a:t>
            </a:r>
            <a:r>
              <a:rPr lang="zh-CN" altLang="zh-CN"/>
              <a:t>拉低后，再把数据</a:t>
            </a:r>
            <a:r>
              <a:rPr lang="en-US" altLang="zh-CN"/>
              <a:t>/</a:t>
            </a:r>
            <a:r>
              <a:rPr lang="zh-CN" altLang="zh-CN"/>
              <a:t>命令选择信号线</a:t>
            </a:r>
            <a:r>
              <a:rPr lang="en-US" altLang="zh-CN"/>
              <a:t>D/CX</a:t>
            </a:r>
            <a:r>
              <a:rPr lang="zh-CN" altLang="zh-CN"/>
              <a:t>置为高电平，这时由</a:t>
            </a:r>
            <a:r>
              <a:rPr lang="en-US" altLang="zh-CN"/>
              <a:t>D[17:0]</a:t>
            </a:r>
            <a:r>
              <a:rPr lang="zh-CN" altLang="zh-CN"/>
              <a:t>传输的数据则会被</a:t>
            </a:r>
            <a:r>
              <a:rPr lang="en-US" altLang="zh-CN"/>
              <a:t>ILI9341</a:t>
            </a:r>
            <a:r>
              <a:rPr lang="zh-CN" altLang="zh-CN"/>
              <a:t>保存至它的</a:t>
            </a:r>
            <a:r>
              <a:rPr lang="en-US" altLang="zh-CN"/>
              <a:t>GRAM</a:t>
            </a:r>
            <a:r>
              <a:rPr lang="zh-CN" altLang="zh-CN"/>
              <a:t>中。</a:t>
            </a:r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63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01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772816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19529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显示器简介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383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02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41006" y="5227612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253" y="285293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液晶控制原理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71698" y="450912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03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31618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6568" y="4561964"/>
            <a:ext cx="3602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秉火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3.2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寸液晶屏简介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87824" y="6010977"/>
            <a:ext cx="4499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LCD—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液晶显示”章节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0521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秉火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寸液晶控屏简介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628800"/>
            <a:ext cx="82809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一节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讲解的屏幕其液晶控制器与液晶屏是完全分离的，且具有带控制器和不带控制器的版本，易于理解，下面来分析实验板标配的分辨率为</a:t>
            </a:r>
            <a:r>
              <a:rPr lang="en-US" altLang="zh-CN">
                <a:latin typeface="Times New Roman" panose="02020603050405020304" pitchFamily="18" charset="0"/>
              </a:rPr>
              <a:t>320*240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</a:rPr>
              <a:t>3.2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寸电阻触摸液晶屏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LCD—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液晶显示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850" y="1457748"/>
            <a:ext cx="3384376" cy="49413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23528" y="1034717"/>
            <a:ext cx="2605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3.2</a:t>
            </a:r>
            <a:r>
              <a:rPr lang="zh-CN" altLang="en-US" sz="2000" b="1"/>
              <a:t>寸电阻触摸屏实物</a:t>
            </a:r>
          </a:p>
        </p:txBody>
      </p:sp>
    </p:spTree>
    <p:extLst>
      <p:ext uri="{BB962C8B-B14F-4D97-AF65-F5344CB8AC3E}">
        <p14:creationId xmlns:p14="http://schemas.microsoft.com/office/powerpoint/2010/main" val="346003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044575"/>
            <a:ext cx="77026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图中的标号</a:t>
            </a:r>
            <a:r>
              <a:rPr lang="en-US" altLang="zh-CN">
                <a:sym typeface="Wingdings" panose="05000000000000000000" pitchFamily="2" charset="2"/>
              </a:rPr>
              <a:t></a:t>
            </a:r>
            <a:r>
              <a:rPr lang="zh-CN" altLang="zh-CN"/>
              <a:t>部分是液晶屏幕的整体，通过引出的排针接入到实验板上可对它进行控制，它分为标号</a:t>
            </a:r>
            <a:r>
              <a:rPr lang="en-US" altLang="zh-CN">
                <a:sym typeface="Wingdings" panose="05000000000000000000" pitchFamily="2" charset="2"/>
              </a:rPr>
              <a:t></a:t>
            </a:r>
            <a:r>
              <a:rPr lang="zh-CN" altLang="zh-CN"/>
              <a:t>的液晶触摸面板和标号</a:t>
            </a:r>
            <a:r>
              <a:rPr lang="en-US" altLang="zh-CN">
                <a:sym typeface="Wingdings" panose="05000000000000000000" pitchFamily="2" charset="2"/>
              </a:rPr>
              <a:t></a:t>
            </a:r>
            <a:r>
              <a:rPr lang="zh-CN" altLang="zh-CN"/>
              <a:t>的</a:t>
            </a:r>
            <a:r>
              <a:rPr lang="en-US" altLang="zh-CN"/>
              <a:t>PCB</a:t>
            </a:r>
            <a:r>
              <a:rPr lang="zh-CN" altLang="zh-CN"/>
              <a:t>底板两部分。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标号</a:t>
            </a:r>
            <a:r>
              <a:rPr lang="en-US" altLang="zh-CN">
                <a:sym typeface="Wingdings" panose="05000000000000000000" pitchFamily="2" charset="2"/>
              </a:rPr>
              <a:t></a:t>
            </a:r>
            <a:r>
              <a:rPr lang="zh-CN" altLang="zh-CN"/>
              <a:t>处的液晶触摸面板由液晶屏和触摸屏组成，屏幕表面的灰色线框即为电阻触摸屏的信号线，触摸屏的下方即为液晶面板，在它的内部包含了一个型号为</a:t>
            </a:r>
            <a:r>
              <a:rPr lang="en-US" altLang="zh-CN"/>
              <a:t>ILI9341</a:t>
            </a:r>
            <a:r>
              <a:rPr lang="zh-CN" altLang="zh-CN"/>
              <a:t>的液晶控制器芯片</a:t>
            </a:r>
            <a:r>
              <a:rPr lang="en-US" altLang="zh-CN"/>
              <a:t>(</a:t>
            </a:r>
            <a:r>
              <a:rPr lang="zh-CN" altLang="zh-CN"/>
              <a:t>由于集成度高，所以图中无法看见</a:t>
            </a:r>
            <a:r>
              <a:rPr lang="en-US" altLang="zh-CN"/>
              <a:t>)</a:t>
            </a:r>
            <a:r>
              <a:rPr lang="zh-CN" altLang="zh-CN"/>
              <a:t>，该液晶控制器使用</a:t>
            </a:r>
            <a:r>
              <a:rPr lang="en-US" altLang="zh-CN"/>
              <a:t>8080</a:t>
            </a:r>
            <a:r>
              <a:rPr lang="zh-CN" altLang="zh-CN"/>
              <a:t>接口与单片机通讯，图中液晶面板引出的</a:t>
            </a:r>
            <a:r>
              <a:rPr lang="en-US" altLang="zh-CN"/>
              <a:t>FPC</a:t>
            </a:r>
            <a:r>
              <a:rPr lang="zh-CN" altLang="zh-CN"/>
              <a:t>信号线即</a:t>
            </a:r>
            <a:r>
              <a:rPr lang="en-US" altLang="zh-CN"/>
              <a:t>8080</a:t>
            </a:r>
            <a:r>
              <a:rPr lang="zh-CN" altLang="zh-CN"/>
              <a:t>接口</a:t>
            </a:r>
            <a:r>
              <a:rPr lang="en-US" altLang="zh-CN"/>
              <a:t>(RGB</a:t>
            </a:r>
            <a:r>
              <a:rPr lang="zh-CN" altLang="zh-CN"/>
              <a:t>接口已在内部直接与</a:t>
            </a:r>
            <a:r>
              <a:rPr lang="en-US" altLang="zh-CN"/>
              <a:t>ILI9341</a:t>
            </a:r>
            <a:r>
              <a:rPr lang="zh-CN" altLang="zh-CN"/>
              <a:t>相连</a:t>
            </a:r>
            <a:r>
              <a:rPr lang="en-US" altLang="zh-CN"/>
              <a:t>)</a:t>
            </a:r>
            <a:r>
              <a:rPr lang="zh-CN" altLang="zh-CN"/>
              <a:t>，且控制器中包含有显存，单片机把要显示的数据通过引出的</a:t>
            </a:r>
            <a:r>
              <a:rPr lang="en-US" altLang="zh-CN"/>
              <a:t>8080</a:t>
            </a:r>
            <a:r>
              <a:rPr lang="zh-CN" altLang="zh-CN"/>
              <a:t>接口发送到液晶控制器，这些数据会被存储到它内部的显存中，然后液晶控制器不断把显存的内容刷新到液晶面板，显示内容。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2702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400" y="1115000"/>
            <a:ext cx="7702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标号</a:t>
            </a:r>
            <a:r>
              <a:rPr lang="en-US" altLang="zh-CN">
                <a:sym typeface="Wingdings" panose="05000000000000000000" pitchFamily="2" charset="2"/>
              </a:rPr>
              <a:t></a:t>
            </a:r>
            <a:r>
              <a:rPr lang="zh-CN" altLang="zh-CN"/>
              <a:t>处的是</a:t>
            </a:r>
            <a:r>
              <a:rPr lang="en-US" altLang="zh-CN"/>
              <a:t>PCB</a:t>
            </a:r>
            <a:r>
              <a:rPr lang="zh-CN" altLang="zh-CN"/>
              <a:t>底板，它主要包含了一个电阻触摸屏的控制器</a:t>
            </a:r>
            <a:r>
              <a:rPr lang="en-US" altLang="zh-CN"/>
              <a:t>XPT2046</a:t>
            </a:r>
            <a:r>
              <a:rPr lang="zh-CN" altLang="zh-CN"/>
              <a:t>，电阻触摸屏控制器实质上是一个</a:t>
            </a:r>
            <a:r>
              <a:rPr lang="en-US" altLang="zh-CN"/>
              <a:t>ADC</a:t>
            </a:r>
            <a:r>
              <a:rPr lang="zh-CN" altLang="zh-CN"/>
              <a:t>芯片，通过检测电压值来计算触摸坐标。</a:t>
            </a:r>
            <a:r>
              <a:rPr lang="en-US" altLang="zh-CN"/>
              <a:t>PCB</a:t>
            </a:r>
            <a:r>
              <a:rPr lang="zh-CN" altLang="zh-CN"/>
              <a:t>底板与液晶触摸面板通过</a:t>
            </a:r>
            <a:r>
              <a:rPr lang="en-US" altLang="zh-CN"/>
              <a:t>FPC</a:t>
            </a:r>
            <a:r>
              <a:rPr lang="zh-CN" altLang="zh-CN"/>
              <a:t>排线座连接，然后引出到排针，方便与实验板的排母连接。</a:t>
            </a:r>
          </a:p>
        </p:txBody>
      </p:sp>
    </p:spTree>
    <p:extLst>
      <p:ext uri="{BB962C8B-B14F-4D97-AF65-F5344CB8AC3E}">
        <p14:creationId xmlns:p14="http://schemas.microsoft.com/office/powerpoint/2010/main" val="131918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143600"/>
            <a:ext cx="28600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ILI9341</a:t>
            </a:r>
            <a:r>
              <a:rPr lang="zh-CN" altLang="en-US" sz="2000" b="1"/>
              <a:t>液晶控制器简介</a:t>
            </a:r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420888"/>
            <a:ext cx="3968318" cy="41886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683568" y="1691516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本液晶屏内部包含有一个液晶控制芯片</a:t>
            </a:r>
            <a:r>
              <a:rPr lang="en-US" altLang="zh-CN">
                <a:latin typeface="Times New Roman" panose="02020603050405020304" pitchFamily="18" charset="0"/>
              </a:rPr>
              <a:t>ILI9341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，它的内部结构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如下图：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87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400" y="1115000"/>
            <a:ext cx="7702624" cy="5442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该芯片最主核心部分是位于中间的</a:t>
            </a:r>
            <a:r>
              <a:rPr lang="en-US" altLang="zh-CN"/>
              <a:t>GRAM(Graphics RAM)</a:t>
            </a:r>
            <a:r>
              <a:rPr lang="zh-CN" altLang="zh-CN"/>
              <a:t>，它就是显存。</a:t>
            </a:r>
            <a:r>
              <a:rPr lang="en-US" altLang="zh-CN"/>
              <a:t>GRAM</a:t>
            </a:r>
            <a:r>
              <a:rPr lang="zh-CN" altLang="zh-CN"/>
              <a:t>中每个存储单元都对应着液晶面板的一个像素点。它右侧的各种模块共同作用把</a:t>
            </a:r>
            <a:r>
              <a:rPr lang="en-US" altLang="zh-CN"/>
              <a:t>GRAM</a:t>
            </a:r>
            <a:r>
              <a:rPr lang="zh-CN" altLang="zh-CN"/>
              <a:t>存储单元的数据转化成液晶面板的控制信号，使像素点呈现特定的颜色，而像素点组合起来则成为一幅完整的图像。</a:t>
            </a:r>
            <a:r>
              <a:rPr lang="zh-CN" altLang="en-US"/>
              <a:t>框</a:t>
            </a:r>
            <a:r>
              <a:rPr lang="en-US" altLang="zh-CN"/>
              <a:t>	</a:t>
            </a:r>
            <a:r>
              <a:rPr lang="zh-CN" altLang="en-US"/>
              <a:t>图的左上角为</a:t>
            </a:r>
            <a:r>
              <a:rPr lang="en-US" altLang="zh-CN"/>
              <a:t>ILI9341</a:t>
            </a:r>
            <a:r>
              <a:rPr lang="zh-CN" altLang="en-US"/>
              <a:t>的主要控制信号线和配置引脚，根据其不同状态设置可以使芯片工作在不同的模式，如每个像素点的位数是</a:t>
            </a:r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16</a:t>
            </a:r>
            <a:r>
              <a:rPr lang="zh-CN" altLang="en-US"/>
              <a:t>还是</a:t>
            </a:r>
            <a:r>
              <a:rPr lang="en-US" altLang="zh-CN"/>
              <a:t>18</a:t>
            </a:r>
            <a:r>
              <a:rPr lang="zh-CN" altLang="en-US"/>
              <a:t>位；可配置使用</a:t>
            </a:r>
            <a:r>
              <a:rPr lang="en-US" altLang="zh-CN"/>
              <a:t>SPI</a:t>
            </a:r>
            <a:r>
              <a:rPr lang="zh-CN" altLang="en-US"/>
              <a:t>接口、</a:t>
            </a:r>
            <a:r>
              <a:rPr lang="en-US" altLang="zh-CN"/>
              <a:t>8080</a:t>
            </a:r>
            <a:r>
              <a:rPr lang="zh-CN" altLang="en-US"/>
              <a:t>接口还是</a:t>
            </a:r>
            <a:r>
              <a:rPr lang="en-US" altLang="zh-CN"/>
              <a:t>RGB</a:t>
            </a:r>
            <a:r>
              <a:rPr lang="zh-CN" altLang="en-US"/>
              <a:t>接口与</a:t>
            </a:r>
            <a:r>
              <a:rPr lang="en-US" altLang="zh-CN"/>
              <a:t>MCU</a:t>
            </a:r>
            <a:r>
              <a:rPr lang="zh-CN" altLang="en-US"/>
              <a:t>进行通讯。</a:t>
            </a:r>
            <a:r>
              <a:rPr lang="en-US" altLang="zh-CN"/>
              <a:t>MCU</a:t>
            </a:r>
            <a:r>
              <a:rPr lang="zh-CN" altLang="en-US"/>
              <a:t>通过</a:t>
            </a:r>
            <a:r>
              <a:rPr lang="en-US" altLang="zh-CN"/>
              <a:t>SPI</a:t>
            </a:r>
            <a:r>
              <a:rPr lang="zh-CN" altLang="en-US"/>
              <a:t>、</a:t>
            </a:r>
            <a:r>
              <a:rPr lang="en-US" altLang="zh-CN"/>
              <a:t>8080</a:t>
            </a:r>
            <a:r>
              <a:rPr lang="zh-CN" altLang="en-US"/>
              <a:t>接口或</a:t>
            </a:r>
            <a:r>
              <a:rPr lang="en-US" altLang="zh-CN"/>
              <a:t>RGB</a:t>
            </a:r>
            <a:r>
              <a:rPr lang="zh-CN" altLang="en-US"/>
              <a:t>接口与</a:t>
            </a:r>
            <a:r>
              <a:rPr lang="en-US" altLang="zh-CN"/>
              <a:t>ILI9341</a:t>
            </a:r>
            <a:r>
              <a:rPr lang="zh-CN" altLang="en-US"/>
              <a:t>进行通讯，从而访问它的控制寄存器</a:t>
            </a:r>
            <a:r>
              <a:rPr lang="en-US" altLang="zh-CN"/>
              <a:t>(CR)</a:t>
            </a:r>
            <a:r>
              <a:rPr lang="zh-CN" altLang="en-US"/>
              <a:t>、地址计数器</a:t>
            </a:r>
            <a:r>
              <a:rPr lang="en-US" altLang="zh-CN"/>
              <a:t>(AC)</a:t>
            </a:r>
            <a:r>
              <a:rPr lang="zh-CN" altLang="en-US"/>
              <a:t>、及</a:t>
            </a:r>
            <a:r>
              <a:rPr lang="en-US" altLang="zh-CN"/>
              <a:t>GRAM</a:t>
            </a:r>
            <a:r>
              <a:rPr lang="zh-CN" altLang="en-US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在</a:t>
            </a:r>
            <a:r>
              <a:rPr lang="en-US" altLang="zh-CN"/>
              <a:t>GRAM</a:t>
            </a:r>
            <a:r>
              <a:rPr lang="zh-CN" altLang="en-US"/>
              <a:t>的左侧还有一个</a:t>
            </a:r>
            <a:r>
              <a:rPr lang="en-US" altLang="zh-CN"/>
              <a:t>LED</a:t>
            </a:r>
            <a:r>
              <a:rPr lang="zh-CN" altLang="en-US"/>
              <a:t>控制器</a:t>
            </a:r>
            <a:r>
              <a:rPr lang="en-US" altLang="zh-CN"/>
              <a:t>(LED Controller)</a:t>
            </a:r>
            <a:r>
              <a:rPr lang="zh-CN" altLang="en-US"/>
              <a:t>。</a:t>
            </a:r>
            <a:r>
              <a:rPr lang="en-US" altLang="zh-CN"/>
              <a:t>LCD</a:t>
            </a:r>
            <a:r>
              <a:rPr lang="zh-CN" altLang="en-US"/>
              <a:t>为非发光性的显示装置，它需要借助背光源才能达到显示功能，</a:t>
            </a:r>
            <a:r>
              <a:rPr lang="en-US" altLang="zh-CN"/>
              <a:t>LED</a:t>
            </a:r>
            <a:r>
              <a:rPr lang="zh-CN" altLang="en-US"/>
              <a:t>控制器就是用来控制液晶屏中的</a:t>
            </a:r>
            <a:r>
              <a:rPr lang="en-US" altLang="zh-CN"/>
              <a:t>LED</a:t>
            </a:r>
            <a:r>
              <a:rPr lang="zh-CN" altLang="en-US"/>
              <a:t>背光源。</a:t>
            </a:r>
          </a:p>
          <a:p>
            <a:pPr>
              <a:lnSpc>
                <a:spcPct val="150000"/>
              </a:lnSpc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4577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液晶屏的信号线及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8080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时序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0018" y="1452846"/>
            <a:ext cx="7702624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ILI9341</a:t>
            </a:r>
            <a:r>
              <a:rPr lang="zh-CN" altLang="en-US"/>
              <a:t>控制器根据自身的</a:t>
            </a:r>
            <a:r>
              <a:rPr lang="en-US" altLang="zh-CN"/>
              <a:t>IM[3:0]</a:t>
            </a:r>
            <a:r>
              <a:rPr lang="zh-CN" altLang="en-US"/>
              <a:t>信号线电平决定它与</a:t>
            </a:r>
            <a:r>
              <a:rPr lang="en-US" altLang="zh-CN"/>
              <a:t>MCU</a:t>
            </a:r>
            <a:r>
              <a:rPr lang="zh-CN" altLang="en-US"/>
              <a:t>的通讯方式，它本身支持</a:t>
            </a:r>
            <a:r>
              <a:rPr lang="en-US" altLang="zh-CN"/>
              <a:t>SPI</a:t>
            </a:r>
            <a:r>
              <a:rPr lang="zh-CN" altLang="en-US"/>
              <a:t>及</a:t>
            </a:r>
            <a:r>
              <a:rPr lang="en-US" altLang="zh-CN"/>
              <a:t>8080</a:t>
            </a:r>
            <a:r>
              <a:rPr lang="zh-CN" altLang="en-US"/>
              <a:t>通讯方式，本示例中液晶屏的</a:t>
            </a:r>
            <a:r>
              <a:rPr lang="en-US" altLang="zh-CN"/>
              <a:t>ILI9341</a:t>
            </a:r>
            <a:r>
              <a:rPr lang="zh-CN" altLang="en-US"/>
              <a:t>控制器在出厂前就已经按固定配置好</a:t>
            </a:r>
            <a:r>
              <a:rPr lang="en-US" altLang="zh-CN"/>
              <a:t>(</a:t>
            </a:r>
            <a:r>
              <a:rPr lang="zh-CN" altLang="en-US"/>
              <a:t>内部已连接硬件电路</a:t>
            </a:r>
            <a:r>
              <a:rPr lang="en-US" altLang="zh-CN"/>
              <a:t>)</a:t>
            </a:r>
            <a:r>
              <a:rPr lang="zh-CN" altLang="en-US"/>
              <a:t>，它被配置为通过</a:t>
            </a:r>
            <a:r>
              <a:rPr lang="en-US" altLang="zh-CN"/>
              <a:t>8080</a:t>
            </a:r>
            <a:r>
              <a:rPr lang="zh-CN" altLang="en-US"/>
              <a:t>接口通讯，使用</a:t>
            </a:r>
            <a:r>
              <a:rPr lang="en-US" altLang="zh-CN"/>
              <a:t>16</a:t>
            </a:r>
            <a:r>
              <a:rPr lang="zh-CN" altLang="en-US"/>
              <a:t>根数据线的</a:t>
            </a:r>
            <a:r>
              <a:rPr lang="en-US" altLang="zh-CN"/>
              <a:t>RGB565</a:t>
            </a:r>
            <a:r>
              <a:rPr lang="zh-CN" altLang="en-US"/>
              <a:t>格式。内部硬件电路连接完，剩下的其它信号线被引出到</a:t>
            </a:r>
            <a:r>
              <a:rPr lang="en-US" altLang="zh-CN"/>
              <a:t>FPC</a:t>
            </a:r>
            <a:r>
              <a:rPr lang="zh-CN" altLang="en-US"/>
              <a:t>排线，最后该排线由</a:t>
            </a:r>
            <a:r>
              <a:rPr lang="en-US" altLang="zh-CN"/>
              <a:t>PCB</a:t>
            </a:r>
            <a:r>
              <a:rPr lang="zh-CN" altLang="en-US"/>
              <a:t>底板引出到排针，排针再与实验板上的</a:t>
            </a:r>
            <a:r>
              <a:rPr lang="en-US" altLang="zh-CN"/>
              <a:t>STM32</a:t>
            </a:r>
            <a:r>
              <a:rPr lang="zh-CN" altLang="en-US"/>
              <a:t>芯片连接，引出的排针信号线如下图：</a:t>
            </a:r>
            <a:endParaRPr lang="zh-CN" altLang="zh-CN"/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149080"/>
            <a:ext cx="3332074" cy="26228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009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2543</TotalTime>
  <Pages>0</Pages>
  <Words>257</Words>
  <Characters>0</Characters>
  <Application>Microsoft Office PowerPoint</Application>
  <DocSecurity>0</DocSecurity>
  <PresentationFormat>全屏显示(4:3)</PresentationFormat>
  <Lines>0</Lines>
  <Paragraphs>73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</cp:lastModifiedBy>
  <cp:revision>261</cp:revision>
  <dcterms:created xsi:type="dcterms:W3CDTF">2014-09-22T09:17:55Z</dcterms:created>
  <dcterms:modified xsi:type="dcterms:W3CDTF">2017-09-01T07:33:59Z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