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1"/>
  </p:sldMasterIdLst>
  <p:sldIdLst>
    <p:sldId id="287" r:id="rId2"/>
    <p:sldId id="410" r:id="rId3"/>
    <p:sldId id="296" r:id="rId4"/>
    <p:sldId id="385" r:id="rId5"/>
    <p:sldId id="386" r:id="rId6"/>
    <p:sldId id="283" r:id="rId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23">
          <p15:clr>
            <a:srgbClr val="A4A3A4"/>
          </p15:clr>
        </p15:guide>
        <p15:guide id="2" pos="295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E978C"/>
    <a:srgbClr val="FFA850"/>
    <a:srgbClr val="5B81CF"/>
    <a:srgbClr val="EAFBFF"/>
    <a:srgbClr val="76A4DC"/>
    <a:srgbClr val="248C51"/>
    <a:srgbClr val="188EFC"/>
    <a:srgbClr val="5B76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 varScale="1">
        <p:scale>
          <a:sx n="80" d="100"/>
          <a:sy n="80" d="100"/>
        </p:scale>
        <p:origin x="-854" y="-67"/>
      </p:cViewPr>
      <p:guideLst>
        <p:guide orient="horz" pos="2123"/>
        <p:guide pos="295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308328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48739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084230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745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18827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271186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376071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212417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030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57017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16711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D9D9D9">
                <a:alpha val="73000"/>
              </a:srgbClr>
            </a:gs>
            <a:gs pos="100000">
              <a:srgbClr val="FFFFFF">
                <a:alpha val="85689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1" name="圆角矩形 18"/>
          <p:cNvGrpSpPr>
            <a:grpSpLocks/>
          </p:cNvGrpSpPr>
          <p:nvPr/>
        </p:nvGrpSpPr>
        <p:grpSpPr bwMode="auto">
          <a:xfrm>
            <a:off x="6215063" y="3562350"/>
            <a:ext cx="742950" cy="742950"/>
            <a:chOff x="0" y="0"/>
            <a:chExt cx="468" cy="468"/>
          </a:xfrm>
        </p:grpSpPr>
        <p:pic>
          <p:nvPicPr>
            <p:cNvPr id="208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8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2" name="圆角矩形 13"/>
          <p:cNvGrpSpPr>
            <a:grpSpLocks/>
          </p:cNvGrpSpPr>
          <p:nvPr/>
        </p:nvGrpSpPr>
        <p:grpSpPr bwMode="auto">
          <a:xfrm>
            <a:off x="4856163" y="2206625"/>
            <a:ext cx="530225" cy="525463"/>
            <a:chOff x="0" y="0"/>
            <a:chExt cx="334" cy="331"/>
          </a:xfrm>
        </p:grpSpPr>
        <p:pic>
          <p:nvPicPr>
            <p:cNvPr id="207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3" name="圆角矩形 12"/>
          <p:cNvGrpSpPr>
            <a:grpSpLocks/>
          </p:cNvGrpSpPr>
          <p:nvPr/>
        </p:nvGrpSpPr>
        <p:grpSpPr bwMode="auto">
          <a:xfrm>
            <a:off x="6232525" y="2413000"/>
            <a:ext cx="1225550" cy="1225550"/>
            <a:chOff x="0" y="0"/>
            <a:chExt cx="772" cy="772"/>
          </a:xfrm>
        </p:grpSpPr>
        <p:pic>
          <p:nvPicPr>
            <p:cNvPr id="207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4" name="圆角矩形 9"/>
          <p:cNvGrpSpPr>
            <a:grpSpLocks/>
          </p:cNvGrpSpPr>
          <p:nvPr/>
        </p:nvGrpSpPr>
        <p:grpSpPr bwMode="auto">
          <a:xfrm>
            <a:off x="3648075" y="2566988"/>
            <a:ext cx="446088" cy="444500"/>
            <a:chOff x="0" y="0"/>
            <a:chExt cx="281" cy="280"/>
          </a:xfrm>
        </p:grpSpPr>
        <p:pic>
          <p:nvPicPr>
            <p:cNvPr id="207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5" name="圆角矩形 4"/>
          <p:cNvGrpSpPr>
            <a:grpSpLocks/>
          </p:cNvGrpSpPr>
          <p:nvPr/>
        </p:nvGrpSpPr>
        <p:grpSpPr bwMode="auto">
          <a:xfrm>
            <a:off x="2428875" y="1847850"/>
            <a:ext cx="523875" cy="530225"/>
            <a:chOff x="0" y="0"/>
            <a:chExt cx="330" cy="334"/>
          </a:xfrm>
        </p:grpSpPr>
        <p:pic>
          <p:nvPicPr>
            <p:cNvPr id="207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6" name="标题 1"/>
          <p:cNvGrpSpPr>
            <a:grpSpLocks/>
          </p:cNvGrpSpPr>
          <p:nvPr/>
        </p:nvGrpSpPr>
        <p:grpSpPr bwMode="auto">
          <a:xfrm>
            <a:off x="1692275" y="2206625"/>
            <a:ext cx="5302250" cy="2066925"/>
            <a:chOff x="0" y="0"/>
            <a:chExt cx="3340" cy="1302"/>
          </a:xfrm>
        </p:grpSpPr>
        <p:pic>
          <p:nvPicPr>
            <p:cNvPr id="207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1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3200" b="1">
                  <a:latin typeface="微软雅黑" pitchFamily="34" charset="-122"/>
                  <a:ea typeface="微软雅黑" pitchFamily="34" charset="-122"/>
                </a:rPr>
                <a:t>电阻触摸屏</a:t>
              </a:r>
              <a:r>
                <a:rPr lang="en-US" altLang="zh-CN" sz="3200" b="1">
                  <a:latin typeface="微软雅黑" pitchFamily="34" charset="-122"/>
                  <a:ea typeface="微软雅黑" pitchFamily="34" charset="-122"/>
                </a:rPr>
                <a:t>—</a:t>
              </a:r>
              <a:r>
                <a:rPr lang="zh-CN" altLang="en-US" sz="3200" b="1">
                  <a:latin typeface="微软雅黑" pitchFamily="34" charset="-122"/>
                  <a:ea typeface="微软雅黑" pitchFamily="34" charset="-122"/>
                </a:rPr>
                <a:t>触摸画板</a:t>
              </a:r>
              <a:endParaRPr lang="zh-CN" altLang="en-US" sz="3200" b="1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057" name="圆角矩形 8"/>
          <p:cNvGrpSpPr>
            <a:grpSpLocks/>
          </p:cNvGrpSpPr>
          <p:nvPr/>
        </p:nvGrpSpPr>
        <p:grpSpPr bwMode="auto">
          <a:xfrm>
            <a:off x="1435100" y="2566988"/>
            <a:ext cx="446088" cy="444500"/>
            <a:chOff x="0" y="0"/>
            <a:chExt cx="281" cy="280"/>
          </a:xfrm>
        </p:grpSpPr>
        <p:pic>
          <p:nvPicPr>
            <p:cNvPr id="206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8" name="圆角矩形 11"/>
          <p:cNvGrpSpPr>
            <a:grpSpLocks/>
          </p:cNvGrpSpPr>
          <p:nvPr/>
        </p:nvGrpSpPr>
        <p:grpSpPr bwMode="auto">
          <a:xfrm>
            <a:off x="5970588" y="2384425"/>
            <a:ext cx="1055687" cy="1054100"/>
            <a:chOff x="0" y="0"/>
            <a:chExt cx="665" cy="664"/>
          </a:xfrm>
        </p:grpSpPr>
        <p:pic>
          <p:nvPicPr>
            <p:cNvPr id="206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2059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STM32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060" name="标题 1"/>
          <p:cNvGrpSpPr>
            <a:grpSpLocks/>
          </p:cNvGrpSpPr>
          <p:nvPr/>
        </p:nvGrpSpPr>
        <p:grpSpPr bwMode="auto">
          <a:xfrm>
            <a:off x="1781175" y="4365104"/>
            <a:ext cx="5208588" cy="938212"/>
            <a:chOff x="0" y="0"/>
            <a:chExt cx="3340" cy="1302"/>
          </a:xfrm>
        </p:grpSpPr>
        <p:pic>
          <p:nvPicPr>
            <p:cNvPr id="2064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5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firestm32.taobao.com</a:t>
              </a:r>
            </a:p>
          </p:txBody>
        </p:sp>
      </p:grpSp>
      <p:grpSp>
        <p:nvGrpSpPr>
          <p:cNvPr id="2061" name="标题 1"/>
          <p:cNvGrpSpPr>
            <a:grpSpLocks/>
          </p:cNvGrpSpPr>
          <p:nvPr/>
        </p:nvGrpSpPr>
        <p:grpSpPr bwMode="auto">
          <a:xfrm>
            <a:off x="1763713" y="5227091"/>
            <a:ext cx="5210175" cy="938213"/>
            <a:chOff x="0" y="0"/>
            <a:chExt cx="3340" cy="1302"/>
          </a:xfrm>
        </p:grpSpPr>
        <p:pic>
          <p:nvPicPr>
            <p:cNvPr id="2062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3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论坛： 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www.firebbs.cn</a:t>
              </a:r>
            </a:p>
          </p:txBody>
        </p:sp>
      </p:grpSp>
      <p:pic>
        <p:nvPicPr>
          <p:cNvPr id="34" name="Picture 2" descr="C:\Users\Administrator\Desktop\taobao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013" y="4537670"/>
            <a:ext cx="1038186" cy="103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文本框 3"/>
          <p:cNvSpPr txBox="1">
            <a:spLocks noChangeArrowheads="1"/>
          </p:cNvSpPr>
          <p:nvPr/>
        </p:nvSpPr>
        <p:spPr bwMode="auto">
          <a:xfrm>
            <a:off x="6765938" y="5661248"/>
            <a:ext cx="14064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扫描进入淘宝店铺</a:t>
            </a:r>
            <a:endParaRPr lang="zh-CN" altLang="zh-CN" sz="12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主讲内容</a:t>
            </a:r>
          </a:p>
        </p:txBody>
      </p:sp>
      <p:sp>
        <p:nvSpPr>
          <p:cNvPr id="27" name="对角圆角矩形 26"/>
          <p:cNvSpPr/>
          <p:nvPr/>
        </p:nvSpPr>
        <p:spPr bwMode="auto">
          <a:xfrm>
            <a:off x="2067605" y="1456906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marL="0" marR="0" lvl="0" indent="0" algn="ctr" defTabSz="80168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uLnTx/>
                <a:uFillTx/>
                <a:latin typeface="微软雅黑" pitchFamily="34" charset="-122"/>
                <a:ea typeface="微软雅黑" pitchFamily="34" charset="-122"/>
              </a:rPr>
              <a:t>01</a:t>
            </a: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>
                <a:innerShdw blurRad="114300">
                  <a:prstClr val="black"/>
                </a:innerShdw>
              </a:effectLst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3059832" y="2204864"/>
            <a:ext cx="4143375" cy="158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3292475" y="1588205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触摸屏简介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30" name="对角圆角矩形 29"/>
          <p:cNvSpPr/>
          <p:nvPr/>
        </p:nvSpPr>
        <p:spPr bwMode="auto">
          <a:xfrm>
            <a:off x="2053176" y="2996952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marL="0" marR="0" lvl="0" indent="0" algn="ctr" defTabSz="80168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>
                  <a:innerShdw blurRad="114300">
                    <a:prstClr val="black"/>
                  </a:innerShdw>
                </a:effectLst>
                <a:uLnTx/>
                <a:uFillTx/>
                <a:latin typeface="微软雅黑" pitchFamily="34" charset="-122"/>
                <a:ea typeface="微软雅黑" pitchFamily="34" charset="-122"/>
              </a:rPr>
              <a:t>02</a:t>
            </a: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>
                <a:innerShdw blurRad="114300">
                  <a:prstClr val="black"/>
                </a:innerShdw>
              </a:effectLst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3221168" y="5200674"/>
            <a:ext cx="4143375" cy="1588"/>
          </a:xfrm>
          <a:prstGeom prst="line">
            <a:avLst/>
          </a:prstGeom>
          <a:ln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3292475" y="3128251"/>
            <a:ext cx="34163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电阻触摸屏控制芯片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39" name="对角圆角矩形 38"/>
          <p:cNvSpPr/>
          <p:nvPr/>
        </p:nvSpPr>
        <p:spPr bwMode="auto">
          <a:xfrm>
            <a:off x="2067605" y="4437112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marL="0" marR="0" lvl="0" indent="0" algn="ctr" defTabSz="80168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innerShdw blurRad="114300">
                    <a:prstClr val="black"/>
                  </a:innerShdw>
                </a:effectLst>
                <a:uLnTx/>
                <a:uFillTx/>
                <a:latin typeface="微软雅黑" pitchFamily="34" charset="-122"/>
                <a:ea typeface="微软雅黑" pitchFamily="34" charset="-122"/>
              </a:rPr>
              <a:t>03</a:t>
            </a: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innerShdw blurRad="114300">
                  <a:prstClr val="black"/>
                </a:innerShdw>
              </a:effectLst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3195199" y="3782770"/>
            <a:ext cx="4143375" cy="158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3131840" y="4568411"/>
            <a:ext cx="45223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电阻触摸屏</a:t>
            </a: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—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触摸画板实验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833554" y="5805264"/>
            <a:ext cx="449968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参考资料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:《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零死角玩转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STM32》</a:t>
            </a:r>
          </a:p>
          <a:p>
            <a:pPr marL="0" marR="0" lvl="0" indent="0" algn="ctr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“电阻触摸屏</a:t>
            </a: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—</a:t>
            </a:r>
            <a:r>
              <a: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触摸画板”章节</a:t>
            </a: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693635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电阻触摸屏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触摸画板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文本框 3"/>
          <p:cNvSpPr txBox="1">
            <a:spLocks noChangeArrowheads="1"/>
          </p:cNvSpPr>
          <p:nvPr/>
        </p:nvSpPr>
        <p:spPr bwMode="auto">
          <a:xfrm>
            <a:off x="611560" y="1052736"/>
            <a:ext cx="76697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latin typeface="微软雅黑" pitchFamily="34" charset="-122"/>
                <a:ea typeface="微软雅黑" pitchFamily="34" charset="-122"/>
              </a:rPr>
              <a:t>电阻触摸屏控制芯片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11560" y="1720840"/>
            <a:ext cx="820891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	</a:t>
            </a:r>
            <a:r>
              <a:rPr lang="zh-CN" altLang="zh-CN"/>
              <a:t>为了方便检测触摸的坐标，一些芯片厂商制作了电阻屏专用的控制芯片，控制上述采集过程、采集电压，外部微控制器直接与触摸控制芯片通讯直接获得触点的电压或坐标。</a:t>
            </a:r>
            <a:endParaRPr lang="en-US" altLang="zh-CN"/>
          </a:p>
          <a:p>
            <a:pPr>
              <a:lnSpc>
                <a:spcPct val="150000"/>
              </a:lnSpc>
            </a:pPr>
            <a:r>
              <a:rPr lang="en-US" altLang="zh-CN"/>
              <a:t>	</a:t>
            </a:r>
            <a:r>
              <a:rPr lang="zh-CN" altLang="en-US"/>
              <a:t>秉火</a:t>
            </a:r>
            <a:r>
              <a:rPr lang="en-US" altLang="zh-CN"/>
              <a:t>3.2</a:t>
            </a:r>
            <a:r>
              <a:rPr lang="zh-CN" altLang="zh-CN"/>
              <a:t>寸电阻触摸屏就是采用</a:t>
            </a:r>
            <a:r>
              <a:rPr lang="en-US" altLang="zh-CN"/>
              <a:t>XPT2046</a:t>
            </a:r>
            <a:r>
              <a:rPr lang="zh-CN" altLang="zh-CN"/>
              <a:t>芯片作为触摸控制芯片，</a:t>
            </a:r>
            <a:r>
              <a:rPr lang="en-US" altLang="zh-CN"/>
              <a:t>XPT2046</a:t>
            </a:r>
            <a:r>
              <a:rPr lang="zh-CN" altLang="zh-CN"/>
              <a:t>芯片控制</a:t>
            </a:r>
            <a:r>
              <a:rPr lang="en-US" altLang="zh-CN"/>
              <a:t>4</a:t>
            </a:r>
            <a:r>
              <a:rPr lang="zh-CN" altLang="zh-CN"/>
              <a:t>线电阻触摸屏，</a:t>
            </a:r>
            <a:r>
              <a:rPr lang="en-US" altLang="zh-CN"/>
              <a:t>STM32</a:t>
            </a:r>
            <a:r>
              <a:rPr lang="zh-CN" altLang="zh-CN"/>
              <a:t>与</a:t>
            </a:r>
            <a:r>
              <a:rPr lang="en-US" altLang="zh-CN"/>
              <a:t>XPT2046</a:t>
            </a:r>
            <a:r>
              <a:rPr lang="zh-CN" altLang="zh-CN"/>
              <a:t>采用</a:t>
            </a:r>
            <a:r>
              <a:rPr lang="en-US" altLang="zh-CN"/>
              <a:t>SPI</a:t>
            </a:r>
            <a:r>
              <a:rPr lang="zh-CN" altLang="zh-CN"/>
              <a:t>通讯获取采集得的电压，然后转换成坐标。</a:t>
            </a:r>
            <a:endParaRPr lang="en-US" altLang="zh-CN"/>
          </a:p>
          <a:p>
            <a:pPr>
              <a:lnSpc>
                <a:spcPct val="150000"/>
              </a:lnSpc>
            </a:pPr>
            <a:r>
              <a:rPr lang="en-US" altLang="zh-CN"/>
              <a:t>	XPT2046</a:t>
            </a:r>
            <a:r>
              <a:rPr lang="zh-CN" altLang="zh-CN"/>
              <a:t>是专用在四线电阻屏的触摸屏控制器，</a:t>
            </a:r>
            <a:r>
              <a:rPr lang="en-US" altLang="zh-CN"/>
              <a:t>STM32</a:t>
            </a:r>
            <a:r>
              <a:rPr lang="zh-CN" altLang="zh-CN"/>
              <a:t>可通过</a:t>
            </a:r>
            <a:r>
              <a:rPr lang="en-US" altLang="zh-CN"/>
              <a:t>SPI</a:t>
            </a:r>
            <a:r>
              <a:rPr lang="zh-CN" altLang="zh-CN"/>
              <a:t>接口向它写入控制字，由它测得</a:t>
            </a:r>
            <a:r>
              <a:rPr lang="en-US" altLang="zh-CN"/>
              <a:t>X</a:t>
            </a:r>
            <a:r>
              <a:rPr lang="zh-CN" altLang="zh-CN"/>
              <a:t>、</a:t>
            </a:r>
            <a:r>
              <a:rPr lang="en-US" altLang="zh-CN"/>
              <a:t>Y</a:t>
            </a:r>
            <a:r>
              <a:rPr lang="zh-CN" altLang="zh-CN"/>
              <a:t>方向的触点电压返回给</a:t>
            </a:r>
            <a:r>
              <a:rPr lang="en-US" altLang="zh-CN"/>
              <a:t>STM32</a:t>
            </a:r>
            <a:r>
              <a:rPr lang="zh-CN" altLang="zh-CN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081575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电阻触摸屏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触摸画板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文本框 3"/>
          <p:cNvSpPr txBox="1">
            <a:spLocks noChangeArrowheads="1"/>
          </p:cNvSpPr>
          <p:nvPr/>
        </p:nvSpPr>
        <p:spPr bwMode="auto">
          <a:xfrm>
            <a:off x="649153" y="1044575"/>
            <a:ext cx="76697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b="1">
                <a:latin typeface="微软雅黑" pitchFamily="34" charset="-122"/>
                <a:ea typeface="微软雅黑" pitchFamily="34" charset="-122"/>
              </a:rPr>
              <a:t>XPT2046</a:t>
            </a:r>
            <a:r>
              <a:rPr lang="zh-CN" altLang="en-US" sz="2400" b="1">
                <a:latin typeface="微软雅黑" pitchFamily="34" charset="-122"/>
                <a:ea typeface="微软雅黑" pitchFamily="34" charset="-122"/>
              </a:rPr>
              <a:t>芯片框图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49153" y="1628800"/>
            <a:ext cx="4839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/>
              <a:t>	XPT2046</a:t>
            </a:r>
            <a:r>
              <a:rPr lang="zh-CN" altLang="zh-CN"/>
              <a:t>芯片的内部结构框图</a:t>
            </a:r>
            <a:r>
              <a:rPr lang="zh-CN" altLang="en-US"/>
              <a:t>如下：</a:t>
            </a:r>
          </a:p>
        </p:txBody>
      </p:sp>
      <p:pic>
        <p:nvPicPr>
          <p:cNvPr id="8" name="图片 7"/>
          <p:cNvPicPr/>
          <p:nvPr/>
        </p:nvPicPr>
        <p:blipFill>
          <a:blip r:embed="rId3"/>
          <a:stretch>
            <a:fillRect/>
          </a:stretch>
        </p:blipFill>
        <p:spPr>
          <a:xfrm>
            <a:off x="251520" y="2420888"/>
            <a:ext cx="8029799" cy="4024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01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电阻触摸屏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触摸画板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3528" y="1484784"/>
            <a:ext cx="856895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>
                <a:latin typeface="Times New Roman" panose="02020603050405020304" pitchFamily="18" charset="0"/>
              </a:rPr>
              <a:t>	</a:t>
            </a:r>
            <a:r>
              <a:rPr lang="zh-CN" altLang="zh-CN">
                <a:latin typeface="Times New Roman" panose="02020603050405020304" pitchFamily="18" charset="0"/>
              </a:rPr>
              <a:t>图中，电阻屏两层阻性材料的两端分别接入到</a:t>
            </a:r>
            <a:r>
              <a:rPr lang="en-US" altLang="zh-CN">
                <a:latin typeface="Times New Roman" panose="02020603050405020304" pitchFamily="18" charset="0"/>
              </a:rPr>
              <a:t>XPT2046</a:t>
            </a:r>
            <a:r>
              <a:rPr lang="zh-CN" altLang="zh-CN">
                <a:latin typeface="Times New Roman" panose="02020603050405020304" pitchFamily="18" charset="0"/>
              </a:rPr>
              <a:t>的</a:t>
            </a:r>
            <a:r>
              <a:rPr lang="en-US" altLang="zh-CN">
                <a:latin typeface="Times New Roman" panose="02020603050405020304" pitchFamily="18" charset="0"/>
              </a:rPr>
              <a:t>X+</a:t>
            </a:r>
            <a:r>
              <a:rPr lang="zh-CN" altLang="zh-CN">
                <a:latin typeface="Times New Roman" panose="02020603050405020304" pitchFamily="18" charset="0"/>
              </a:rPr>
              <a:t>、</a:t>
            </a:r>
            <a:r>
              <a:rPr lang="en-US" altLang="zh-CN">
                <a:latin typeface="Times New Roman" panose="02020603050405020304" pitchFamily="18" charset="0"/>
              </a:rPr>
              <a:t>X-</a:t>
            </a:r>
            <a:r>
              <a:rPr lang="zh-CN" altLang="zh-CN">
                <a:latin typeface="Times New Roman" panose="02020603050405020304" pitchFamily="18" charset="0"/>
              </a:rPr>
              <a:t>和</a:t>
            </a:r>
            <a:r>
              <a:rPr lang="en-US" altLang="zh-CN">
                <a:latin typeface="Times New Roman" panose="02020603050405020304" pitchFamily="18" charset="0"/>
              </a:rPr>
              <a:t>Y+</a:t>
            </a:r>
            <a:r>
              <a:rPr lang="zh-CN" altLang="zh-CN">
                <a:latin typeface="Times New Roman" panose="02020603050405020304" pitchFamily="18" charset="0"/>
              </a:rPr>
              <a:t>、</a:t>
            </a:r>
            <a:r>
              <a:rPr lang="en-US" altLang="zh-CN">
                <a:latin typeface="Times New Roman" panose="02020603050405020304" pitchFamily="18" charset="0"/>
              </a:rPr>
              <a:t>Y-</a:t>
            </a:r>
            <a:r>
              <a:rPr lang="zh-CN" altLang="zh-CN">
                <a:latin typeface="Times New Roman" panose="02020603050405020304" pitchFamily="18" charset="0"/>
              </a:rPr>
              <a:t>。当要测量</a:t>
            </a:r>
            <a:r>
              <a:rPr lang="en-US" altLang="zh-CN">
                <a:latin typeface="Times New Roman" panose="02020603050405020304" pitchFamily="18" charset="0"/>
              </a:rPr>
              <a:t>X</a:t>
            </a:r>
            <a:r>
              <a:rPr lang="zh-CN" altLang="zh-CN">
                <a:latin typeface="Times New Roman" panose="02020603050405020304" pitchFamily="18" charset="0"/>
              </a:rPr>
              <a:t>坐标时，</a:t>
            </a:r>
            <a:r>
              <a:rPr lang="en-US" altLang="zh-CN">
                <a:latin typeface="Times New Roman" panose="02020603050405020304" pitchFamily="18" charset="0"/>
              </a:rPr>
              <a:t>STM32</a:t>
            </a:r>
            <a:r>
              <a:rPr lang="zh-CN" altLang="zh-CN">
                <a:latin typeface="Times New Roman" panose="02020603050405020304" pitchFamily="18" charset="0"/>
              </a:rPr>
              <a:t>通过</a:t>
            </a:r>
            <a:r>
              <a:rPr lang="en-US" altLang="zh-CN">
                <a:latin typeface="Times New Roman" panose="02020603050405020304" pitchFamily="18" charset="0"/>
              </a:rPr>
              <a:t>SPI</a:t>
            </a:r>
            <a:r>
              <a:rPr lang="zh-CN" altLang="zh-CN">
                <a:latin typeface="Times New Roman" panose="02020603050405020304" pitchFamily="18" charset="0"/>
              </a:rPr>
              <a:t>接口写命令到</a:t>
            </a:r>
            <a:r>
              <a:rPr lang="en-US" altLang="zh-CN">
                <a:latin typeface="Times New Roman" panose="02020603050405020304" pitchFamily="18" charset="0"/>
              </a:rPr>
              <a:t>XPT2046</a:t>
            </a:r>
            <a:r>
              <a:rPr lang="zh-CN" altLang="zh-CN">
                <a:latin typeface="Times New Roman" panose="02020603050405020304" pitchFamily="18" charset="0"/>
              </a:rPr>
              <a:t>，使它通过内部的模拟开关使</a:t>
            </a:r>
            <a:r>
              <a:rPr lang="en-US" altLang="zh-CN">
                <a:latin typeface="Times New Roman" panose="02020603050405020304" pitchFamily="18" charset="0"/>
              </a:rPr>
              <a:t>X+</a:t>
            </a:r>
            <a:r>
              <a:rPr lang="zh-CN" altLang="zh-CN">
                <a:latin typeface="Times New Roman" panose="02020603050405020304" pitchFamily="18" charset="0"/>
              </a:rPr>
              <a:t>、</a:t>
            </a:r>
            <a:r>
              <a:rPr lang="en-US" altLang="zh-CN">
                <a:latin typeface="Times New Roman" panose="02020603050405020304" pitchFamily="18" charset="0"/>
              </a:rPr>
              <a:t>X-</a:t>
            </a:r>
            <a:r>
              <a:rPr lang="zh-CN" altLang="zh-CN">
                <a:latin typeface="Times New Roman" panose="02020603050405020304" pitchFamily="18" charset="0"/>
              </a:rPr>
              <a:t>接通电源，于是在电阻屏的</a:t>
            </a:r>
            <a:r>
              <a:rPr lang="en-US" altLang="zh-CN">
                <a:latin typeface="Times New Roman" panose="02020603050405020304" pitchFamily="18" charset="0"/>
              </a:rPr>
              <a:t>X</a:t>
            </a:r>
            <a:r>
              <a:rPr lang="zh-CN" altLang="zh-CN">
                <a:latin typeface="Times New Roman" panose="02020603050405020304" pitchFamily="18" charset="0"/>
              </a:rPr>
              <a:t>方向上产生一个匀强电场；把</a:t>
            </a:r>
            <a:r>
              <a:rPr lang="en-US" altLang="zh-CN">
                <a:latin typeface="Times New Roman" panose="02020603050405020304" pitchFamily="18" charset="0"/>
              </a:rPr>
              <a:t>Y+</a:t>
            </a:r>
            <a:r>
              <a:rPr lang="zh-CN" altLang="zh-CN">
                <a:latin typeface="Times New Roman" panose="02020603050405020304" pitchFamily="18" charset="0"/>
              </a:rPr>
              <a:t>、</a:t>
            </a:r>
            <a:r>
              <a:rPr lang="en-US" altLang="zh-CN">
                <a:latin typeface="Times New Roman" panose="02020603050405020304" pitchFamily="18" charset="0"/>
              </a:rPr>
              <a:t>Y-</a:t>
            </a:r>
            <a:r>
              <a:rPr lang="zh-CN" altLang="zh-CN">
                <a:latin typeface="Times New Roman" panose="02020603050405020304" pitchFamily="18" charset="0"/>
              </a:rPr>
              <a:t>连接到</a:t>
            </a:r>
            <a:r>
              <a:rPr lang="en-US" altLang="zh-CN">
                <a:latin typeface="Times New Roman" panose="02020603050405020304" pitchFamily="18" charset="0"/>
              </a:rPr>
              <a:t>XPT2046</a:t>
            </a:r>
            <a:r>
              <a:rPr lang="zh-CN" altLang="zh-CN">
                <a:latin typeface="Times New Roman" panose="02020603050405020304" pitchFamily="18" charset="0"/>
              </a:rPr>
              <a:t>的</a:t>
            </a:r>
            <a:r>
              <a:rPr lang="en-US" altLang="zh-CN">
                <a:latin typeface="Times New Roman" panose="02020603050405020304" pitchFamily="18" charset="0"/>
              </a:rPr>
              <a:t>ADC</a:t>
            </a:r>
            <a:r>
              <a:rPr lang="zh-CN" altLang="zh-CN">
                <a:latin typeface="Times New Roman" panose="02020603050405020304" pitchFamily="18" charset="0"/>
              </a:rPr>
              <a:t>。当电阻屏被触摸时，上、下两层的阻性材料接触，在</a:t>
            </a:r>
            <a:r>
              <a:rPr lang="en-US" altLang="zh-CN">
                <a:latin typeface="Times New Roman" panose="02020603050405020304" pitchFamily="18" charset="0"/>
              </a:rPr>
              <a:t>PENIRQ</a:t>
            </a:r>
            <a:r>
              <a:rPr lang="zh-CN" altLang="zh-CN">
                <a:latin typeface="Times New Roman" panose="02020603050405020304" pitchFamily="18" charset="0"/>
              </a:rPr>
              <a:t>引脚产生一个中断信号，通知</a:t>
            </a:r>
            <a:r>
              <a:rPr lang="en-US" altLang="zh-CN">
                <a:latin typeface="Times New Roman" panose="02020603050405020304" pitchFamily="18" charset="0"/>
              </a:rPr>
              <a:t>STM32</a:t>
            </a:r>
            <a:r>
              <a:rPr lang="zh-CN" altLang="zh-CN">
                <a:latin typeface="Times New Roman" panose="02020603050405020304" pitchFamily="18" charset="0"/>
              </a:rPr>
              <a:t>。该触点的电压由</a:t>
            </a:r>
            <a:r>
              <a:rPr lang="en-US" altLang="zh-CN">
                <a:latin typeface="Times New Roman" panose="02020603050405020304" pitchFamily="18" charset="0"/>
              </a:rPr>
              <a:t>Y+</a:t>
            </a:r>
            <a:r>
              <a:rPr lang="zh-CN" altLang="zh-CN">
                <a:latin typeface="Times New Roman" panose="02020603050405020304" pitchFamily="18" charset="0"/>
              </a:rPr>
              <a:t>或</a:t>
            </a:r>
            <a:r>
              <a:rPr lang="en-US" altLang="zh-CN">
                <a:latin typeface="Times New Roman" panose="02020603050405020304" pitchFamily="18" charset="0"/>
              </a:rPr>
              <a:t>Y-(</a:t>
            </a:r>
            <a:r>
              <a:rPr lang="zh-CN" altLang="zh-CN">
                <a:latin typeface="Times New Roman" panose="02020603050405020304" pitchFamily="18" charset="0"/>
              </a:rPr>
              <a:t>此时的</a:t>
            </a:r>
            <a:r>
              <a:rPr lang="en-US" altLang="zh-CN">
                <a:latin typeface="Times New Roman" panose="02020603050405020304" pitchFamily="18" charset="0"/>
              </a:rPr>
              <a:t>Y+Y-</a:t>
            </a:r>
            <a:r>
              <a:rPr lang="zh-CN" altLang="zh-CN">
                <a:latin typeface="Times New Roman" panose="02020603050405020304" pitchFamily="18" charset="0"/>
              </a:rPr>
              <a:t>电阻很小，可忽略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zh-CN" altLang="zh-CN">
                <a:latin typeface="Times New Roman" panose="02020603050405020304" pitchFamily="18" charset="0"/>
              </a:rPr>
              <a:t>引入到</a:t>
            </a:r>
            <a:r>
              <a:rPr lang="en-US" altLang="zh-CN">
                <a:latin typeface="Times New Roman" panose="02020603050405020304" pitchFamily="18" charset="0"/>
              </a:rPr>
              <a:t>ADC</a:t>
            </a:r>
            <a:r>
              <a:rPr lang="zh-CN" altLang="zh-CN">
                <a:latin typeface="Times New Roman" panose="02020603050405020304" pitchFamily="18" charset="0"/>
              </a:rPr>
              <a:t>进行测量，</a:t>
            </a:r>
            <a:r>
              <a:rPr lang="en-US" altLang="zh-CN">
                <a:latin typeface="Times New Roman" panose="02020603050405020304" pitchFamily="18" charset="0"/>
              </a:rPr>
              <a:t>STM32</a:t>
            </a:r>
            <a:r>
              <a:rPr lang="zh-CN" altLang="zh-CN">
                <a:latin typeface="Times New Roman" panose="02020603050405020304" pitchFamily="18" charset="0"/>
              </a:rPr>
              <a:t>读取该电压，进行软件转换，就可以测得触点</a:t>
            </a:r>
            <a:r>
              <a:rPr lang="en-US" altLang="zh-CN">
                <a:latin typeface="Times New Roman" panose="02020603050405020304" pitchFamily="18" charset="0"/>
              </a:rPr>
              <a:t>X</a:t>
            </a:r>
            <a:r>
              <a:rPr lang="zh-CN" altLang="zh-CN">
                <a:latin typeface="Times New Roman" panose="02020603050405020304" pitchFamily="18" charset="0"/>
              </a:rPr>
              <a:t>方向的坐标。同理可以测得</a:t>
            </a:r>
            <a:r>
              <a:rPr lang="en-US" altLang="zh-CN">
                <a:latin typeface="Times New Roman" panose="02020603050405020304" pitchFamily="18" charset="0"/>
              </a:rPr>
              <a:t>Y</a:t>
            </a:r>
            <a:r>
              <a:rPr lang="zh-CN" altLang="zh-CN">
                <a:latin typeface="Times New Roman" panose="02020603050405020304" pitchFamily="18" charset="0"/>
              </a:rPr>
              <a:t>方向的坐标。</a:t>
            </a: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>
                <a:latin typeface="Times New Roman" panose="02020603050405020304" pitchFamily="18" charset="0"/>
              </a:rPr>
              <a:t>	XPT2046</a:t>
            </a:r>
            <a:r>
              <a:rPr lang="zh-CN" altLang="zh-CN">
                <a:latin typeface="Times New Roman" panose="02020603050405020304" pitchFamily="18" charset="0"/>
              </a:rPr>
              <a:t>输出的</a:t>
            </a:r>
            <a:r>
              <a:rPr lang="en-US" altLang="zh-CN">
                <a:latin typeface="Times New Roman" panose="02020603050405020304" pitchFamily="18" charset="0"/>
              </a:rPr>
              <a:t>ADC</a:t>
            </a:r>
            <a:r>
              <a:rPr lang="zh-CN" altLang="zh-CN">
                <a:latin typeface="Times New Roman" panose="02020603050405020304" pitchFamily="18" charset="0"/>
              </a:rPr>
              <a:t>电压值是</a:t>
            </a:r>
            <a:r>
              <a:rPr lang="en-US" altLang="zh-CN">
                <a:latin typeface="Times New Roman" panose="02020603050405020304" pitchFamily="18" charset="0"/>
              </a:rPr>
              <a:t>12</a:t>
            </a:r>
            <a:r>
              <a:rPr lang="zh-CN" altLang="zh-CN">
                <a:latin typeface="Times New Roman" panose="02020603050405020304" pitchFamily="18" charset="0"/>
              </a:rPr>
              <a:t>位的，这也是它型号中</a:t>
            </a:r>
            <a:r>
              <a:rPr lang="en-US" altLang="zh-CN">
                <a:latin typeface="Times New Roman" panose="02020603050405020304" pitchFamily="18" charset="0"/>
              </a:rPr>
              <a:t>2046</a:t>
            </a:r>
            <a:r>
              <a:rPr lang="zh-CN" altLang="zh-CN">
                <a:latin typeface="Times New Roman" panose="02020603050405020304" pitchFamily="18" charset="0"/>
              </a:rPr>
              <a:t>名称的来源。</a:t>
            </a:r>
          </a:p>
        </p:txBody>
      </p:sp>
    </p:spTree>
    <p:extLst>
      <p:ext uri="{BB962C8B-B14F-4D97-AF65-F5344CB8AC3E}">
        <p14:creationId xmlns:p14="http://schemas.microsoft.com/office/powerpoint/2010/main" val="995809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267" name="圆角矩形 18"/>
          <p:cNvGrpSpPr>
            <a:grpSpLocks/>
          </p:cNvGrpSpPr>
          <p:nvPr/>
        </p:nvGrpSpPr>
        <p:grpSpPr bwMode="auto">
          <a:xfrm>
            <a:off x="6215063" y="3284984"/>
            <a:ext cx="742950" cy="742950"/>
            <a:chOff x="0" y="0"/>
            <a:chExt cx="468" cy="468"/>
          </a:xfrm>
        </p:grpSpPr>
        <p:pic>
          <p:nvPicPr>
            <p:cNvPr id="1129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9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8" name="圆角矩形 13"/>
          <p:cNvGrpSpPr>
            <a:grpSpLocks/>
          </p:cNvGrpSpPr>
          <p:nvPr/>
        </p:nvGrpSpPr>
        <p:grpSpPr bwMode="auto">
          <a:xfrm>
            <a:off x="4856163" y="2010841"/>
            <a:ext cx="530225" cy="525463"/>
            <a:chOff x="0" y="0"/>
            <a:chExt cx="334" cy="331"/>
          </a:xfrm>
        </p:grpSpPr>
        <p:pic>
          <p:nvPicPr>
            <p:cNvPr id="1128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9" name="圆角矩形 12"/>
          <p:cNvGrpSpPr>
            <a:grpSpLocks/>
          </p:cNvGrpSpPr>
          <p:nvPr/>
        </p:nvGrpSpPr>
        <p:grpSpPr bwMode="auto">
          <a:xfrm>
            <a:off x="6232525" y="1858441"/>
            <a:ext cx="1225550" cy="1225550"/>
            <a:chOff x="0" y="0"/>
            <a:chExt cx="772" cy="772"/>
          </a:xfrm>
        </p:grpSpPr>
        <p:pic>
          <p:nvPicPr>
            <p:cNvPr id="1128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0" name="圆角矩形 9"/>
          <p:cNvGrpSpPr>
            <a:grpSpLocks/>
          </p:cNvGrpSpPr>
          <p:nvPr/>
        </p:nvGrpSpPr>
        <p:grpSpPr bwMode="auto">
          <a:xfrm>
            <a:off x="3648075" y="2371204"/>
            <a:ext cx="446088" cy="444500"/>
            <a:chOff x="0" y="0"/>
            <a:chExt cx="281" cy="280"/>
          </a:xfrm>
        </p:grpSpPr>
        <p:pic>
          <p:nvPicPr>
            <p:cNvPr id="1128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1" name="圆角矩形 4"/>
          <p:cNvGrpSpPr>
            <a:grpSpLocks/>
          </p:cNvGrpSpPr>
          <p:nvPr/>
        </p:nvGrpSpPr>
        <p:grpSpPr bwMode="auto">
          <a:xfrm>
            <a:off x="2428875" y="1652066"/>
            <a:ext cx="523875" cy="530225"/>
            <a:chOff x="0" y="0"/>
            <a:chExt cx="330" cy="334"/>
          </a:xfrm>
        </p:grpSpPr>
        <p:pic>
          <p:nvPicPr>
            <p:cNvPr id="1128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2" name="标题 1"/>
          <p:cNvGrpSpPr>
            <a:grpSpLocks/>
          </p:cNvGrpSpPr>
          <p:nvPr/>
        </p:nvGrpSpPr>
        <p:grpSpPr bwMode="auto">
          <a:xfrm>
            <a:off x="1692275" y="2298179"/>
            <a:ext cx="5302250" cy="2066925"/>
            <a:chOff x="0" y="0"/>
            <a:chExt cx="3340" cy="1302"/>
          </a:xfrm>
        </p:grpSpPr>
        <p:pic>
          <p:nvPicPr>
            <p:cNvPr id="1128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1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latin typeface="微软雅黑" pitchFamily="34" charset="-122"/>
                  <a:ea typeface="微软雅黑" pitchFamily="34" charset="-122"/>
                </a:rPr>
                <a:t>THANKS</a:t>
              </a:r>
              <a:endParaRPr lang="zh-CN" altLang="en-US" sz="32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273" name="圆角矩形 8"/>
          <p:cNvGrpSpPr>
            <a:grpSpLocks/>
          </p:cNvGrpSpPr>
          <p:nvPr/>
        </p:nvGrpSpPr>
        <p:grpSpPr bwMode="auto">
          <a:xfrm>
            <a:off x="1435100" y="2371204"/>
            <a:ext cx="446088" cy="444500"/>
            <a:chOff x="0" y="0"/>
            <a:chExt cx="281" cy="280"/>
          </a:xfrm>
        </p:grpSpPr>
        <p:pic>
          <p:nvPicPr>
            <p:cNvPr id="1127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4" name="圆角矩形 11"/>
          <p:cNvGrpSpPr>
            <a:grpSpLocks/>
          </p:cNvGrpSpPr>
          <p:nvPr/>
        </p:nvGrpSpPr>
        <p:grpSpPr bwMode="auto">
          <a:xfrm>
            <a:off x="5970588" y="2188641"/>
            <a:ext cx="1055687" cy="1054100"/>
            <a:chOff x="0" y="0"/>
            <a:chExt cx="665" cy="664"/>
          </a:xfrm>
        </p:grpSpPr>
        <p:pic>
          <p:nvPicPr>
            <p:cNvPr id="1127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112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STM32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8" name="标题 1"/>
          <p:cNvGrpSpPr>
            <a:grpSpLocks/>
          </p:cNvGrpSpPr>
          <p:nvPr/>
        </p:nvGrpSpPr>
        <p:grpSpPr bwMode="auto">
          <a:xfrm>
            <a:off x="1666081" y="4365104"/>
            <a:ext cx="5210175" cy="938213"/>
            <a:chOff x="0" y="0"/>
            <a:chExt cx="3340" cy="1302"/>
          </a:xfrm>
        </p:grpSpPr>
        <p:pic>
          <p:nvPicPr>
            <p:cNvPr id="29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论坛： 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www.firebbs.cn</a:t>
              </a:r>
            </a:p>
          </p:txBody>
        </p:sp>
      </p:grpSp>
      <p:grpSp>
        <p:nvGrpSpPr>
          <p:cNvPr id="34" name="标题 1"/>
          <p:cNvGrpSpPr>
            <a:grpSpLocks/>
          </p:cNvGrpSpPr>
          <p:nvPr/>
        </p:nvGrpSpPr>
        <p:grpSpPr bwMode="auto">
          <a:xfrm>
            <a:off x="1667668" y="5157192"/>
            <a:ext cx="5208588" cy="938212"/>
            <a:chOff x="0" y="0"/>
            <a:chExt cx="3340" cy="1302"/>
          </a:xfrm>
        </p:grpSpPr>
        <p:pic>
          <p:nvPicPr>
            <p:cNvPr id="35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firestm32.taobao.com</a:t>
              </a:r>
            </a:p>
          </p:txBody>
        </p:sp>
      </p:grpSp>
      <p:pic>
        <p:nvPicPr>
          <p:cNvPr id="1026" name="Picture 2" descr="C:\Users\Administrator\Desktop\taobao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013" y="4537670"/>
            <a:ext cx="1038186" cy="103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文本框 3"/>
          <p:cNvSpPr txBox="1">
            <a:spLocks noChangeArrowheads="1"/>
          </p:cNvSpPr>
          <p:nvPr/>
        </p:nvSpPr>
        <p:spPr bwMode="auto">
          <a:xfrm>
            <a:off x="6765938" y="5661248"/>
            <a:ext cx="14064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扫描进入淘宝店铺</a:t>
            </a:r>
            <a:endParaRPr lang="zh-CN" altLang="zh-CN" sz="12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3312</TotalTime>
  <Pages>0</Pages>
  <Words>104</Words>
  <Characters>0</Characters>
  <Application>Microsoft Office PowerPoint</Application>
  <DocSecurity>0</DocSecurity>
  <PresentationFormat>全屏显示(4:3)</PresentationFormat>
  <Lines>0</Lines>
  <Paragraphs>30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wushaoxia(武绍霞)</dc:creator>
  <cp:lastModifiedBy>admin</cp:lastModifiedBy>
  <cp:revision>318</cp:revision>
  <dcterms:created xsi:type="dcterms:W3CDTF">2014-09-22T09:17:55Z</dcterms:created>
  <dcterms:modified xsi:type="dcterms:W3CDTF">2017-09-12T07:55:07Z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2052-10.1.0.5345</vt:lpwstr>
  </property>
</Properties>
</file>