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  <p:sldMasterId id="2147483672" r:id="rId3"/>
  </p:sldMasterIdLst>
  <p:sldIdLst>
    <p:sldId id="314" r:id="rId4"/>
    <p:sldId id="315" r:id="rId5"/>
    <p:sldId id="296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12" r:id="rId14"/>
    <p:sldId id="306" r:id="rId15"/>
    <p:sldId id="313" r:id="rId16"/>
    <p:sldId id="307" r:id="rId17"/>
    <p:sldId id="283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51" d="100"/>
          <a:sy n="51" d="100"/>
        </p:scale>
        <p:origin x="-135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17857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10361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61674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2946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42433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191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038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69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73819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01124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8243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78707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04345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9182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07879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4018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607169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57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90106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4517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69024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3353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0178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845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SD</a:t>
              </a:r>
              <a:r>
                <a:rPr lang="zh-CN" altLang="en-US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卡</a:t>
              </a:r>
              <a:r>
                <a:rPr lang="en-US" altLang="zh-CN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读写</a:t>
              </a:r>
              <a:r>
                <a: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测试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9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卡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读写测试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778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SD</a:t>
            </a:r>
            <a:r>
              <a:rPr lang="zh-CN" altLang="en-US" sz="2400" b="1" dirty="0" smtClean="0"/>
              <a:t>卡的引脚和连接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340903" y="1628800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SD</a:t>
            </a:r>
            <a:r>
              <a:rPr lang="zh-CN" altLang="zh-CN" dirty="0"/>
              <a:t>卡使用</a:t>
            </a:r>
            <a:r>
              <a:rPr lang="en-US" altLang="zh-CN" dirty="0"/>
              <a:t>9-pin</a:t>
            </a:r>
            <a:r>
              <a:rPr lang="zh-CN" altLang="zh-CN" dirty="0"/>
              <a:t>接口通信，其中</a:t>
            </a:r>
            <a:r>
              <a:rPr lang="en-US" altLang="zh-CN" dirty="0"/>
              <a:t>3</a:t>
            </a:r>
            <a:r>
              <a:rPr lang="zh-CN" altLang="zh-CN" dirty="0"/>
              <a:t>根电源线、</a:t>
            </a:r>
            <a:r>
              <a:rPr lang="en-US" altLang="zh-CN" dirty="0"/>
              <a:t>1</a:t>
            </a:r>
            <a:r>
              <a:rPr lang="zh-CN" altLang="zh-CN" dirty="0"/>
              <a:t>根时钟线、</a:t>
            </a:r>
            <a:r>
              <a:rPr lang="en-US" altLang="zh-CN" dirty="0"/>
              <a:t>1</a:t>
            </a:r>
            <a:r>
              <a:rPr lang="zh-CN" altLang="zh-CN" dirty="0"/>
              <a:t>根命令线和</a:t>
            </a:r>
            <a:r>
              <a:rPr lang="en-US" altLang="zh-CN" dirty="0"/>
              <a:t>4</a:t>
            </a:r>
            <a:r>
              <a:rPr lang="zh-CN" altLang="zh-CN" dirty="0"/>
              <a:t>根数据线，具体如下：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</a:rPr>
              <a:t>D0-3</a:t>
            </a:r>
            <a:r>
              <a:rPr lang="zh-CN" altLang="zh-CN" b="1" dirty="0" smtClean="0">
                <a:solidFill>
                  <a:srgbClr val="FF0000"/>
                </a:solidFill>
              </a:rPr>
              <a:t>：</a:t>
            </a:r>
            <a:r>
              <a:rPr lang="zh-CN" altLang="zh-CN" dirty="0" smtClean="0"/>
              <a:t>在</a:t>
            </a:r>
            <a:r>
              <a:rPr lang="en-US" altLang="zh-CN" dirty="0" smtClean="0"/>
              <a:t>SDIO</a:t>
            </a:r>
            <a:r>
              <a:rPr lang="zh-CN" altLang="zh-CN" dirty="0" smtClean="0"/>
              <a:t>模式下，它们均为数据线，传输读写数据，</a:t>
            </a:r>
            <a:r>
              <a:rPr lang="en-US" altLang="zh-CN" dirty="0" smtClean="0"/>
              <a:t>SD</a:t>
            </a:r>
            <a:r>
              <a:rPr lang="zh-CN" altLang="zh-CN" dirty="0" smtClean="0"/>
              <a:t>卡可将</a:t>
            </a:r>
            <a:r>
              <a:rPr lang="en-US" altLang="zh-CN" dirty="0" smtClean="0"/>
              <a:t>D0</a:t>
            </a:r>
            <a:r>
              <a:rPr lang="zh-CN" altLang="zh-CN" dirty="0" smtClean="0"/>
              <a:t>拉低表示忙状态；在</a:t>
            </a:r>
            <a:r>
              <a:rPr lang="en-US" altLang="zh-CN" dirty="0" smtClean="0"/>
              <a:t>SPI</a:t>
            </a:r>
            <a:r>
              <a:rPr lang="zh-CN" altLang="zh-CN" dirty="0" smtClean="0"/>
              <a:t>模式下，</a:t>
            </a:r>
            <a:r>
              <a:rPr lang="en-US" altLang="zh-CN" dirty="0" smtClean="0"/>
              <a:t>D0</a:t>
            </a:r>
            <a:r>
              <a:rPr lang="zh-CN" altLang="zh-CN" dirty="0" smtClean="0"/>
              <a:t>与</a:t>
            </a:r>
            <a:r>
              <a:rPr lang="en-US" altLang="zh-CN" dirty="0" smtClean="0"/>
              <a:t>SPI</a:t>
            </a:r>
            <a:r>
              <a:rPr lang="zh-CN" altLang="zh-CN" dirty="0" smtClean="0"/>
              <a:t>总线的</a:t>
            </a:r>
            <a:r>
              <a:rPr lang="en-US" altLang="zh-CN" dirty="0" smtClean="0"/>
              <a:t>MISO</a:t>
            </a:r>
            <a:r>
              <a:rPr lang="zh-CN" altLang="zh-CN" dirty="0" smtClean="0"/>
              <a:t>信号相连，</a:t>
            </a:r>
            <a:r>
              <a:rPr lang="en-US" altLang="zh-CN" dirty="0" smtClean="0"/>
              <a:t>SD</a:t>
            </a:r>
            <a:r>
              <a:rPr lang="zh-CN" altLang="zh-CN" dirty="0" smtClean="0"/>
              <a:t>卡通过该信号线向主机发送数据或响应，</a:t>
            </a:r>
            <a:r>
              <a:rPr lang="en-US" altLang="zh-CN" dirty="0" smtClean="0"/>
              <a:t>D3</a:t>
            </a:r>
            <a:r>
              <a:rPr lang="zh-CN" altLang="zh-CN" dirty="0" smtClean="0"/>
              <a:t>与总线的</a:t>
            </a:r>
            <a:r>
              <a:rPr lang="en-US" altLang="zh-CN" dirty="0" smtClean="0"/>
              <a:t>CS</a:t>
            </a:r>
            <a:r>
              <a:rPr lang="zh-CN" altLang="zh-CN" dirty="0" smtClean="0"/>
              <a:t>信号相连，</a:t>
            </a:r>
            <a:r>
              <a:rPr lang="en-US" altLang="zh-CN" dirty="0" smtClean="0"/>
              <a:t>SPI</a:t>
            </a:r>
            <a:r>
              <a:rPr lang="zh-CN" altLang="zh-CN" dirty="0" smtClean="0"/>
              <a:t>主机通过该信号线选择要通讯的</a:t>
            </a:r>
            <a:r>
              <a:rPr lang="en-US" altLang="zh-CN" dirty="0" smtClean="0"/>
              <a:t>SD</a:t>
            </a:r>
            <a:r>
              <a:rPr lang="zh-CN" altLang="zh-CN" dirty="0" smtClean="0"/>
              <a:t>卡。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</a:rPr>
              <a:t>VDD</a:t>
            </a:r>
            <a:r>
              <a:rPr lang="zh-CN" altLang="zh-CN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VSS1</a:t>
            </a:r>
            <a:r>
              <a:rPr lang="zh-CN" altLang="zh-CN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VSS2</a:t>
            </a:r>
            <a:r>
              <a:rPr lang="zh-CN" altLang="zh-CN" b="1" dirty="0" smtClean="0">
                <a:solidFill>
                  <a:srgbClr val="FF0000"/>
                </a:solidFill>
              </a:rPr>
              <a:t>：</a:t>
            </a:r>
            <a:r>
              <a:rPr lang="zh-CN" altLang="zh-CN" dirty="0" smtClean="0"/>
              <a:t>电源和地信号，其中</a:t>
            </a:r>
            <a:r>
              <a:rPr lang="en-US" altLang="zh-CN" dirty="0" smtClean="0"/>
              <a:t>Micro SD</a:t>
            </a:r>
            <a:r>
              <a:rPr lang="zh-CN" altLang="zh-CN" dirty="0" smtClean="0"/>
              <a:t>卡不包含</a:t>
            </a:r>
            <a:r>
              <a:rPr lang="en-US" altLang="zh-CN" dirty="0" smtClean="0"/>
              <a:t>VSS2</a:t>
            </a:r>
            <a:r>
              <a:rPr lang="zh-CN" altLang="zh-CN" dirty="0" smtClean="0"/>
              <a:t>信号，即</a:t>
            </a:r>
            <a:r>
              <a:rPr lang="en-US" altLang="zh-CN" dirty="0" smtClean="0"/>
              <a:t>Micro SD</a:t>
            </a:r>
            <a:r>
              <a:rPr lang="zh-CN" altLang="zh-CN" dirty="0" smtClean="0"/>
              <a:t>卡仅有</a:t>
            </a:r>
            <a:r>
              <a:rPr lang="en-US" altLang="zh-CN" dirty="0" smtClean="0"/>
              <a:t>8</a:t>
            </a:r>
            <a:r>
              <a:rPr lang="zh-CN" altLang="zh-CN" dirty="0" smtClean="0"/>
              <a:t>根线。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9203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卡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读写测试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778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SD</a:t>
            </a:r>
            <a:r>
              <a:rPr lang="zh-CN" altLang="en-US" sz="2400" b="1" dirty="0" smtClean="0"/>
              <a:t>卡的引脚和连接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340903" y="1628800"/>
            <a:ext cx="842493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SD</a:t>
            </a:r>
            <a:r>
              <a:rPr lang="zh-CN" altLang="zh-CN" dirty="0"/>
              <a:t>卡使用</a:t>
            </a:r>
            <a:r>
              <a:rPr lang="en-US" altLang="zh-CN" dirty="0"/>
              <a:t>9-pin</a:t>
            </a:r>
            <a:r>
              <a:rPr lang="zh-CN" altLang="zh-CN" dirty="0"/>
              <a:t>接口通信，其中</a:t>
            </a:r>
            <a:r>
              <a:rPr lang="en-US" altLang="zh-CN" dirty="0"/>
              <a:t>3</a:t>
            </a:r>
            <a:r>
              <a:rPr lang="zh-CN" altLang="zh-CN" dirty="0"/>
              <a:t>根电源线、</a:t>
            </a:r>
            <a:r>
              <a:rPr lang="en-US" altLang="zh-CN" dirty="0"/>
              <a:t>1</a:t>
            </a:r>
            <a:r>
              <a:rPr lang="zh-CN" altLang="zh-CN" dirty="0"/>
              <a:t>根时钟线、</a:t>
            </a:r>
            <a:r>
              <a:rPr lang="en-US" altLang="zh-CN" dirty="0"/>
              <a:t>1</a:t>
            </a:r>
            <a:r>
              <a:rPr lang="zh-CN" altLang="zh-CN" dirty="0"/>
              <a:t>根命令线和</a:t>
            </a:r>
            <a:r>
              <a:rPr lang="en-US" altLang="zh-CN" dirty="0"/>
              <a:t>4</a:t>
            </a:r>
            <a:r>
              <a:rPr lang="zh-CN" altLang="zh-CN" dirty="0"/>
              <a:t>根数据线，具体如下：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CLK</a:t>
            </a:r>
            <a:r>
              <a:rPr lang="zh-CN" altLang="zh-CN" b="1" dirty="0">
                <a:solidFill>
                  <a:srgbClr val="FF0000"/>
                </a:solidFill>
              </a:rPr>
              <a:t>：</a:t>
            </a:r>
            <a:r>
              <a:rPr lang="zh-CN" altLang="zh-CN" dirty="0"/>
              <a:t>同步时钟线，由</a:t>
            </a:r>
            <a:r>
              <a:rPr lang="en-US" altLang="zh-CN" dirty="0"/>
              <a:t>SDIO</a:t>
            </a:r>
            <a:r>
              <a:rPr lang="zh-CN" altLang="zh-CN" dirty="0"/>
              <a:t>主机产生，即由</a:t>
            </a:r>
            <a:r>
              <a:rPr lang="en-US" altLang="zh-CN" dirty="0"/>
              <a:t>STM32</a:t>
            </a:r>
            <a:r>
              <a:rPr lang="zh-CN" altLang="zh-CN" dirty="0"/>
              <a:t>控制器输出；使用</a:t>
            </a:r>
            <a:r>
              <a:rPr lang="en-US" altLang="zh-CN" dirty="0"/>
              <a:t>SPI</a:t>
            </a:r>
            <a:r>
              <a:rPr lang="zh-CN" altLang="zh-CN" dirty="0"/>
              <a:t>模式时，该引脚与</a:t>
            </a:r>
            <a:r>
              <a:rPr lang="en-US" altLang="zh-CN" dirty="0"/>
              <a:t>SPI</a:t>
            </a:r>
            <a:r>
              <a:rPr lang="zh-CN" altLang="zh-CN" dirty="0"/>
              <a:t>总线的</a:t>
            </a:r>
            <a:r>
              <a:rPr lang="en-US" altLang="zh-CN" dirty="0"/>
              <a:t>SCK</a:t>
            </a:r>
            <a:r>
              <a:rPr lang="zh-CN" altLang="zh-CN" dirty="0"/>
              <a:t>时钟信号相连；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CMD</a:t>
            </a:r>
            <a:r>
              <a:rPr lang="zh-CN" altLang="zh-CN" b="1" dirty="0">
                <a:solidFill>
                  <a:srgbClr val="FF0000"/>
                </a:solidFill>
              </a:rPr>
              <a:t>：</a:t>
            </a:r>
            <a:r>
              <a:rPr lang="zh-CN" altLang="zh-CN" dirty="0"/>
              <a:t>命令控制线，</a:t>
            </a:r>
            <a:r>
              <a:rPr lang="en-US" altLang="zh-CN" dirty="0"/>
              <a:t>SDIO</a:t>
            </a:r>
            <a:r>
              <a:rPr lang="zh-CN" altLang="zh-CN" dirty="0"/>
              <a:t>主机通过该线发送命令控制</a:t>
            </a:r>
            <a:r>
              <a:rPr lang="en-US" altLang="zh-CN" dirty="0"/>
              <a:t>SD</a:t>
            </a:r>
            <a:r>
              <a:rPr lang="zh-CN" altLang="zh-CN" dirty="0"/>
              <a:t>卡，如果命令要求</a:t>
            </a:r>
            <a:r>
              <a:rPr lang="en-US" altLang="zh-CN" dirty="0"/>
              <a:t>SD</a:t>
            </a:r>
            <a:r>
              <a:rPr lang="zh-CN" altLang="zh-CN" dirty="0"/>
              <a:t>卡提供应答</a:t>
            </a:r>
            <a:r>
              <a:rPr lang="en-US" altLang="zh-CN" dirty="0"/>
              <a:t>(</a:t>
            </a:r>
            <a:r>
              <a:rPr lang="zh-CN" altLang="zh-CN" dirty="0"/>
              <a:t>响应</a:t>
            </a:r>
            <a:r>
              <a:rPr lang="en-US" altLang="zh-CN" dirty="0"/>
              <a:t>)</a:t>
            </a:r>
            <a:r>
              <a:rPr lang="zh-CN" altLang="zh-CN" dirty="0"/>
              <a:t>，</a:t>
            </a:r>
            <a:r>
              <a:rPr lang="en-US" altLang="zh-CN" dirty="0"/>
              <a:t>SD</a:t>
            </a:r>
            <a:r>
              <a:rPr lang="zh-CN" altLang="zh-CN" dirty="0"/>
              <a:t>卡也是通过该线传输应答信息；使用</a:t>
            </a:r>
            <a:r>
              <a:rPr lang="en-US" altLang="zh-CN" dirty="0"/>
              <a:t>SPI</a:t>
            </a:r>
            <a:r>
              <a:rPr lang="zh-CN" altLang="zh-CN" dirty="0"/>
              <a:t>模式时，该引脚与</a:t>
            </a:r>
            <a:r>
              <a:rPr lang="en-US" altLang="zh-CN" dirty="0"/>
              <a:t>SPI</a:t>
            </a:r>
            <a:r>
              <a:rPr lang="zh-CN" altLang="zh-CN" dirty="0"/>
              <a:t>总线的</a:t>
            </a:r>
            <a:r>
              <a:rPr lang="en-US" altLang="zh-CN" dirty="0"/>
              <a:t>MOSI</a:t>
            </a:r>
            <a:r>
              <a:rPr lang="zh-CN" altLang="zh-CN" dirty="0"/>
              <a:t>信号相连，</a:t>
            </a:r>
            <a:r>
              <a:rPr lang="en-US" altLang="zh-CN" dirty="0"/>
              <a:t>SPI</a:t>
            </a:r>
            <a:r>
              <a:rPr lang="zh-CN" altLang="zh-CN" dirty="0"/>
              <a:t>主机通过它向</a:t>
            </a:r>
            <a:r>
              <a:rPr lang="en-US" altLang="zh-CN" dirty="0"/>
              <a:t>SD</a:t>
            </a:r>
            <a:r>
              <a:rPr lang="zh-CN" altLang="zh-CN" dirty="0"/>
              <a:t>卡发送命令及数据，但因为</a:t>
            </a:r>
            <a:r>
              <a:rPr lang="en-US" altLang="zh-CN" dirty="0"/>
              <a:t>SPI</a:t>
            </a:r>
            <a:r>
              <a:rPr lang="zh-CN" altLang="zh-CN" dirty="0"/>
              <a:t>总线的</a:t>
            </a:r>
            <a:r>
              <a:rPr lang="en-US" altLang="zh-CN" dirty="0"/>
              <a:t>MOSI</a:t>
            </a:r>
            <a:r>
              <a:rPr lang="zh-CN" altLang="zh-CN" dirty="0"/>
              <a:t>仅用于主机向从机输出信号，所以</a:t>
            </a:r>
            <a:r>
              <a:rPr lang="en-US" altLang="zh-CN" dirty="0"/>
              <a:t>SD</a:t>
            </a:r>
            <a:r>
              <a:rPr lang="zh-CN" altLang="zh-CN" dirty="0"/>
              <a:t>卡返回应答信息时不使用该信号线</a:t>
            </a:r>
            <a:r>
              <a:rPr lang="zh-CN" altLang="zh-CN" dirty="0" smtClean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3482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卡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读写测试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778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SD</a:t>
            </a:r>
            <a:r>
              <a:rPr lang="zh-CN" altLang="en-US" sz="2400" b="1" dirty="0"/>
              <a:t>卡命令控制说明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346344" y="1926336"/>
            <a:ext cx="842493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zh-CN" dirty="0" smtClean="0"/>
              <a:t>与</a:t>
            </a:r>
            <a:r>
              <a:rPr lang="en-US" altLang="zh-CN" dirty="0"/>
              <a:t>SD</a:t>
            </a:r>
            <a:r>
              <a:rPr lang="zh-CN" altLang="zh-CN" dirty="0"/>
              <a:t>卡的通信是基于命令和数据传输的。通讯由一个起始位</a:t>
            </a:r>
            <a:r>
              <a:rPr lang="en-US" altLang="zh-CN" dirty="0"/>
              <a:t>(</a:t>
            </a:r>
            <a:r>
              <a:rPr lang="zh-CN" altLang="zh-CN" dirty="0"/>
              <a:t>“</a:t>
            </a:r>
            <a:r>
              <a:rPr lang="en-US" altLang="zh-CN" dirty="0"/>
              <a:t>0</a:t>
            </a:r>
            <a:r>
              <a:rPr lang="zh-CN" altLang="zh-CN" dirty="0"/>
              <a:t>”</a:t>
            </a:r>
            <a:r>
              <a:rPr lang="en-US" altLang="zh-CN" dirty="0"/>
              <a:t>)</a:t>
            </a:r>
            <a:r>
              <a:rPr lang="zh-CN" altLang="zh-CN" dirty="0"/>
              <a:t>，由一个停止位</a:t>
            </a:r>
            <a:r>
              <a:rPr lang="en-US" altLang="zh-CN" dirty="0"/>
              <a:t>(</a:t>
            </a:r>
            <a:r>
              <a:rPr lang="zh-CN" altLang="zh-CN" dirty="0"/>
              <a:t>“</a:t>
            </a:r>
            <a:r>
              <a:rPr lang="en-US" altLang="zh-CN" dirty="0"/>
              <a:t>1</a:t>
            </a:r>
            <a:r>
              <a:rPr lang="zh-CN" altLang="zh-CN" dirty="0"/>
              <a:t>”</a:t>
            </a:r>
            <a:r>
              <a:rPr lang="en-US" altLang="zh-CN" dirty="0"/>
              <a:t>)</a:t>
            </a:r>
            <a:r>
              <a:rPr lang="zh-CN" altLang="zh-CN" dirty="0"/>
              <a:t>终止。</a:t>
            </a:r>
            <a:r>
              <a:rPr lang="en-US" altLang="zh-CN" dirty="0"/>
              <a:t>SD</a:t>
            </a:r>
            <a:r>
              <a:rPr lang="zh-CN" altLang="zh-CN" dirty="0"/>
              <a:t>通信一般是主机发送一个命令</a:t>
            </a:r>
            <a:r>
              <a:rPr lang="en-US" altLang="zh-CN" dirty="0"/>
              <a:t>(Command)</a:t>
            </a:r>
            <a:r>
              <a:rPr lang="zh-CN" altLang="zh-CN" dirty="0"/>
              <a:t>，从设备在接收到命令后作出响应</a:t>
            </a:r>
            <a:r>
              <a:rPr lang="en-US" altLang="zh-CN" dirty="0"/>
              <a:t>(Response)</a:t>
            </a:r>
            <a:r>
              <a:rPr lang="zh-CN" altLang="zh-CN" dirty="0"/>
              <a:t>，如有需要会有数据</a:t>
            </a:r>
            <a:r>
              <a:rPr lang="en-US" altLang="zh-CN" dirty="0"/>
              <a:t>(Data)</a:t>
            </a:r>
            <a:r>
              <a:rPr lang="zh-CN" altLang="zh-CN" dirty="0"/>
              <a:t>传输参与。</a:t>
            </a:r>
          </a:p>
        </p:txBody>
      </p:sp>
      <p:sp>
        <p:nvSpPr>
          <p:cNvPr id="5" name="矩形 4"/>
          <p:cNvSpPr/>
          <p:nvPr/>
        </p:nvSpPr>
        <p:spPr>
          <a:xfrm>
            <a:off x="358408" y="1514401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控制</a:t>
            </a:r>
            <a:r>
              <a:rPr lang="zh-CN" altLang="en-US" sz="2000" b="1" dirty="0"/>
              <a:t>时序</a:t>
            </a:r>
          </a:p>
        </p:txBody>
      </p:sp>
      <p:sp>
        <p:nvSpPr>
          <p:cNvPr id="9" name="矩形 8"/>
          <p:cNvSpPr/>
          <p:nvPr/>
        </p:nvSpPr>
        <p:spPr>
          <a:xfrm>
            <a:off x="471714" y="3356992"/>
            <a:ext cx="842493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en-US" altLang="zh-CN" dirty="0"/>
              <a:t>SD</a:t>
            </a:r>
            <a:r>
              <a:rPr lang="zh-CN" altLang="zh-CN" dirty="0"/>
              <a:t>卡的基本交互是命令与响应交互</a:t>
            </a:r>
            <a:r>
              <a:rPr lang="zh-CN" altLang="zh-CN" dirty="0" smtClean="0"/>
              <a:t>，图</a:t>
            </a:r>
            <a:r>
              <a:rPr lang="zh-CN" altLang="zh-CN" dirty="0"/>
              <a:t>中的</a:t>
            </a:r>
            <a:r>
              <a:rPr lang="en-US" altLang="zh-CN" dirty="0" err="1"/>
              <a:t>DataIn</a:t>
            </a:r>
            <a:r>
              <a:rPr lang="zh-CN" altLang="zh-CN" dirty="0"/>
              <a:t>和</a:t>
            </a:r>
            <a:r>
              <a:rPr lang="en-US" altLang="zh-CN" dirty="0" err="1"/>
              <a:t>DataOut</a:t>
            </a:r>
            <a:r>
              <a:rPr lang="zh-CN" altLang="zh-CN" dirty="0"/>
              <a:t>线分别是</a:t>
            </a:r>
            <a:r>
              <a:rPr lang="en-US" altLang="zh-CN" dirty="0"/>
              <a:t>SPI</a:t>
            </a:r>
            <a:r>
              <a:rPr lang="zh-CN" altLang="zh-CN" dirty="0"/>
              <a:t>的</a:t>
            </a:r>
            <a:r>
              <a:rPr lang="en-US" altLang="zh-CN" dirty="0"/>
              <a:t>MISO</a:t>
            </a:r>
            <a:r>
              <a:rPr lang="zh-CN" altLang="zh-CN" dirty="0"/>
              <a:t>及</a:t>
            </a:r>
            <a:r>
              <a:rPr lang="en-US" altLang="zh-CN" dirty="0"/>
              <a:t>MOSI</a:t>
            </a:r>
            <a:r>
              <a:rPr lang="zh-CN" altLang="zh-CN" dirty="0"/>
              <a:t>信号</a:t>
            </a:r>
            <a:r>
              <a:rPr lang="zh-CN" altLang="zh-CN" dirty="0" smtClean="0"/>
              <a:t>。。</a:t>
            </a:r>
            <a:endParaRPr lang="zh-CN" altLang="zh-CN" dirty="0"/>
          </a:p>
        </p:txBody>
      </p:sp>
      <p:pic>
        <p:nvPicPr>
          <p:cNvPr id="10" name="图片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714" y="4653136"/>
            <a:ext cx="8132734" cy="1762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43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卡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读写测试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778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SD</a:t>
            </a:r>
            <a:r>
              <a:rPr lang="zh-CN" altLang="en-US" sz="2400" b="1" dirty="0"/>
              <a:t>卡命令控制说明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352388" y="1412776"/>
            <a:ext cx="842493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en-US" altLang="zh-CN" dirty="0"/>
              <a:t>SD</a:t>
            </a:r>
            <a:r>
              <a:rPr lang="zh-CN" altLang="zh-CN" dirty="0"/>
              <a:t>数据是以块</a:t>
            </a:r>
            <a:r>
              <a:rPr lang="en-US" altLang="zh-CN" dirty="0"/>
              <a:t>(Block)</a:t>
            </a:r>
            <a:r>
              <a:rPr lang="zh-CN" altLang="zh-CN" dirty="0"/>
              <a:t>形式传输的，</a:t>
            </a:r>
            <a:r>
              <a:rPr lang="en-US" altLang="zh-CN" dirty="0"/>
              <a:t>SDHC</a:t>
            </a:r>
            <a:r>
              <a:rPr lang="zh-CN" altLang="zh-CN" dirty="0"/>
              <a:t>卡数据块长度一般为</a:t>
            </a:r>
            <a:r>
              <a:rPr lang="en-US" altLang="zh-CN" dirty="0"/>
              <a:t>512</a:t>
            </a:r>
            <a:r>
              <a:rPr lang="zh-CN" altLang="zh-CN" dirty="0"/>
              <a:t>字节，数据可以从主机到卡，也可以是从卡到主机。数据块需要</a:t>
            </a:r>
            <a:r>
              <a:rPr lang="en-US" altLang="zh-CN" dirty="0"/>
              <a:t>CRC</a:t>
            </a:r>
            <a:r>
              <a:rPr lang="zh-CN" altLang="zh-CN" dirty="0"/>
              <a:t>位来保证数据传输成功，</a:t>
            </a:r>
            <a:r>
              <a:rPr lang="en-US" altLang="zh-CN" dirty="0"/>
              <a:t>CRC</a:t>
            </a:r>
            <a:r>
              <a:rPr lang="zh-CN" altLang="zh-CN" dirty="0"/>
              <a:t>位由</a:t>
            </a:r>
            <a:r>
              <a:rPr lang="en-US" altLang="zh-CN" dirty="0"/>
              <a:t>SD</a:t>
            </a:r>
            <a:r>
              <a:rPr lang="zh-CN" altLang="zh-CN" dirty="0"/>
              <a:t>卡系统硬件生成。单个数据块的读写</a:t>
            </a:r>
            <a:r>
              <a:rPr lang="zh-CN" altLang="zh-CN" dirty="0" smtClean="0"/>
              <a:t>时序</a:t>
            </a:r>
            <a:r>
              <a:rPr lang="zh-CN" altLang="en-US" dirty="0" smtClean="0"/>
              <a:t>如下：</a:t>
            </a:r>
            <a:endParaRPr lang="zh-CN" altLang="zh-CN" dirty="0"/>
          </a:p>
        </p:txBody>
      </p:sp>
      <p:pic>
        <p:nvPicPr>
          <p:cNvPr id="11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060" y="2780928"/>
            <a:ext cx="8123591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2" name="图片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0" y="4869160"/>
            <a:ext cx="8123591" cy="18884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229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卡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读写测试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778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SD</a:t>
            </a:r>
            <a:r>
              <a:rPr lang="zh-CN" altLang="en-US" sz="2400" b="1" dirty="0"/>
              <a:t>卡命令控制说明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293509" y="1545080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读写操作都是由主机发起的，主机发送不同的命令表示读或写，</a:t>
            </a:r>
            <a:r>
              <a:rPr lang="en-US" altLang="zh-CN" dirty="0"/>
              <a:t>SD</a:t>
            </a:r>
            <a:r>
              <a:rPr lang="zh-CN" altLang="zh-CN" dirty="0"/>
              <a:t>卡接收到命令后先针对命令返回响应。在读操作中，</a:t>
            </a:r>
            <a:r>
              <a:rPr lang="en-US" altLang="zh-CN" dirty="0"/>
              <a:t>SD</a:t>
            </a:r>
            <a:r>
              <a:rPr lang="zh-CN" altLang="zh-CN" dirty="0"/>
              <a:t>卡返回一个数据块，数据块中包含</a:t>
            </a:r>
            <a:r>
              <a:rPr lang="en-US" altLang="zh-CN" dirty="0"/>
              <a:t>CRC</a:t>
            </a:r>
            <a:r>
              <a:rPr lang="zh-CN" altLang="zh-CN" dirty="0"/>
              <a:t>校验码；在写操作中，主机接收到命令响应后需要先发送一个标志（</a:t>
            </a:r>
            <a:r>
              <a:rPr lang="en-US" altLang="zh-CN" dirty="0"/>
              <a:t>TOKEN</a:t>
            </a:r>
            <a:r>
              <a:rPr lang="zh-CN" altLang="zh-CN" dirty="0"/>
              <a:t>）然后紧跟一个要写入的数据块，卡接收完数据块后回反回一个数据响应及忙碌标志，当</a:t>
            </a:r>
            <a:r>
              <a:rPr lang="en-US" altLang="zh-CN" dirty="0"/>
              <a:t>SD</a:t>
            </a:r>
            <a:r>
              <a:rPr lang="zh-CN" altLang="zh-CN" dirty="0"/>
              <a:t>卡把接收到的数据写入到内部存储单元完成后，会停止发送忙碌标志，主机确认</a:t>
            </a:r>
            <a:r>
              <a:rPr lang="en-US" altLang="zh-CN" dirty="0"/>
              <a:t>SD</a:t>
            </a:r>
            <a:r>
              <a:rPr lang="zh-CN" altLang="zh-CN" dirty="0"/>
              <a:t>卡空闲后，可以发送下一个命令。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SD</a:t>
            </a:r>
            <a:r>
              <a:rPr lang="zh-CN" altLang="zh-CN" dirty="0"/>
              <a:t>数据传输支持单块和多块读写，它们分别对应不同的操作命令，结束多块读写时需要使用命令来停止操作。</a:t>
            </a:r>
          </a:p>
        </p:txBody>
      </p:sp>
    </p:spTree>
    <p:extLst>
      <p:ext uri="{BB962C8B-B14F-4D97-AF65-F5344CB8AC3E}">
        <p14:creationId xmlns:p14="http://schemas.microsoft.com/office/powerpoint/2010/main" val="42155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979712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1762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卡简介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979712" y="414908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01570" y="4149080"/>
            <a:ext cx="3916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卡的操作模式及切换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479715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对角圆角矩形 13"/>
          <p:cNvSpPr/>
          <p:nvPr/>
        </p:nvSpPr>
        <p:spPr bwMode="auto">
          <a:xfrm>
            <a:off x="1979712" y="2632229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619689"/>
            <a:ext cx="2839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卡命令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及响应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326776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208414" y="6237312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角圆角矩形 20"/>
          <p:cNvSpPr/>
          <p:nvPr/>
        </p:nvSpPr>
        <p:spPr bwMode="auto">
          <a:xfrm>
            <a:off x="1979712" y="551723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9086" y="5733256"/>
            <a:ext cx="3408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卡</a:t>
            </a:r>
            <a:r>
              <a:rPr lang="en-US" altLang="zh-CN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42553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卡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测试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1540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SD</a:t>
            </a:r>
            <a:r>
              <a:rPr lang="zh-CN" altLang="en-US" sz="2400" b="1" dirty="0" smtClean="0"/>
              <a:t>卡简介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	SD</a:t>
            </a:r>
            <a:r>
              <a:rPr lang="zh-CN" altLang="zh-CN" dirty="0"/>
              <a:t>卡</a:t>
            </a:r>
            <a:r>
              <a:rPr lang="en-US" altLang="zh-CN" dirty="0"/>
              <a:t>(Secure Digital Memory Card)</a:t>
            </a:r>
            <a:r>
              <a:rPr lang="zh-CN" altLang="zh-CN" dirty="0"/>
              <a:t>在我们生活中已经非常普遍了，控制器对</a:t>
            </a:r>
            <a:r>
              <a:rPr lang="en-US" altLang="zh-CN" dirty="0"/>
              <a:t>SD</a:t>
            </a:r>
            <a:r>
              <a:rPr lang="zh-CN" altLang="zh-CN" dirty="0"/>
              <a:t>卡进行读写通信操作一般有两种通信接口可选，一种是</a:t>
            </a:r>
            <a:r>
              <a:rPr lang="en-US" altLang="zh-CN" dirty="0"/>
              <a:t>SPI</a:t>
            </a:r>
            <a:r>
              <a:rPr lang="zh-CN" altLang="zh-CN" dirty="0"/>
              <a:t>接口，另外一种是</a:t>
            </a:r>
            <a:r>
              <a:rPr lang="en-US" altLang="zh-CN" dirty="0"/>
              <a:t>SDIO</a:t>
            </a:r>
            <a:r>
              <a:rPr lang="zh-CN" altLang="zh-CN" dirty="0"/>
              <a:t>接口。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SDIO</a:t>
            </a:r>
            <a:r>
              <a:rPr lang="zh-CN" altLang="zh-CN" dirty="0"/>
              <a:t>全称是安全数字输入</a:t>
            </a:r>
            <a:r>
              <a:rPr lang="en-US" altLang="zh-CN" dirty="0"/>
              <a:t>/</a:t>
            </a:r>
            <a:r>
              <a:rPr lang="zh-CN" altLang="zh-CN" dirty="0"/>
              <a:t>输出接口，多媒体卡</a:t>
            </a:r>
            <a:r>
              <a:rPr lang="en-US" altLang="zh-CN" dirty="0"/>
              <a:t>(MMC)</a:t>
            </a:r>
            <a:r>
              <a:rPr lang="zh-CN" altLang="zh-CN" dirty="0"/>
              <a:t>、</a:t>
            </a:r>
            <a:r>
              <a:rPr lang="en-US" altLang="zh-CN" dirty="0"/>
              <a:t>SD</a:t>
            </a:r>
            <a:r>
              <a:rPr lang="zh-CN" altLang="zh-CN" dirty="0"/>
              <a:t>卡、</a:t>
            </a:r>
            <a:r>
              <a:rPr lang="en-US" altLang="zh-CN" dirty="0"/>
              <a:t>SD I/O</a:t>
            </a:r>
            <a:r>
              <a:rPr lang="zh-CN" altLang="zh-CN" dirty="0"/>
              <a:t>卡（专指使用</a:t>
            </a:r>
            <a:r>
              <a:rPr lang="en-US" altLang="zh-CN" dirty="0"/>
              <a:t>SDIO</a:t>
            </a:r>
            <a:r>
              <a:rPr lang="zh-CN" altLang="zh-CN" dirty="0"/>
              <a:t>接口的一些输入输出设备）都可使用</a:t>
            </a:r>
            <a:r>
              <a:rPr lang="en-US" altLang="zh-CN" dirty="0"/>
              <a:t>SDIO</a:t>
            </a:r>
            <a:r>
              <a:rPr lang="zh-CN" altLang="zh-CN" dirty="0"/>
              <a:t>接口通讯。</a:t>
            </a:r>
            <a:r>
              <a:rPr lang="en-US" altLang="zh-CN" dirty="0"/>
              <a:t>STM32F10x</a:t>
            </a:r>
            <a:r>
              <a:rPr lang="zh-CN" altLang="zh-CN" dirty="0"/>
              <a:t>系列控制器有一个</a:t>
            </a:r>
            <a:r>
              <a:rPr lang="en-US" altLang="zh-CN" dirty="0"/>
              <a:t>SDIO</a:t>
            </a:r>
            <a:r>
              <a:rPr lang="zh-CN" altLang="zh-CN" dirty="0"/>
              <a:t>主机接口，它支持与上述使用</a:t>
            </a:r>
            <a:r>
              <a:rPr lang="en-US" altLang="zh-CN" dirty="0"/>
              <a:t>SDIO</a:t>
            </a:r>
            <a:r>
              <a:rPr lang="zh-CN" altLang="zh-CN" dirty="0"/>
              <a:t>接口的设备进行数据传输。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5229199"/>
            <a:ext cx="8179284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参考资料</a:t>
            </a:r>
            <a:r>
              <a:rPr lang="en-US" altLang="zh-CN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SD</a:t>
            </a:r>
            <a:r>
              <a:rPr lang="zh-CN" altLang="zh-CN" dirty="0"/>
              <a:t>卡协会网站</a:t>
            </a:r>
            <a:r>
              <a:rPr lang="en-US" altLang="zh-CN" u="sng" dirty="0"/>
              <a:t>www.sdcard.org</a:t>
            </a:r>
            <a:r>
              <a:rPr lang="zh-CN" altLang="zh-CN" dirty="0"/>
              <a:t>中提供了</a:t>
            </a:r>
            <a:r>
              <a:rPr lang="en-US" altLang="zh-CN" dirty="0"/>
              <a:t>SD</a:t>
            </a:r>
            <a:r>
              <a:rPr lang="zh-CN" altLang="zh-CN" dirty="0"/>
              <a:t>存储卡和</a:t>
            </a:r>
            <a:r>
              <a:rPr lang="en-US" altLang="zh-CN" dirty="0"/>
              <a:t>SDIO</a:t>
            </a:r>
            <a:r>
              <a:rPr lang="zh-CN" altLang="zh-CN" dirty="0"/>
              <a:t>卡系统规范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97172" y="4211796"/>
            <a:ext cx="8179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卡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读写测试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SDIO</a:t>
            </a:r>
            <a:r>
              <a:rPr lang="zh-CN" altLang="en-US" sz="2400" b="1"/>
              <a:t>设备分类</a:t>
            </a:r>
          </a:p>
        </p:txBody>
      </p:sp>
      <p:pic>
        <p:nvPicPr>
          <p:cNvPr id="7" name="图片 6" descr="E:\work schedule\7. Doucment\8-F429图片资源\SDIO-SDIO概括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944" y="1427584"/>
            <a:ext cx="3419475" cy="32162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539552" y="4653136"/>
            <a:ext cx="8064896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关于</a:t>
            </a:r>
            <a:r>
              <a:rPr lang="en-US" altLang="zh-CN" dirty="0"/>
              <a:t>SD</a:t>
            </a:r>
            <a:r>
              <a:rPr lang="zh-CN" altLang="zh-CN" dirty="0"/>
              <a:t>卡和</a:t>
            </a:r>
            <a:r>
              <a:rPr lang="en-US" altLang="zh-CN" dirty="0"/>
              <a:t>SD I/O</a:t>
            </a:r>
            <a:r>
              <a:rPr lang="zh-CN" altLang="zh-CN" dirty="0"/>
              <a:t>部分内容可以在</a:t>
            </a:r>
            <a:r>
              <a:rPr lang="en-US" altLang="zh-CN" dirty="0"/>
              <a:t>SD</a:t>
            </a:r>
            <a:r>
              <a:rPr lang="zh-CN" altLang="zh-CN" dirty="0"/>
              <a:t>协会网站获取到详细的介绍，比如各种</a:t>
            </a:r>
            <a:r>
              <a:rPr lang="en-US" altLang="zh-CN" dirty="0"/>
              <a:t>SD</a:t>
            </a:r>
            <a:r>
              <a:rPr lang="zh-CN" altLang="zh-CN" dirty="0"/>
              <a:t>卡尺寸规则、读写速度标示方法、应用扩展等等信息。目前</a:t>
            </a:r>
            <a:r>
              <a:rPr lang="en-US" altLang="zh-CN" dirty="0"/>
              <a:t>SD</a:t>
            </a:r>
            <a:r>
              <a:rPr lang="zh-CN" altLang="zh-CN" dirty="0"/>
              <a:t>协议提供的</a:t>
            </a:r>
            <a:r>
              <a:rPr lang="en-US" altLang="zh-CN" dirty="0"/>
              <a:t>SD</a:t>
            </a:r>
            <a:r>
              <a:rPr lang="zh-CN" altLang="zh-CN" dirty="0"/>
              <a:t>卡规范版本最新是</a:t>
            </a:r>
            <a:r>
              <a:rPr lang="en-US" altLang="zh-CN" dirty="0"/>
              <a:t>4.01</a:t>
            </a:r>
            <a:r>
              <a:rPr lang="zh-CN" altLang="zh-CN" dirty="0"/>
              <a:t>版本，但</a:t>
            </a:r>
            <a:r>
              <a:rPr lang="en-US" altLang="zh-CN" dirty="0"/>
              <a:t>STM32F10x</a:t>
            </a:r>
            <a:r>
              <a:rPr lang="zh-CN" altLang="zh-CN" dirty="0"/>
              <a:t>系列控制器只支持</a:t>
            </a:r>
            <a:r>
              <a:rPr lang="en-US" altLang="zh-CN" dirty="0"/>
              <a:t>SD</a:t>
            </a:r>
            <a:r>
              <a:rPr lang="zh-CN" altLang="zh-CN" dirty="0"/>
              <a:t>卡规范版本</a:t>
            </a:r>
            <a:r>
              <a:rPr lang="en-US" altLang="zh-CN" dirty="0"/>
              <a:t>2.0</a:t>
            </a:r>
            <a:r>
              <a:rPr lang="zh-CN" altLang="zh-CN" dirty="0"/>
              <a:t>，即只支持标准容量</a:t>
            </a:r>
            <a:r>
              <a:rPr lang="en-US" altLang="zh-CN" dirty="0"/>
              <a:t>SD</a:t>
            </a:r>
            <a:r>
              <a:rPr lang="zh-CN" altLang="zh-CN" dirty="0"/>
              <a:t>和高容量</a:t>
            </a:r>
            <a:r>
              <a:rPr lang="en-US" altLang="zh-CN" dirty="0"/>
              <a:t>SDHC</a:t>
            </a:r>
            <a:r>
              <a:rPr lang="zh-CN" altLang="zh-CN" dirty="0"/>
              <a:t>标准卡，不支持超大容量</a:t>
            </a:r>
            <a:r>
              <a:rPr lang="en-US" altLang="zh-CN" dirty="0"/>
              <a:t>SDXC</a:t>
            </a:r>
            <a:r>
              <a:rPr lang="zh-CN" altLang="zh-CN" dirty="0"/>
              <a:t>标准卡，所以可以支持的最高卡容量是</a:t>
            </a:r>
            <a:r>
              <a:rPr lang="en-US" altLang="zh-CN" dirty="0"/>
              <a:t>32GB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3018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卡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读写测试</a:t>
            </a:r>
          </a:p>
        </p:txBody>
      </p:sp>
      <p:sp>
        <p:nvSpPr>
          <p:cNvPr id="2" name="矩形 1"/>
          <p:cNvSpPr/>
          <p:nvPr/>
        </p:nvSpPr>
        <p:spPr>
          <a:xfrm>
            <a:off x="316384" y="2204864"/>
            <a:ext cx="8496944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本章内容仅针对</a:t>
            </a:r>
            <a:r>
              <a:rPr lang="en-US" altLang="zh-CN" dirty="0"/>
              <a:t>SD</a:t>
            </a:r>
            <a:r>
              <a:rPr lang="zh-CN" altLang="zh-CN" dirty="0"/>
              <a:t>卡使用讲解，考虑到本开发板</a:t>
            </a:r>
            <a:r>
              <a:rPr lang="en-US" altLang="zh-CN" dirty="0"/>
              <a:t>STM32</a:t>
            </a:r>
            <a:r>
              <a:rPr lang="zh-CN" altLang="zh-CN" dirty="0"/>
              <a:t>芯片的硬件资源比较紧张，所以我们采用了</a:t>
            </a:r>
            <a:r>
              <a:rPr lang="en-US" altLang="zh-CN" dirty="0"/>
              <a:t>SPI</a:t>
            </a:r>
            <a:r>
              <a:rPr lang="zh-CN" altLang="zh-CN" dirty="0"/>
              <a:t>协议驱动</a:t>
            </a:r>
            <a:r>
              <a:rPr lang="en-US" altLang="zh-CN" dirty="0"/>
              <a:t>SD</a:t>
            </a:r>
            <a:r>
              <a:rPr lang="zh-CN" altLang="zh-CN" dirty="0"/>
              <a:t>卡的方案，相对于使用</a:t>
            </a:r>
            <a:r>
              <a:rPr lang="en-US" altLang="zh-CN" dirty="0"/>
              <a:t>SDIO</a:t>
            </a:r>
            <a:r>
              <a:rPr lang="zh-CN" altLang="zh-CN" dirty="0"/>
              <a:t>驱动</a:t>
            </a:r>
            <a:r>
              <a:rPr lang="en-US" altLang="zh-CN" dirty="0"/>
              <a:t>SD</a:t>
            </a:r>
            <a:r>
              <a:rPr lang="zh-CN" altLang="zh-CN" dirty="0"/>
              <a:t>卡的方式节省了一些引脚资源，控制程序也较为简单，代价是传输速度不如使用</a:t>
            </a:r>
            <a:r>
              <a:rPr lang="en-US" altLang="zh-CN" dirty="0"/>
              <a:t>SDIO</a:t>
            </a:r>
            <a:r>
              <a:rPr lang="zh-CN" altLang="zh-CN" dirty="0"/>
              <a:t>接口的快（</a:t>
            </a:r>
            <a:r>
              <a:rPr lang="en-US" altLang="zh-CN" dirty="0"/>
              <a:t>SDIO</a:t>
            </a:r>
            <a:r>
              <a:rPr lang="zh-CN" altLang="zh-CN" dirty="0"/>
              <a:t>同步时钟频率较高，且有较多的数据线）。若对</a:t>
            </a:r>
            <a:r>
              <a:rPr lang="en-US" altLang="zh-CN" dirty="0"/>
              <a:t>SDIO</a:t>
            </a:r>
            <a:r>
              <a:rPr lang="zh-CN" altLang="zh-CN" dirty="0"/>
              <a:t>驱动</a:t>
            </a:r>
            <a:r>
              <a:rPr lang="en-US" altLang="zh-CN" dirty="0"/>
              <a:t>SD</a:t>
            </a:r>
            <a:r>
              <a:rPr lang="zh-CN" altLang="zh-CN" dirty="0"/>
              <a:t>卡的方式感兴趣，可以参考我们</a:t>
            </a:r>
            <a:r>
              <a:rPr lang="en-US" altLang="zh-CN" dirty="0"/>
              <a:t>F103</a:t>
            </a:r>
            <a:r>
              <a:rPr lang="zh-CN" altLang="zh-CN" dirty="0"/>
              <a:t>指南者、</a:t>
            </a:r>
            <a:r>
              <a:rPr lang="en-US" altLang="zh-CN" dirty="0"/>
              <a:t>F103</a:t>
            </a:r>
            <a:r>
              <a:rPr lang="zh-CN" altLang="zh-CN" dirty="0"/>
              <a:t>霸道等开发板的教程。</a:t>
            </a:r>
          </a:p>
        </p:txBody>
      </p:sp>
    </p:spTree>
    <p:extLst>
      <p:ext uri="{BB962C8B-B14F-4D97-AF65-F5344CB8AC3E}">
        <p14:creationId xmlns:p14="http://schemas.microsoft.com/office/powerpoint/2010/main" val="417363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卡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读写测试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159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</a:t>
            </a:r>
            <a:r>
              <a:rPr lang="zh-CN" altLang="en-US" sz="2400" b="1"/>
              <a:t>卡物理结构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1514978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一张</a:t>
            </a:r>
            <a:r>
              <a:rPr lang="en-US" altLang="zh-CN"/>
              <a:t>SD</a:t>
            </a:r>
            <a:r>
              <a:rPr lang="zh-CN" altLang="zh-CN"/>
              <a:t>卡包括有存储单元、存储单元接口、电源检测、卡及接口控制器和接口驱动器</a:t>
            </a:r>
            <a:r>
              <a:rPr lang="en-US" altLang="zh-CN"/>
              <a:t>5</a:t>
            </a:r>
            <a:r>
              <a:rPr lang="zh-CN" altLang="zh-CN"/>
              <a:t>个部分</a:t>
            </a:r>
            <a:endParaRPr lang="zh-CN" altLang="en-US"/>
          </a:p>
        </p:txBody>
      </p:sp>
      <p:pic>
        <p:nvPicPr>
          <p:cNvPr id="8" name="图片 7" descr="E:\work schedule\7. Doucment\8-F429图片资源\SDIO-SD卡物理结构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50923"/>
            <a:ext cx="3138738" cy="44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995936" y="2642215"/>
            <a:ext cx="4572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存储单元是存储数据部件，存储单元通过存储单元接口与卡控制单元进行数据传输；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电源检测单元保证</a:t>
            </a:r>
            <a:r>
              <a:rPr lang="en-US" altLang="zh-CN"/>
              <a:t>SD</a:t>
            </a:r>
            <a:r>
              <a:rPr lang="zh-CN" altLang="zh-CN"/>
              <a:t>卡工作在合适的电压下，如出现掉电或上状态时，它会使控制单元和存储单元接口复位；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卡及接口控制单元控制</a:t>
            </a:r>
            <a:r>
              <a:rPr lang="en-US" altLang="zh-CN"/>
              <a:t>SD</a:t>
            </a:r>
            <a:r>
              <a:rPr lang="zh-CN" altLang="zh-CN"/>
              <a:t>卡的运行状态，它包括有</a:t>
            </a:r>
            <a:r>
              <a:rPr lang="en-US" altLang="zh-CN"/>
              <a:t>8</a:t>
            </a:r>
            <a:r>
              <a:rPr lang="zh-CN" altLang="zh-CN"/>
              <a:t>个寄存器；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接口驱动器控制</a:t>
            </a:r>
            <a:r>
              <a:rPr lang="en-US" altLang="zh-CN"/>
              <a:t>SD</a:t>
            </a:r>
            <a:r>
              <a:rPr lang="zh-CN" altLang="zh-CN"/>
              <a:t>卡引脚的输入输出。</a:t>
            </a:r>
          </a:p>
        </p:txBody>
      </p:sp>
    </p:spTree>
    <p:extLst>
      <p:ext uri="{BB962C8B-B14F-4D97-AF65-F5344CB8AC3E}">
        <p14:creationId xmlns:p14="http://schemas.microsoft.com/office/powerpoint/2010/main" val="2477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卡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读写测试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159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</a:t>
            </a:r>
            <a:r>
              <a:rPr lang="zh-CN" altLang="en-US" sz="2400" b="1"/>
              <a:t>卡物理结构</a:t>
            </a:r>
          </a:p>
        </p:txBody>
      </p:sp>
      <p:pic>
        <p:nvPicPr>
          <p:cNvPr id="8" name="图片 7" descr="E:\work schedule\7. Doucment\8-F429图片资源\SDIO-SD卡物理结构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50923"/>
            <a:ext cx="3138738" cy="44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611560" y="1524058"/>
            <a:ext cx="784887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SD</a:t>
            </a:r>
            <a:r>
              <a:rPr lang="zh-CN" altLang="zh-CN"/>
              <a:t>卡总共有</a:t>
            </a:r>
            <a:r>
              <a:rPr lang="en-US" altLang="zh-CN"/>
              <a:t>8</a:t>
            </a:r>
            <a:r>
              <a:rPr lang="zh-CN" altLang="zh-CN"/>
              <a:t>个寄存器，用于设定或表示</a:t>
            </a:r>
            <a:r>
              <a:rPr lang="en-US" altLang="zh-CN"/>
              <a:t>SD</a:t>
            </a:r>
            <a:r>
              <a:rPr lang="zh-CN" altLang="zh-CN"/>
              <a:t>卡信息</a:t>
            </a:r>
            <a:r>
              <a:rPr lang="zh-CN" altLang="en-US"/>
              <a:t>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3995936" y="2830697"/>
            <a:ext cx="47525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/>
              <a:t>这些寄存器只能通过对应的命令访问，</a:t>
            </a:r>
            <a:r>
              <a:rPr lang="en-US" altLang="zh-CN"/>
              <a:t>SDIO</a:t>
            </a:r>
            <a:r>
              <a:rPr lang="zh-CN" altLang="zh-CN"/>
              <a:t>定义</a:t>
            </a:r>
            <a:r>
              <a:rPr lang="en-US" altLang="zh-CN"/>
              <a:t>64</a:t>
            </a:r>
            <a:r>
              <a:rPr lang="zh-CN" altLang="zh-CN"/>
              <a:t>个命令，每个命令都有特殊意义，可以实现某一特定功能，</a:t>
            </a:r>
            <a:r>
              <a:rPr lang="en-US" altLang="zh-CN"/>
              <a:t>SD</a:t>
            </a:r>
            <a:r>
              <a:rPr lang="zh-CN" altLang="zh-CN"/>
              <a:t>卡接收到命令后，根据命令要求对</a:t>
            </a:r>
            <a:r>
              <a:rPr lang="en-US" altLang="zh-CN"/>
              <a:t>SD</a:t>
            </a:r>
            <a:r>
              <a:rPr lang="zh-CN" altLang="zh-CN"/>
              <a:t>卡内部寄存器进行修改，程序控制中只需要发送组合命令就可以实现</a:t>
            </a:r>
            <a:r>
              <a:rPr lang="en-US" altLang="zh-CN"/>
              <a:t>SD</a:t>
            </a:r>
            <a:r>
              <a:rPr lang="zh-CN" altLang="zh-CN"/>
              <a:t>卡的控制以及读写操作。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4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卡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读写测试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159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</a:t>
            </a:r>
            <a:r>
              <a:rPr lang="zh-CN" altLang="en-US" sz="2400" b="1"/>
              <a:t>卡物理结构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1524058"/>
            <a:ext cx="7848872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SD</a:t>
            </a:r>
            <a:r>
              <a:rPr lang="zh-CN" altLang="zh-CN"/>
              <a:t>卡</a:t>
            </a:r>
            <a:r>
              <a:rPr lang="zh-CN" altLang="en-US"/>
              <a:t>寄存器列表：</a:t>
            </a:r>
            <a:endParaRPr lang="zh-CN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697594"/>
              </p:ext>
            </p:extLst>
          </p:nvPr>
        </p:nvGraphicFramePr>
        <p:xfrm>
          <a:off x="539552" y="2132856"/>
          <a:ext cx="8176219" cy="37488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7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74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013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6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名称</a:t>
                      </a:r>
                      <a:endParaRPr lang="zh-CN" sz="1800" kern="100"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bit</a:t>
                      </a:r>
                      <a:r>
                        <a:rPr lang="zh-CN" sz="1800" kern="100">
                          <a:effectLst/>
                        </a:rPr>
                        <a:t>宽度</a:t>
                      </a:r>
                      <a:endParaRPr lang="zh-CN" sz="1800" kern="100"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800" kern="100"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5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CID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128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卡识别号</a:t>
                      </a:r>
                      <a:r>
                        <a:rPr lang="en-US" sz="1400" kern="100">
                          <a:effectLst/>
                        </a:rPr>
                        <a:t>(Card identification number):</a:t>
                      </a:r>
                      <a:r>
                        <a:rPr lang="zh-CN" sz="1400" kern="100">
                          <a:effectLst/>
                        </a:rPr>
                        <a:t>用来识别的卡的个体号码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唯一的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85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RCA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相对地址</a:t>
                      </a:r>
                      <a:r>
                        <a:rPr lang="en-US" sz="1400" kern="100">
                          <a:effectLst/>
                        </a:rPr>
                        <a:t>(Relative card address):</a:t>
                      </a:r>
                      <a:r>
                        <a:rPr lang="zh-CN" sz="1400" kern="100">
                          <a:effectLst/>
                        </a:rPr>
                        <a:t>卡的本地系统地址，初始化时，动态地由卡建议，主机核准。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14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DSR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驱动级寄存器</a:t>
                      </a:r>
                      <a:r>
                        <a:rPr lang="en-US" sz="1400" kern="100">
                          <a:effectLst/>
                        </a:rPr>
                        <a:t>(Driver Stage Register):</a:t>
                      </a:r>
                      <a:r>
                        <a:rPr lang="zh-CN" sz="1400" kern="100">
                          <a:effectLst/>
                        </a:rPr>
                        <a:t>配置卡的输出驱动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14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CSD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128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卡的特定数据</a:t>
                      </a:r>
                      <a:r>
                        <a:rPr lang="en-US" sz="1400" kern="100">
                          <a:effectLst/>
                        </a:rPr>
                        <a:t>(Card Specific Data):</a:t>
                      </a:r>
                      <a:r>
                        <a:rPr lang="zh-CN" sz="1400" kern="100">
                          <a:effectLst/>
                        </a:rPr>
                        <a:t>卡的操作条件信息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14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SCR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SD</a:t>
                      </a:r>
                      <a:r>
                        <a:rPr lang="zh-CN" sz="1400" kern="100">
                          <a:effectLst/>
                        </a:rPr>
                        <a:t>配置寄存器</a:t>
                      </a:r>
                      <a:r>
                        <a:rPr lang="en-US" sz="1400" kern="100">
                          <a:effectLst/>
                        </a:rPr>
                        <a:t>(SD Configuration Register):SD </a:t>
                      </a:r>
                      <a:r>
                        <a:rPr lang="zh-CN" sz="1400" kern="100">
                          <a:effectLst/>
                        </a:rPr>
                        <a:t>卡特殊特性信息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14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OCR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操作条件寄存器</a:t>
                      </a:r>
                      <a:r>
                        <a:rPr lang="en-US" sz="1400" kern="100">
                          <a:effectLst/>
                        </a:rPr>
                        <a:t>(Operation conditions register)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14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SSR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512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SD</a:t>
                      </a:r>
                      <a:r>
                        <a:rPr lang="zh-CN" sz="1400" kern="100">
                          <a:effectLst/>
                        </a:rPr>
                        <a:t>状态</a:t>
                      </a:r>
                      <a:r>
                        <a:rPr lang="en-US" sz="1400" kern="100">
                          <a:effectLst/>
                        </a:rPr>
                        <a:t>(SD Status):SD</a:t>
                      </a:r>
                      <a:r>
                        <a:rPr lang="zh-CN" sz="1400" kern="100">
                          <a:effectLst/>
                        </a:rPr>
                        <a:t>卡专有特征的信息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14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CSR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卡状态</a:t>
                      </a:r>
                      <a:r>
                        <a:rPr lang="en-US" sz="1400" kern="100">
                          <a:effectLst/>
                        </a:rPr>
                        <a:t>(Card Status):</a:t>
                      </a:r>
                      <a:r>
                        <a:rPr lang="zh-CN" sz="1400" kern="100">
                          <a:effectLst/>
                        </a:rPr>
                        <a:t>卡状态信息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67544" y="6023029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每个寄存器位的含义可以参考</a:t>
            </a:r>
            <a:r>
              <a:rPr lang="en-US" altLang="zh-CN"/>
              <a:t>SD</a:t>
            </a:r>
            <a:r>
              <a:rPr lang="zh-CN" altLang="zh-CN"/>
              <a:t>简易规格文件《</a:t>
            </a:r>
            <a:r>
              <a:rPr lang="en-US" altLang="zh-CN"/>
              <a:t>Physical Layer Simplified Specification V2.0</a:t>
            </a:r>
            <a:r>
              <a:rPr lang="zh-CN" altLang="zh-CN"/>
              <a:t>》第</a:t>
            </a:r>
            <a:r>
              <a:rPr lang="en-US" altLang="zh-CN"/>
              <a:t>5</a:t>
            </a:r>
            <a:r>
              <a:rPr lang="zh-CN" altLang="zh-CN"/>
              <a:t>章内容。</a:t>
            </a:r>
          </a:p>
        </p:txBody>
      </p:sp>
    </p:spTree>
    <p:extLst>
      <p:ext uri="{BB962C8B-B14F-4D97-AF65-F5344CB8AC3E}">
        <p14:creationId xmlns:p14="http://schemas.microsoft.com/office/powerpoint/2010/main" val="40193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卡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读写测试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SDIO</a:t>
            </a:r>
            <a:r>
              <a:rPr lang="zh-CN" altLang="en-US" sz="2400" b="1"/>
              <a:t>总线拓扑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1524058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SD</a:t>
            </a:r>
            <a:r>
              <a:rPr lang="zh-CN" altLang="zh-CN" dirty="0"/>
              <a:t>卡一般都支持</a:t>
            </a:r>
            <a:r>
              <a:rPr lang="en-US" altLang="zh-CN" dirty="0"/>
              <a:t>SDIO</a:t>
            </a:r>
            <a:r>
              <a:rPr lang="zh-CN" altLang="zh-CN" dirty="0"/>
              <a:t>和</a:t>
            </a:r>
            <a:r>
              <a:rPr lang="en-US" altLang="zh-CN" dirty="0"/>
              <a:t>SPI</a:t>
            </a:r>
            <a:r>
              <a:rPr lang="zh-CN" altLang="zh-CN" dirty="0"/>
              <a:t>这两种接口，本章内容只</a:t>
            </a:r>
            <a:r>
              <a:rPr lang="zh-CN" altLang="zh-CN" dirty="0" smtClean="0"/>
              <a:t>介绍</a:t>
            </a:r>
            <a:r>
              <a:rPr lang="en-US" altLang="zh-CN" dirty="0" smtClean="0"/>
              <a:t>SPI</a:t>
            </a:r>
            <a:r>
              <a:rPr lang="zh-CN" altLang="zh-CN" dirty="0" smtClean="0"/>
              <a:t>接口</a:t>
            </a:r>
            <a:r>
              <a:rPr lang="zh-CN" altLang="zh-CN" dirty="0"/>
              <a:t>操作方式，</a:t>
            </a:r>
            <a:r>
              <a:rPr lang="en-US" altLang="zh-CN" dirty="0"/>
              <a:t>SD</a:t>
            </a:r>
            <a:r>
              <a:rPr lang="zh-CN" altLang="zh-CN" dirty="0"/>
              <a:t>卡</a:t>
            </a:r>
            <a:r>
              <a:rPr lang="zh-CN" altLang="en-US" dirty="0"/>
              <a:t>与</a:t>
            </a:r>
            <a:r>
              <a:rPr lang="en-US" altLang="zh-CN" dirty="0" smtClean="0"/>
              <a:t>SDIO</a:t>
            </a:r>
            <a:r>
              <a:rPr lang="zh-CN" altLang="en-US" dirty="0" smtClean="0"/>
              <a:t>及</a:t>
            </a:r>
            <a:r>
              <a:rPr lang="en-US" altLang="zh-CN" dirty="0" smtClean="0"/>
              <a:t>SPI</a:t>
            </a:r>
            <a:r>
              <a:rPr lang="zh-CN" altLang="en-US" dirty="0" smtClean="0"/>
              <a:t>接口连接示意图</a:t>
            </a:r>
            <a:r>
              <a:rPr lang="zh-CN" altLang="en-US" dirty="0"/>
              <a:t>如下：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611560" y="566124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虽然可以共用总线，但不推荐多卡槽共用总线信号，要求一个单独</a:t>
            </a:r>
            <a:r>
              <a:rPr lang="en-US" altLang="zh-CN"/>
              <a:t>SD</a:t>
            </a:r>
            <a:r>
              <a:rPr lang="zh-CN" altLang="zh-CN"/>
              <a:t>总线应该连接一个单独的</a:t>
            </a:r>
            <a:r>
              <a:rPr lang="en-US" altLang="zh-CN"/>
              <a:t>SD</a:t>
            </a:r>
            <a:r>
              <a:rPr lang="zh-CN" altLang="zh-CN"/>
              <a:t>卡。</a:t>
            </a:r>
          </a:p>
        </p:txBody>
      </p:sp>
      <p:pic>
        <p:nvPicPr>
          <p:cNvPr id="9" name="图片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1" b="50000"/>
          <a:stretch/>
        </p:blipFill>
        <p:spPr bwMode="auto">
          <a:xfrm>
            <a:off x="475363" y="2447388"/>
            <a:ext cx="4044315" cy="3214052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图片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1" t="51306"/>
          <a:stretch/>
        </p:blipFill>
        <p:spPr bwMode="auto">
          <a:xfrm>
            <a:off x="4788024" y="2447388"/>
            <a:ext cx="4152807" cy="3214052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630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4881</TotalTime>
  <Pages>0</Pages>
  <Words>623</Words>
  <Characters>0</Characters>
  <Application>Microsoft Office PowerPoint</Application>
  <DocSecurity>0</DocSecurity>
  <PresentationFormat>全屏显示(4:3)</PresentationFormat>
  <Lines>0</Lines>
  <Paragraphs>99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</cp:lastModifiedBy>
  <cp:revision>393</cp:revision>
  <dcterms:created xsi:type="dcterms:W3CDTF">2014-09-22T09:17:55Z</dcterms:created>
  <dcterms:modified xsi:type="dcterms:W3CDTF">2017-09-18T02:24:13Z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