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  <p:sldMasterId id="2147483672" r:id="rId3"/>
  </p:sldMasterIdLst>
  <p:sldIdLst>
    <p:sldId id="323" r:id="rId4"/>
    <p:sldId id="324" r:id="rId5"/>
    <p:sldId id="296" r:id="rId6"/>
    <p:sldId id="298" r:id="rId7"/>
    <p:sldId id="311" r:id="rId8"/>
    <p:sldId id="319" r:id="rId9"/>
    <p:sldId id="312" r:id="rId10"/>
    <p:sldId id="313" r:id="rId11"/>
    <p:sldId id="314" r:id="rId12"/>
    <p:sldId id="316" r:id="rId13"/>
    <p:sldId id="320" r:id="rId14"/>
    <p:sldId id="321" r:id="rId15"/>
    <p:sldId id="322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785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36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167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294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243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91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03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6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7381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112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8243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429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1371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159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7321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0426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771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1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2492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690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1199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014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17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7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SD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</a:t>
              </a:r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8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响应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当</a:t>
            </a:r>
            <a:r>
              <a:rPr lang="en-US" altLang="zh-CN" dirty="0"/>
              <a:t>SD</a:t>
            </a:r>
            <a:r>
              <a:rPr lang="zh-CN" altLang="zh-CN" dirty="0"/>
              <a:t>卡接收到命令时，它会向主机发出相应的命令，不同的命令有不同的响应类型，具体如</a:t>
            </a:r>
            <a:r>
              <a:rPr lang="zh-CN" altLang="zh-CN" dirty="0" smtClean="0"/>
              <a:t>前面</a:t>
            </a:r>
            <a:r>
              <a:rPr lang="zh-CN" altLang="en-US" dirty="0" smtClean="0"/>
              <a:t>命令表</a:t>
            </a:r>
            <a:r>
              <a:rPr lang="zh-CN" altLang="zh-CN" dirty="0" smtClean="0"/>
              <a:t>响应</a:t>
            </a:r>
            <a:r>
              <a:rPr lang="zh-CN" altLang="zh-CN" dirty="0"/>
              <a:t>类型一列的说明，这些响应多用于反馈</a:t>
            </a:r>
            <a:r>
              <a:rPr lang="en-US" altLang="zh-CN" dirty="0"/>
              <a:t>SD</a:t>
            </a:r>
            <a:r>
              <a:rPr lang="zh-CN" altLang="zh-CN" dirty="0"/>
              <a:t>卡的状态。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协议</a:t>
            </a:r>
            <a:r>
              <a:rPr lang="zh-CN" altLang="zh-CN" dirty="0"/>
              <a:t>一共有</a:t>
            </a:r>
            <a:r>
              <a:rPr lang="en-US" altLang="zh-CN" dirty="0"/>
              <a:t>7</a:t>
            </a:r>
            <a:r>
              <a:rPr lang="zh-CN" altLang="zh-CN" dirty="0"/>
              <a:t>个响应类型</a:t>
            </a:r>
            <a:r>
              <a:rPr lang="en-US" altLang="zh-CN" dirty="0"/>
              <a:t>(</a:t>
            </a:r>
            <a:r>
              <a:rPr lang="zh-CN" altLang="zh-CN" dirty="0"/>
              <a:t>代号：</a:t>
            </a:r>
            <a:r>
              <a:rPr lang="en-US" altLang="zh-CN" dirty="0"/>
              <a:t>R1~R7)</a:t>
            </a:r>
            <a:r>
              <a:rPr lang="zh-CN" altLang="zh-CN" dirty="0"/>
              <a:t>，其中</a:t>
            </a:r>
            <a:r>
              <a:rPr lang="en-US" altLang="zh-CN" dirty="0"/>
              <a:t>SD</a:t>
            </a:r>
            <a:r>
              <a:rPr lang="zh-CN" altLang="zh-CN" dirty="0"/>
              <a:t>卡没有</a:t>
            </a:r>
            <a:r>
              <a:rPr lang="en-US" altLang="zh-CN" dirty="0"/>
              <a:t>R4</a:t>
            </a:r>
            <a:r>
              <a:rPr lang="zh-CN" altLang="zh-CN" dirty="0"/>
              <a:t>、</a:t>
            </a:r>
            <a:r>
              <a:rPr lang="en-US" altLang="zh-CN" dirty="0"/>
              <a:t>R5</a:t>
            </a:r>
            <a:r>
              <a:rPr lang="zh-CN" altLang="zh-CN" dirty="0"/>
              <a:t>类型响应。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特定</a:t>
            </a:r>
            <a:r>
              <a:rPr lang="zh-CN" altLang="zh-CN" dirty="0"/>
              <a:t>的命令对应有特定的响应类型，比如当主机发送</a:t>
            </a:r>
            <a:r>
              <a:rPr lang="en-US" altLang="zh-CN" dirty="0"/>
              <a:t>CMD9</a:t>
            </a:r>
            <a:r>
              <a:rPr lang="zh-CN" altLang="zh-CN" dirty="0"/>
              <a:t>命令时，可以得到响应</a:t>
            </a:r>
            <a:r>
              <a:rPr lang="en-US" altLang="zh-CN" dirty="0"/>
              <a:t>R2</a:t>
            </a:r>
            <a:r>
              <a:rPr lang="zh-CN" altLang="zh-CN" dirty="0"/>
              <a:t>，使用</a:t>
            </a:r>
            <a:r>
              <a:rPr lang="en-US" altLang="zh-CN" dirty="0"/>
              <a:t>SPI</a:t>
            </a:r>
            <a:r>
              <a:rPr lang="zh-CN" altLang="zh-CN" dirty="0"/>
              <a:t>驱动时，响应通过</a:t>
            </a:r>
            <a:r>
              <a:rPr lang="en-US" altLang="zh-CN" dirty="0"/>
              <a:t>MOSI</a:t>
            </a:r>
            <a:r>
              <a:rPr lang="zh-CN" altLang="zh-CN" dirty="0"/>
              <a:t>信号线传输给主机。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009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响应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以</a:t>
            </a:r>
            <a:r>
              <a:rPr lang="en-US" altLang="zh-CN" dirty="0" smtClean="0"/>
              <a:t>R1</a:t>
            </a:r>
            <a:r>
              <a:rPr lang="zh-CN" altLang="zh-CN" dirty="0"/>
              <a:t>响应为例，</a:t>
            </a:r>
            <a:r>
              <a:rPr lang="en-US" altLang="zh-CN" dirty="0"/>
              <a:t>SD</a:t>
            </a:r>
            <a:r>
              <a:rPr lang="zh-CN" altLang="zh-CN" dirty="0"/>
              <a:t>卡接收到大部分命令后它都是返回这个类型的响应，用于指示工作状态，它是一个长度为</a:t>
            </a:r>
            <a:r>
              <a:rPr lang="en-US" altLang="zh-CN" dirty="0"/>
              <a:t>1</a:t>
            </a:r>
            <a:r>
              <a:rPr lang="zh-CN" altLang="zh-CN" dirty="0"/>
              <a:t>字节的响应，最高位固定为</a:t>
            </a:r>
            <a:r>
              <a:rPr lang="en-US" altLang="zh-CN" dirty="0"/>
              <a:t>0</a:t>
            </a:r>
            <a:r>
              <a:rPr lang="zh-CN" altLang="zh-CN" dirty="0"/>
              <a:t>，当其余位为</a:t>
            </a:r>
            <a:r>
              <a:rPr lang="en-US" altLang="zh-CN" dirty="0"/>
              <a:t>1</a:t>
            </a:r>
            <a:r>
              <a:rPr lang="zh-CN" altLang="zh-CN" dirty="0"/>
              <a:t>时，说明处于该位表示的状态中，主机根据该响应获得</a:t>
            </a:r>
            <a:r>
              <a:rPr lang="en-US" altLang="zh-CN" dirty="0"/>
              <a:t>SD</a:t>
            </a:r>
            <a:r>
              <a:rPr lang="zh-CN" altLang="zh-CN" dirty="0"/>
              <a:t>卡的反馈，然后处理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7" y="2841824"/>
            <a:ext cx="3159125" cy="1729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65375" y="469521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in idle state</a:t>
            </a:r>
            <a:r>
              <a:rPr lang="zh-CN" altLang="zh-CN" dirty="0"/>
              <a:t>：当该位为</a:t>
            </a:r>
            <a:r>
              <a:rPr lang="en-US" altLang="zh-CN" dirty="0"/>
              <a:t>1</a:t>
            </a:r>
            <a:r>
              <a:rPr lang="zh-CN" altLang="zh-CN" dirty="0"/>
              <a:t>时，表示</a:t>
            </a:r>
            <a:r>
              <a:rPr lang="en-US" altLang="zh-CN" dirty="0"/>
              <a:t>SD</a:t>
            </a:r>
            <a:r>
              <a:rPr lang="zh-CN" altLang="zh-CN" dirty="0"/>
              <a:t>卡处于空闲状态；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erase reset</a:t>
            </a:r>
            <a:r>
              <a:rPr lang="zh-CN" altLang="zh-CN" dirty="0"/>
              <a:t>：因为接收到无需擦除操作的命令，擦除操作被复位；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illegal command</a:t>
            </a:r>
            <a:r>
              <a:rPr lang="zh-CN" altLang="zh-CN" dirty="0"/>
              <a:t>：接收到一个无效的命令代码 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com </a:t>
            </a:r>
            <a:r>
              <a:rPr lang="en-US" altLang="zh-CN" dirty="0" err="1"/>
              <a:t>crc</a:t>
            </a:r>
            <a:r>
              <a:rPr lang="en-US" altLang="zh-CN" dirty="0"/>
              <a:t> error</a:t>
            </a:r>
            <a:r>
              <a:rPr lang="zh-CN" altLang="zh-CN" dirty="0"/>
              <a:t>：接收到的上一个命令的</a:t>
            </a:r>
            <a:r>
              <a:rPr lang="en-US" altLang="zh-CN" dirty="0"/>
              <a:t>CRC</a:t>
            </a:r>
            <a:r>
              <a:rPr lang="zh-CN" altLang="zh-CN" dirty="0"/>
              <a:t>校验错误；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erase sequence error</a:t>
            </a:r>
            <a:r>
              <a:rPr lang="zh-CN" altLang="zh-CN" dirty="0"/>
              <a:t>：擦除命令的控制顺序错误；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address error</a:t>
            </a:r>
            <a:r>
              <a:rPr lang="zh-CN" altLang="zh-CN" dirty="0"/>
              <a:t>：读写的数据地址不对齐（数据地址需要按块大小对齐）；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/>
              <a:t>parameter error</a:t>
            </a:r>
            <a:r>
              <a:rPr lang="zh-CN" altLang="zh-CN" dirty="0"/>
              <a:t>：命令的参数错误；</a:t>
            </a:r>
          </a:p>
        </p:txBody>
      </p:sp>
    </p:spTree>
    <p:extLst>
      <p:ext uri="{BB962C8B-B14F-4D97-AF65-F5344CB8AC3E}">
        <p14:creationId xmlns:p14="http://schemas.microsoft.com/office/powerpoint/2010/main" val="19654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1217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Token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13361" y="3063523"/>
            <a:ext cx="849694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/>
              <a:t>主机向</a:t>
            </a:r>
            <a:r>
              <a:rPr lang="en-US" altLang="zh-CN" dirty="0"/>
              <a:t>SD</a:t>
            </a:r>
            <a:r>
              <a:rPr lang="zh-CN" altLang="zh-CN" dirty="0"/>
              <a:t>卡写入数据时，每发送完一个数据块后，</a:t>
            </a:r>
            <a:r>
              <a:rPr lang="en-US" altLang="zh-CN" dirty="0"/>
              <a:t>SD</a:t>
            </a:r>
            <a:r>
              <a:rPr lang="zh-CN" altLang="zh-CN" dirty="0"/>
              <a:t>卡会返回一个数据响应</a:t>
            </a:r>
            <a:r>
              <a:rPr lang="en-US" altLang="zh-CN" dirty="0"/>
              <a:t>Token</a:t>
            </a:r>
            <a:r>
              <a:rPr lang="zh-CN" altLang="zh-CN" dirty="0" smtClean="0"/>
              <a:t>，它</a:t>
            </a:r>
            <a:r>
              <a:rPr lang="zh-CN" altLang="zh-CN" dirty="0"/>
              <a:t>的格式如下图 </a:t>
            </a:r>
            <a:r>
              <a:rPr lang="zh-CN" altLang="zh-CN" dirty="0" smtClean="0"/>
              <a:t>，</a:t>
            </a:r>
            <a:r>
              <a:rPr lang="zh-CN" altLang="zh-CN" dirty="0"/>
              <a:t>主机可以通过数据响应</a:t>
            </a:r>
            <a:r>
              <a:rPr lang="en-US" altLang="zh-CN" dirty="0"/>
              <a:t>Token</a:t>
            </a:r>
            <a:r>
              <a:rPr lang="zh-CN" altLang="zh-CN" dirty="0"/>
              <a:t>确认是否写入正常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5536" y="5040838"/>
            <a:ext cx="84969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该</a:t>
            </a:r>
            <a:r>
              <a:rPr lang="en-US" altLang="zh-CN" dirty="0"/>
              <a:t>Token</a:t>
            </a:r>
            <a:r>
              <a:rPr lang="zh-CN" altLang="zh-CN" dirty="0"/>
              <a:t>格式中的</a:t>
            </a:r>
            <a:r>
              <a:rPr lang="en-US" altLang="zh-CN" dirty="0"/>
              <a:t>Status</a:t>
            </a:r>
            <a:r>
              <a:rPr lang="zh-CN" altLang="zh-CN" dirty="0"/>
              <a:t>长度为</a:t>
            </a:r>
            <a:r>
              <a:rPr lang="en-US" altLang="zh-CN" dirty="0"/>
              <a:t>3</a:t>
            </a:r>
            <a:r>
              <a:rPr lang="zh-CN" altLang="zh-CN" dirty="0"/>
              <a:t>个数据位，分别有如下几种含义：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010</a:t>
            </a:r>
            <a:r>
              <a:rPr lang="zh-CN" altLang="zh-CN" dirty="0"/>
              <a:t>：数据被接受；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101</a:t>
            </a:r>
            <a:r>
              <a:rPr lang="zh-CN" altLang="zh-CN" dirty="0"/>
              <a:t>：因为</a:t>
            </a:r>
            <a:r>
              <a:rPr lang="en-US" altLang="zh-CN" dirty="0"/>
              <a:t>CRC</a:t>
            </a:r>
            <a:r>
              <a:rPr lang="zh-CN" altLang="zh-CN" dirty="0"/>
              <a:t>校验失败，数据被拒绝；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110</a:t>
            </a:r>
            <a:r>
              <a:rPr lang="zh-CN" altLang="zh-CN" dirty="0"/>
              <a:t>：因为写入错误，数据被拒绝。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6446" r="6261" b="10785"/>
          <a:stretch/>
        </p:blipFill>
        <p:spPr bwMode="auto">
          <a:xfrm>
            <a:off x="3175793" y="3987651"/>
            <a:ext cx="2778125" cy="102552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" y="1575955"/>
            <a:ext cx="6223849" cy="1446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3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3244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</a:t>
            </a:r>
            <a:r>
              <a:rPr lang="zh-CN" altLang="en-US" sz="2000" b="1" dirty="0"/>
              <a:t>块开始和停止的</a:t>
            </a:r>
            <a:r>
              <a:rPr lang="en-US" altLang="zh-CN" sz="2000" b="1" dirty="0"/>
              <a:t>Token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以上</a:t>
            </a:r>
            <a:r>
              <a:rPr lang="zh-CN" altLang="zh-CN" dirty="0"/>
              <a:t>是</a:t>
            </a:r>
            <a:r>
              <a:rPr lang="en-US" altLang="zh-CN" dirty="0"/>
              <a:t>SD</a:t>
            </a:r>
            <a:r>
              <a:rPr lang="zh-CN" altLang="zh-CN" dirty="0"/>
              <a:t>卡接收到数据时要作出的数据响应</a:t>
            </a:r>
            <a:r>
              <a:rPr lang="en-US" altLang="zh-CN" dirty="0"/>
              <a:t>Token</a:t>
            </a:r>
            <a:r>
              <a:rPr lang="zh-CN" altLang="zh-CN" dirty="0"/>
              <a:t>，实际上在数据块之前还带有</a:t>
            </a:r>
            <a:r>
              <a:rPr lang="en-US" altLang="zh-CN" dirty="0"/>
              <a:t>Token</a:t>
            </a:r>
            <a:r>
              <a:rPr lang="zh-CN" altLang="zh-CN" dirty="0"/>
              <a:t>标志，在前面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数据传输过程图</a:t>
            </a:r>
            <a:r>
              <a:rPr lang="zh-CN" altLang="zh-CN" dirty="0" smtClean="0"/>
              <a:t>有</a:t>
            </a:r>
            <a:r>
              <a:rPr lang="zh-CN" altLang="zh-CN" dirty="0"/>
              <a:t>体现，在单块读写以及多块读取的命令中，数据块前面的</a:t>
            </a:r>
            <a:r>
              <a:rPr lang="en-US" altLang="zh-CN" dirty="0"/>
              <a:t>Token</a:t>
            </a:r>
            <a:r>
              <a:rPr lang="zh-CN" altLang="zh-CN" dirty="0"/>
              <a:t>标志均使用一个字节的“</a:t>
            </a:r>
            <a:r>
              <a:rPr lang="en-US" altLang="zh-CN" dirty="0"/>
              <a:t>0xFE</a:t>
            </a:r>
            <a:r>
              <a:rPr lang="zh-CN" altLang="zh-CN" dirty="0"/>
              <a:t>”表示数据块的开始，而在多块数据写入命令中，</a:t>
            </a:r>
            <a:r>
              <a:rPr lang="en-US" altLang="zh-CN" dirty="0"/>
              <a:t>Token</a:t>
            </a:r>
            <a:r>
              <a:rPr lang="zh-CN" altLang="zh-CN" dirty="0"/>
              <a:t>标志使用“</a:t>
            </a:r>
            <a:r>
              <a:rPr lang="en-US" altLang="zh-CN" dirty="0"/>
              <a:t>0xFC</a:t>
            </a:r>
            <a:r>
              <a:rPr lang="zh-CN" altLang="zh-CN" dirty="0"/>
              <a:t>”表示数据块的开始，并且以“</a:t>
            </a:r>
            <a:r>
              <a:rPr lang="en-US" altLang="zh-CN" dirty="0"/>
              <a:t>0xFD</a:t>
            </a:r>
            <a:r>
              <a:rPr lang="zh-CN" altLang="zh-CN" dirty="0"/>
              <a:t>”表示数据块的结束。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6" y="3933056"/>
            <a:ext cx="8322283" cy="1934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10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41490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1570" y="4149080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79715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1979712" y="263222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619689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卡命令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及响应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2677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391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 smtClean="0"/>
              <a:t>卡命令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177281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命令格式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455030" y="227687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SD</a:t>
            </a:r>
            <a:r>
              <a:rPr lang="zh-CN" altLang="zh-CN" dirty="0"/>
              <a:t>命令格式固定为</a:t>
            </a:r>
            <a:r>
              <a:rPr lang="en-US" altLang="zh-CN" dirty="0"/>
              <a:t>48bit</a:t>
            </a:r>
            <a:r>
              <a:rPr lang="zh-CN" altLang="zh-CN" dirty="0"/>
              <a:t>，都是通过</a:t>
            </a:r>
            <a:r>
              <a:rPr lang="en-US" altLang="zh-CN" dirty="0"/>
              <a:t>CMD</a:t>
            </a:r>
            <a:r>
              <a:rPr lang="zh-CN" altLang="zh-CN" dirty="0"/>
              <a:t>线连续传输的</a:t>
            </a:r>
            <a:r>
              <a:rPr lang="zh-CN" altLang="en-US" dirty="0"/>
              <a:t>，</a:t>
            </a:r>
            <a:r>
              <a:rPr lang="zh-CN" altLang="zh-CN" dirty="0"/>
              <a:t>数据线不参与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31" y="2924944"/>
            <a:ext cx="7031575" cy="2622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6323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命令的组成如下：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起始位和终止位：命令的主体包含在起始位与终止位之间，它们都只包含一个数据位，起始位为</a:t>
            </a:r>
            <a:r>
              <a:rPr lang="en-US" altLang="zh-CN"/>
              <a:t>0</a:t>
            </a:r>
            <a:r>
              <a:rPr lang="zh-CN" altLang="zh-CN"/>
              <a:t>，终止位为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传输标志：用于区分传输方向，该位为</a:t>
            </a:r>
            <a:r>
              <a:rPr lang="en-US" altLang="zh-CN"/>
              <a:t>1</a:t>
            </a:r>
            <a:r>
              <a:rPr lang="zh-CN" altLang="zh-CN"/>
              <a:t>时表示命令，方向为主机传输到</a:t>
            </a:r>
            <a:r>
              <a:rPr lang="en-US" altLang="zh-CN"/>
              <a:t>SD</a:t>
            </a:r>
            <a:r>
              <a:rPr lang="zh-CN" altLang="zh-CN"/>
              <a:t>卡，该位为</a:t>
            </a:r>
            <a:r>
              <a:rPr lang="en-US" altLang="zh-CN"/>
              <a:t>0</a:t>
            </a:r>
            <a:r>
              <a:rPr lang="zh-CN" altLang="zh-CN"/>
              <a:t>时表示响应，方向为</a:t>
            </a:r>
            <a:r>
              <a:rPr lang="en-US" altLang="zh-CN"/>
              <a:t>SD</a:t>
            </a:r>
            <a:r>
              <a:rPr lang="zh-CN" altLang="zh-CN"/>
              <a:t>卡传输到主机。</a:t>
            </a:r>
            <a:endParaRPr lang="en-US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命令主体内容</a:t>
            </a:r>
            <a:r>
              <a:rPr lang="zh-CN" altLang="en-US"/>
              <a:t>：</a:t>
            </a:r>
            <a:r>
              <a:rPr lang="zh-CN" altLang="zh-CN"/>
              <a:t>命令主体内容包括命令、地址信息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校验三个部分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413760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42589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73971"/>
            <a:ext cx="80648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命令主体内容包括命令、地址信息</a:t>
            </a:r>
            <a:r>
              <a:rPr lang="en-US" altLang="zh-CN" dirty="0"/>
              <a:t>/</a:t>
            </a:r>
            <a:r>
              <a:rPr lang="zh-CN" altLang="zh-CN" dirty="0"/>
              <a:t>参数和</a:t>
            </a:r>
            <a:r>
              <a:rPr lang="en-US" altLang="zh-CN" dirty="0"/>
              <a:t>CRC</a:t>
            </a:r>
            <a:r>
              <a:rPr lang="zh-CN" altLang="zh-CN" dirty="0"/>
              <a:t>校验三个部分。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命令号</a:t>
            </a:r>
            <a:r>
              <a:rPr lang="zh-CN" altLang="zh-CN" dirty="0" smtClean="0"/>
              <a:t>：</a:t>
            </a:r>
            <a:r>
              <a:rPr lang="zh-CN" altLang="zh-CN" dirty="0"/>
              <a:t>它固定占用</a:t>
            </a:r>
            <a:r>
              <a:rPr lang="en-US" altLang="zh-CN" dirty="0"/>
              <a:t>6bit</a:t>
            </a:r>
            <a:r>
              <a:rPr lang="zh-CN" altLang="zh-CN" dirty="0"/>
              <a:t>，所以总共有</a:t>
            </a:r>
            <a:r>
              <a:rPr lang="en-US" altLang="zh-CN" dirty="0"/>
              <a:t>64</a:t>
            </a:r>
            <a:r>
              <a:rPr lang="zh-CN" altLang="zh-CN" dirty="0"/>
              <a:t>个命令</a:t>
            </a:r>
            <a:r>
              <a:rPr lang="en-US" altLang="zh-CN" dirty="0"/>
              <a:t>(</a:t>
            </a:r>
            <a:r>
              <a:rPr lang="zh-CN" altLang="zh-CN" dirty="0"/>
              <a:t>代号：</a:t>
            </a:r>
            <a:r>
              <a:rPr lang="en-US" altLang="zh-CN" dirty="0"/>
              <a:t>CMD0~CMD63)</a:t>
            </a:r>
            <a:r>
              <a:rPr lang="zh-CN" altLang="zh-CN" dirty="0"/>
              <a:t>，每个命令都有特定的用途，部分命令不适用于</a:t>
            </a:r>
            <a:r>
              <a:rPr lang="en-US" altLang="zh-CN" dirty="0"/>
              <a:t>SPI</a:t>
            </a:r>
            <a:r>
              <a:rPr lang="zh-CN" altLang="zh-CN" dirty="0"/>
              <a:t>总线，或不适用于</a:t>
            </a:r>
            <a:r>
              <a:rPr lang="en-US" altLang="zh-CN" dirty="0"/>
              <a:t>SD</a:t>
            </a:r>
            <a:r>
              <a:rPr lang="zh-CN" altLang="zh-CN" dirty="0"/>
              <a:t>卡操作，只是专门用于</a:t>
            </a:r>
            <a:r>
              <a:rPr lang="en-US" altLang="zh-CN" dirty="0"/>
              <a:t>MMC</a:t>
            </a:r>
            <a:r>
              <a:rPr lang="zh-CN" altLang="zh-CN" dirty="0"/>
              <a:t>卡或者</a:t>
            </a:r>
            <a:r>
              <a:rPr lang="en-US" altLang="zh-CN" dirty="0"/>
              <a:t>SD I/O</a:t>
            </a:r>
            <a:r>
              <a:rPr lang="zh-CN" altLang="zh-CN" dirty="0"/>
              <a:t>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地址</a:t>
            </a:r>
            <a:r>
              <a:rPr lang="en-US" altLang="zh-CN" dirty="0" smtClean="0"/>
              <a:t>/</a:t>
            </a:r>
            <a:r>
              <a:rPr lang="zh-CN" altLang="zh-CN" dirty="0" smtClean="0"/>
              <a:t>参数：</a:t>
            </a:r>
            <a:r>
              <a:rPr lang="zh-CN" altLang="en-US" dirty="0"/>
              <a:t>每个命令有</a:t>
            </a:r>
            <a:r>
              <a:rPr lang="en-US" altLang="zh-CN" dirty="0"/>
              <a:t>32bit</a:t>
            </a:r>
            <a:r>
              <a:rPr lang="zh-CN" altLang="en-US" dirty="0"/>
              <a:t>地址信息</a:t>
            </a:r>
            <a:r>
              <a:rPr lang="en-US" altLang="zh-CN" dirty="0"/>
              <a:t>/</a:t>
            </a:r>
            <a:r>
              <a:rPr lang="zh-CN" altLang="en-US" dirty="0"/>
              <a:t>参数用于命令附加内容，例如，广播命令没有地址信息，这</a:t>
            </a:r>
            <a:r>
              <a:rPr lang="en-US" altLang="zh-CN" dirty="0"/>
              <a:t>32bit</a:t>
            </a:r>
            <a:r>
              <a:rPr lang="zh-CN" altLang="en-US" dirty="0"/>
              <a:t>用于指定参数，而寻址命令这</a:t>
            </a:r>
            <a:r>
              <a:rPr lang="en-US" altLang="zh-CN" dirty="0"/>
              <a:t>32bit</a:t>
            </a:r>
            <a:r>
              <a:rPr lang="zh-CN" altLang="en-US" dirty="0"/>
              <a:t>用于指定目标</a:t>
            </a:r>
            <a:r>
              <a:rPr lang="en-US" altLang="zh-CN" dirty="0"/>
              <a:t>SD</a:t>
            </a:r>
            <a:r>
              <a:rPr lang="zh-CN" altLang="en-US" dirty="0"/>
              <a:t>卡的地址，当使用</a:t>
            </a:r>
            <a:r>
              <a:rPr lang="en-US" altLang="zh-CN" dirty="0"/>
              <a:t>SDIO</a:t>
            </a:r>
            <a:r>
              <a:rPr lang="zh-CN" altLang="en-US" dirty="0"/>
              <a:t>驱动多张</a:t>
            </a:r>
            <a:r>
              <a:rPr lang="en-US" altLang="zh-CN" dirty="0"/>
              <a:t>SD</a:t>
            </a:r>
            <a:r>
              <a:rPr lang="zh-CN" altLang="en-US" dirty="0"/>
              <a:t>卡时，通过地址信息区分控制不同的卡，使用</a:t>
            </a:r>
            <a:r>
              <a:rPr lang="en-US" altLang="zh-CN" dirty="0"/>
              <a:t>SPI</a:t>
            </a:r>
            <a:r>
              <a:rPr lang="zh-CN" altLang="en-US" dirty="0"/>
              <a:t>总线驱动时，通过片选引脚来选择不同的卡，所以使用这些命令时地址可填充任意值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360680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7397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命令主体内容包括命令、地址信息</a:t>
            </a:r>
            <a:r>
              <a:rPr lang="en-US" altLang="zh-CN" dirty="0"/>
              <a:t>/</a:t>
            </a:r>
            <a:r>
              <a:rPr lang="zh-CN" altLang="zh-CN" dirty="0"/>
              <a:t>参数和</a:t>
            </a:r>
            <a:r>
              <a:rPr lang="en-US" altLang="zh-CN" dirty="0"/>
              <a:t>CRC</a:t>
            </a:r>
            <a:r>
              <a:rPr lang="zh-CN" altLang="zh-CN" dirty="0"/>
              <a:t>校验三个部分。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CRC7</a:t>
            </a:r>
            <a:r>
              <a:rPr lang="zh-CN" altLang="zh-CN" dirty="0"/>
              <a:t>校验</a:t>
            </a:r>
            <a:r>
              <a:rPr lang="zh-CN" altLang="zh-CN" dirty="0" smtClean="0"/>
              <a:t>：</a:t>
            </a:r>
            <a:r>
              <a:rPr lang="zh-CN" altLang="zh-CN" dirty="0"/>
              <a:t>长度为</a:t>
            </a:r>
            <a:r>
              <a:rPr lang="en-US" altLang="zh-CN" dirty="0"/>
              <a:t>7bit</a:t>
            </a:r>
            <a:r>
              <a:rPr lang="zh-CN" altLang="zh-CN" dirty="0"/>
              <a:t>的校验位用于验证命令传输内容正确性，如果发生外部干扰导致传输数据个别位状态改变将导致校准失败，也意味着命令传输失败，</a:t>
            </a:r>
            <a:r>
              <a:rPr lang="en-US" altLang="zh-CN" dirty="0"/>
              <a:t>SD</a:t>
            </a:r>
            <a:r>
              <a:rPr lang="zh-CN" altLang="zh-CN" dirty="0"/>
              <a:t>卡不执行命令。使用</a:t>
            </a:r>
            <a:r>
              <a:rPr lang="en-US" altLang="zh-CN" dirty="0"/>
              <a:t>SDIO</a:t>
            </a:r>
            <a:r>
              <a:rPr lang="zh-CN" altLang="zh-CN" dirty="0"/>
              <a:t>驱动时，命令中必须包含正确的</a:t>
            </a:r>
            <a:r>
              <a:rPr lang="en-US" altLang="zh-CN" dirty="0"/>
              <a:t>CRC7</a:t>
            </a:r>
            <a:r>
              <a:rPr lang="zh-CN" altLang="zh-CN" dirty="0"/>
              <a:t>校验值；而使用</a:t>
            </a:r>
            <a:r>
              <a:rPr lang="en-US" altLang="zh-CN" dirty="0"/>
              <a:t>SPI</a:t>
            </a:r>
            <a:r>
              <a:rPr lang="zh-CN" altLang="zh-CN" dirty="0"/>
              <a:t>驱动时，命令中的</a:t>
            </a:r>
            <a:r>
              <a:rPr lang="en-US" altLang="zh-CN" dirty="0"/>
              <a:t>CRC7</a:t>
            </a:r>
            <a:r>
              <a:rPr lang="zh-CN" altLang="zh-CN" dirty="0"/>
              <a:t>校验默认是关闭的，即这</a:t>
            </a:r>
            <a:r>
              <a:rPr lang="en-US" altLang="zh-CN" dirty="0"/>
              <a:t>CRC7</a:t>
            </a:r>
            <a:r>
              <a:rPr lang="zh-CN" altLang="zh-CN" dirty="0"/>
              <a:t>校验位中可以写入任意值而不影响通讯，仅在发送</a:t>
            </a:r>
            <a:r>
              <a:rPr lang="en-US" altLang="zh-CN" dirty="0"/>
              <a:t>CMD0</a:t>
            </a:r>
            <a:r>
              <a:rPr lang="zh-CN" altLang="zh-CN" dirty="0"/>
              <a:t>命令时需要强制带标准的</a:t>
            </a:r>
            <a:r>
              <a:rPr lang="en-US" altLang="zh-CN" dirty="0"/>
              <a:t>CRC7</a:t>
            </a:r>
            <a:r>
              <a:rPr lang="zh-CN" altLang="zh-CN" dirty="0"/>
              <a:t>校验。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5699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00808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SD</a:t>
            </a:r>
            <a:r>
              <a:rPr lang="zh-CN" altLang="zh-CN" dirty="0"/>
              <a:t>命令有</a:t>
            </a:r>
            <a:r>
              <a:rPr lang="en-US" altLang="zh-CN" dirty="0"/>
              <a:t>4</a:t>
            </a:r>
            <a:r>
              <a:rPr lang="zh-CN" altLang="zh-CN" dirty="0"/>
              <a:t>种类型：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无响应广播命令</a:t>
            </a:r>
            <a:r>
              <a:rPr lang="en-US" altLang="zh-CN" dirty="0"/>
              <a:t>(</a:t>
            </a:r>
            <a:r>
              <a:rPr lang="en-US" altLang="zh-CN" dirty="0" err="1"/>
              <a:t>bc</a:t>
            </a:r>
            <a:r>
              <a:rPr lang="en-US" altLang="zh-CN" dirty="0"/>
              <a:t>)</a:t>
            </a:r>
            <a:r>
              <a:rPr lang="zh-CN" altLang="zh-CN" dirty="0"/>
              <a:t>，发送到所有卡，不返回任务响应；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带响应广播命令</a:t>
            </a:r>
            <a:r>
              <a:rPr lang="en-US" altLang="zh-CN" dirty="0"/>
              <a:t>(</a:t>
            </a:r>
            <a:r>
              <a:rPr lang="en-US" altLang="zh-CN" dirty="0" err="1"/>
              <a:t>bcr</a:t>
            </a:r>
            <a:r>
              <a:rPr lang="en-US" altLang="zh-CN" dirty="0"/>
              <a:t>)</a:t>
            </a:r>
            <a:r>
              <a:rPr lang="zh-CN" altLang="zh-CN" dirty="0"/>
              <a:t>，发送到所有卡，同时接收来自所有卡响应；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寻址命令</a:t>
            </a:r>
            <a:r>
              <a:rPr lang="en-US" altLang="zh-CN" dirty="0"/>
              <a:t>(ac)</a:t>
            </a:r>
            <a:r>
              <a:rPr lang="zh-CN" altLang="zh-CN" dirty="0"/>
              <a:t>，发送到选定卡，</a:t>
            </a:r>
            <a:r>
              <a:rPr lang="en-US" altLang="zh-CN" dirty="0"/>
              <a:t>DAT</a:t>
            </a:r>
            <a:r>
              <a:rPr lang="zh-CN" altLang="zh-CN" dirty="0"/>
              <a:t>线无数据传输；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寻址数据传输命令</a:t>
            </a:r>
            <a:r>
              <a:rPr lang="en-US" altLang="zh-CN" dirty="0"/>
              <a:t>(</a:t>
            </a:r>
            <a:r>
              <a:rPr lang="en-US" altLang="zh-CN" dirty="0" err="1"/>
              <a:t>adtc</a:t>
            </a:r>
            <a:r>
              <a:rPr lang="en-US" altLang="zh-CN" dirty="0"/>
              <a:t>)</a:t>
            </a:r>
            <a:r>
              <a:rPr lang="zh-CN" altLang="zh-CN" dirty="0"/>
              <a:t>，发送到选定卡，</a:t>
            </a:r>
            <a:r>
              <a:rPr lang="en-US" altLang="zh-CN" dirty="0"/>
              <a:t>DAT</a:t>
            </a:r>
            <a:r>
              <a:rPr lang="zh-CN" altLang="zh-CN" dirty="0"/>
              <a:t>线有数据传输。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1196752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命令类型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3861048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另外，</a:t>
            </a:r>
            <a:r>
              <a:rPr lang="en-US" altLang="zh-CN"/>
              <a:t>SD</a:t>
            </a:r>
            <a:r>
              <a:rPr lang="zh-CN" altLang="zh-CN"/>
              <a:t>卡主机模块系统旨在为各种应用程序类型提供一个标准接口。在此环境中，需要有特定的客户</a:t>
            </a:r>
            <a:r>
              <a:rPr lang="en-US" altLang="zh-CN"/>
              <a:t>/</a:t>
            </a:r>
            <a:r>
              <a:rPr lang="zh-CN" altLang="zh-CN"/>
              <a:t>应用程序功能。为实现这些功能，在标准中定义了两种类型的通用命令：</a:t>
            </a:r>
            <a:r>
              <a:rPr lang="zh-CN" altLang="zh-CN">
                <a:solidFill>
                  <a:srgbClr val="FF0000"/>
                </a:solidFill>
              </a:rPr>
              <a:t>特定应用命令</a:t>
            </a:r>
            <a:r>
              <a:rPr lang="en-US" altLang="zh-CN">
                <a:solidFill>
                  <a:srgbClr val="FF0000"/>
                </a:solidFill>
              </a:rPr>
              <a:t>(ACMD)</a:t>
            </a:r>
            <a:r>
              <a:rPr lang="zh-CN" altLang="zh-CN">
                <a:solidFill>
                  <a:srgbClr val="FF0000"/>
                </a:solidFill>
              </a:rPr>
              <a:t>和常规命令</a:t>
            </a:r>
            <a:r>
              <a:rPr lang="en-US" altLang="zh-CN">
                <a:solidFill>
                  <a:srgbClr val="FF0000"/>
                </a:solidFill>
              </a:rPr>
              <a:t>(GEN_CMD)</a:t>
            </a:r>
            <a:r>
              <a:rPr lang="zh-CN" altLang="zh-CN">
                <a:solidFill>
                  <a:srgbClr val="FF0000"/>
                </a:solidFill>
              </a:rPr>
              <a:t>。</a:t>
            </a:r>
            <a:r>
              <a:rPr lang="zh-CN" altLang="zh-CN"/>
              <a:t>要使用</a:t>
            </a:r>
            <a:r>
              <a:rPr lang="en-US" altLang="zh-CN"/>
              <a:t>SD</a:t>
            </a:r>
            <a:r>
              <a:rPr lang="zh-CN" altLang="zh-CN"/>
              <a:t>卡制造商特定的</a:t>
            </a:r>
            <a:r>
              <a:rPr lang="en-US" altLang="zh-CN"/>
              <a:t>ACMD</a:t>
            </a:r>
            <a:r>
              <a:rPr lang="zh-CN" altLang="zh-CN"/>
              <a:t>命令如</a:t>
            </a:r>
            <a:r>
              <a:rPr lang="en-US" altLang="zh-CN"/>
              <a:t>ACMD6</a:t>
            </a:r>
            <a:r>
              <a:rPr lang="zh-CN" altLang="zh-CN"/>
              <a:t>，需要在发送该命令之前无发送</a:t>
            </a:r>
            <a:r>
              <a:rPr lang="en-US" altLang="zh-CN"/>
              <a:t>CMD55</a:t>
            </a:r>
            <a:r>
              <a:rPr lang="zh-CN" altLang="zh-CN"/>
              <a:t>命令，告知</a:t>
            </a:r>
            <a:r>
              <a:rPr lang="en-US" altLang="zh-CN"/>
              <a:t>SD</a:t>
            </a:r>
            <a:r>
              <a:rPr lang="zh-CN" altLang="zh-CN"/>
              <a:t>卡接下来的命令为特定应用命令。</a:t>
            </a:r>
            <a:r>
              <a:rPr lang="en-US" altLang="zh-CN"/>
              <a:t>CMD55</a:t>
            </a:r>
            <a:r>
              <a:rPr lang="zh-CN" altLang="zh-CN"/>
              <a:t>命令只对紧接的第一个命令有效，</a:t>
            </a:r>
            <a:r>
              <a:rPr lang="en-US" altLang="zh-CN"/>
              <a:t>SD</a:t>
            </a:r>
            <a:r>
              <a:rPr lang="zh-CN" altLang="zh-CN"/>
              <a:t>卡如果检测到</a:t>
            </a:r>
            <a:r>
              <a:rPr lang="en-US" altLang="zh-CN"/>
              <a:t>CMD55</a:t>
            </a:r>
            <a:r>
              <a:rPr lang="zh-CN" altLang="zh-CN"/>
              <a:t>之后的第一条命令为</a:t>
            </a:r>
            <a:r>
              <a:rPr lang="en-US" altLang="zh-CN"/>
              <a:t>ACMD</a:t>
            </a:r>
            <a:r>
              <a:rPr lang="zh-CN" altLang="zh-CN"/>
              <a:t>则执行其特定应用功能，如果检测发现不是</a:t>
            </a:r>
            <a:r>
              <a:rPr lang="en-US" altLang="zh-CN"/>
              <a:t>ACMD</a:t>
            </a:r>
            <a:r>
              <a:rPr lang="zh-CN" altLang="zh-CN"/>
              <a:t>命令，则执行标准命令。</a:t>
            </a:r>
          </a:p>
        </p:txBody>
      </p:sp>
    </p:spTree>
    <p:extLst>
      <p:ext uri="{BB962C8B-B14F-4D97-AF65-F5344CB8AC3E}">
        <p14:creationId xmlns:p14="http://schemas.microsoft.com/office/powerpoint/2010/main" val="228364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命令描述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下表列出了</a:t>
            </a:r>
            <a:r>
              <a:rPr lang="en-US" altLang="zh-CN"/>
              <a:t>SD</a:t>
            </a:r>
            <a:r>
              <a:rPr lang="zh-CN" altLang="zh-CN"/>
              <a:t>卡部分命令信息，更多详细信息可以参考</a:t>
            </a:r>
            <a:r>
              <a:rPr lang="en-US" altLang="zh-CN"/>
              <a:t>SD</a:t>
            </a:r>
            <a:r>
              <a:rPr lang="zh-CN" altLang="zh-CN"/>
              <a:t>简易规格文件说明，表中填充位和保留位都必须被设置为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54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67649"/>
              </p:ext>
            </p:extLst>
          </p:nvPr>
        </p:nvGraphicFramePr>
        <p:xfrm>
          <a:off x="827584" y="1124744"/>
          <a:ext cx="7704856" cy="5572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82"/>
                <a:gridCol w="1513234"/>
                <a:gridCol w="553209"/>
                <a:gridCol w="1779822"/>
                <a:gridCol w="2934009"/>
              </a:tblGrid>
              <a:tr h="31508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命令序号</a:t>
                      </a:r>
                      <a:endParaRPr lang="zh-CN" sz="10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参数</a:t>
                      </a:r>
                      <a:endParaRPr lang="zh-CN" sz="10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响应类型</a:t>
                      </a:r>
                      <a:endParaRPr lang="zh-CN" sz="10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缩写</a:t>
                      </a:r>
                      <a:endParaRPr lang="zh-CN" sz="10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</a:t>
                      </a:r>
                      <a:endParaRPr lang="zh-CN" sz="10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4597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基本命令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CMD0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GO_IDLE_STATE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复位所有的卡到</a:t>
                      </a:r>
                      <a:r>
                        <a:rPr lang="en-US" sz="700" kern="100">
                          <a:effectLst/>
                        </a:rPr>
                        <a:t>idle</a:t>
                      </a:r>
                      <a:r>
                        <a:rPr lang="zh-CN" sz="700" kern="100">
                          <a:effectLst/>
                        </a:rPr>
                        <a:t>状态。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47338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[31]</a:t>
                      </a:r>
                      <a:r>
                        <a:rPr lang="zh-CN" sz="700" kern="100">
                          <a:effectLst/>
                        </a:rPr>
                        <a:t>保留位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[30]HCS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[29:0]</a:t>
                      </a:r>
                      <a:r>
                        <a:rPr lang="zh-CN" sz="700" kern="100">
                          <a:effectLst/>
                        </a:rPr>
                        <a:t>保留位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SEND_OP_COND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发送主机支持的电压操作范围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CMD8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[31:12]</a:t>
                      </a:r>
                      <a:r>
                        <a:rPr lang="zh-CN" sz="700" kern="100">
                          <a:effectLst/>
                        </a:rPr>
                        <a:t>保留位</a:t>
                      </a:r>
                      <a:r>
                        <a:rPr lang="en-US" sz="700" kern="100">
                          <a:effectLst/>
                        </a:rPr>
                        <a:t>[11:8]VHS[7:0]</a:t>
                      </a:r>
                      <a:r>
                        <a:rPr lang="zh-CN" sz="700" kern="100">
                          <a:effectLst/>
                        </a:rPr>
                        <a:t>检查模式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R7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SEND_IF_COND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发送</a:t>
                      </a:r>
                      <a:r>
                        <a:rPr lang="en-US" sz="700" kern="100">
                          <a:effectLst/>
                        </a:rPr>
                        <a:t>SD</a:t>
                      </a:r>
                      <a:r>
                        <a:rPr lang="zh-CN" sz="700" kern="100">
                          <a:effectLst/>
                        </a:rPr>
                        <a:t>卡接口条件，包含主机支持的电压信息，并询问卡是否支持。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CMD9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[31:16]RCA[15:0]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R2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SEND_CSD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要求卡发送其</a:t>
                      </a:r>
                      <a:r>
                        <a:rPr lang="en-US" sz="700" kern="100">
                          <a:effectLst/>
                        </a:rPr>
                        <a:t>CSD</a:t>
                      </a:r>
                      <a:r>
                        <a:rPr lang="zh-CN" sz="700" kern="100">
                          <a:effectLst/>
                        </a:rPr>
                        <a:t>寄存器内容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5883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CMD10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[31:16]RCA[15:0]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R2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SEND_CID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要求卡发送其</a:t>
                      </a:r>
                      <a:r>
                        <a:rPr lang="en-US" sz="700" kern="100">
                          <a:effectLst/>
                        </a:rPr>
                        <a:t>CID</a:t>
                      </a:r>
                      <a:r>
                        <a:rPr lang="zh-CN" sz="700" kern="100">
                          <a:effectLst/>
                        </a:rPr>
                        <a:t>寄存器内容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CMD12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R1b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STOP_TRANSMISSION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强制卡停止传输，可用于多块读写时表示结束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CMD13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SEND_STATUS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要求它发送它的状态寄存器内容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4597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读取命令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CMD16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块长度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SET_BLOCK_LEN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对于标准</a:t>
                      </a:r>
                      <a:r>
                        <a:rPr lang="en-US" sz="700" kern="100">
                          <a:effectLst/>
                        </a:rPr>
                        <a:t>SD</a:t>
                      </a:r>
                      <a:r>
                        <a:rPr lang="zh-CN" sz="700" kern="100">
                          <a:effectLst/>
                        </a:rPr>
                        <a:t>卡，设置块命令的长度，对于</a:t>
                      </a:r>
                      <a:r>
                        <a:rPr lang="en-US" sz="700" kern="100">
                          <a:effectLst/>
                        </a:rPr>
                        <a:t>SDHC</a:t>
                      </a:r>
                      <a:r>
                        <a:rPr lang="zh-CN" sz="700" kern="100">
                          <a:effectLst/>
                        </a:rPr>
                        <a:t>卡块命令长度固定为</a:t>
                      </a:r>
                      <a:r>
                        <a:rPr lang="en-US" sz="700" kern="100">
                          <a:effectLst/>
                        </a:rPr>
                        <a:t>512</a:t>
                      </a:r>
                      <a:r>
                        <a:rPr lang="zh-CN" sz="700" kern="100">
                          <a:effectLst/>
                        </a:rPr>
                        <a:t>字节。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CMD17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READ_SINGLE_BLOCK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对于标准卡，读取</a:t>
                      </a:r>
                      <a:r>
                        <a:rPr lang="en-US" sz="700" kern="100">
                          <a:effectLst/>
                        </a:rPr>
                        <a:t>SEL_BLOCK_LEN</a:t>
                      </a:r>
                      <a:r>
                        <a:rPr lang="zh-CN" sz="700" kern="100">
                          <a:effectLst/>
                        </a:rPr>
                        <a:t>长度字节的块；对于</a:t>
                      </a:r>
                      <a:r>
                        <a:rPr lang="en-US" sz="700" kern="100">
                          <a:effectLst/>
                        </a:rPr>
                        <a:t>SDHC</a:t>
                      </a:r>
                      <a:r>
                        <a:rPr lang="zh-CN" sz="700" kern="100">
                          <a:effectLst/>
                        </a:rPr>
                        <a:t>卡，读取</a:t>
                      </a:r>
                      <a:r>
                        <a:rPr lang="en-US" sz="700" kern="100">
                          <a:effectLst/>
                        </a:rPr>
                        <a:t>512</a:t>
                      </a:r>
                      <a:r>
                        <a:rPr lang="zh-CN" sz="700" kern="100">
                          <a:effectLst/>
                        </a:rPr>
                        <a:t>字节的块。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CMD18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READ_MULTIPLE_BLOCK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连续从</a:t>
                      </a:r>
                      <a:r>
                        <a:rPr lang="en-US" sz="700" kern="100">
                          <a:effectLst/>
                        </a:rPr>
                        <a:t>SD</a:t>
                      </a:r>
                      <a:r>
                        <a:rPr lang="zh-CN" sz="700" kern="100">
                          <a:effectLst/>
                        </a:rPr>
                        <a:t>卡读取数据块，直到被</a:t>
                      </a:r>
                      <a:r>
                        <a:rPr lang="en-US" sz="700" kern="100">
                          <a:effectLst/>
                        </a:rPr>
                        <a:t>CMD12</a:t>
                      </a:r>
                      <a:r>
                        <a:rPr lang="zh-CN" sz="700" kern="100">
                          <a:effectLst/>
                        </a:rPr>
                        <a:t>中断。块长度同</a:t>
                      </a:r>
                      <a:r>
                        <a:rPr lang="en-US" sz="700" kern="100">
                          <a:effectLst/>
                        </a:rPr>
                        <a:t>CMD17</a:t>
                      </a:r>
                      <a:r>
                        <a:rPr lang="zh-CN" sz="700" kern="100">
                          <a:effectLst/>
                        </a:rPr>
                        <a:t>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4597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写入命令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CMD24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WRITE_BLOCK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对于标准卡，写入</a:t>
                      </a:r>
                      <a:r>
                        <a:rPr lang="en-US" sz="700" kern="100">
                          <a:effectLst/>
                        </a:rPr>
                        <a:t>SEL_BLOCK_LEN</a:t>
                      </a:r>
                      <a:r>
                        <a:rPr lang="zh-CN" sz="700" kern="100">
                          <a:effectLst/>
                        </a:rPr>
                        <a:t>长度字节的块；对于</a:t>
                      </a:r>
                      <a:r>
                        <a:rPr lang="en-US" sz="700" kern="100">
                          <a:effectLst/>
                        </a:rPr>
                        <a:t>SDHC</a:t>
                      </a:r>
                      <a:r>
                        <a:rPr lang="zh-CN" sz="700" kern="100">
                          <a:effectLst/>
                        </a:rPr>
                        <a:t>卡，写入</a:t>
                      </a:r>
                      <a:r>
                        <a:rPr lang="en-US" sz="700" kern="100">
                          <a:effectLst/>
                        </a:rPr>
                        <a:t>512</a:t>
                      </a:r>
                      <a:r>
                        <a:rPr lang="zh-CN" sz="700" kern="100">
                          <a:effectLst/>
                        </a:rPr>
                        <a:t>字节的块。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3089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CMD25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WRITE_MILTIPLE_BLOCK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连续向</a:t>
                      </a:r>
                      <a:r>
                        <a:rPr lang="en-US" sz="700" kern="100">
                          <a:effectLst/>
                        </a:rPr>
                        <a:t>SD</a:t>
                      </a:r>
                      <a:r>
                        <a:rPr lang="zh-CN" sz="700" kern="100">
                          <a:effectLst/>
                        </a:rPr>
                        <a:t>卡写入数据块，直到被</a:t>
                      </a:r>
                      <a:r>
                        <a:rPr lang="en-US" sz="700" kern="100">
                          <a:effectLst/>
                        </a:rPr>
                        <a:t>CMD12</a:t>
                      </a:r>
                      <a:r>
                        <a:rPr lang="zh-CN" sz="700" kern="100">
                          <a:effectLst/>
                        </a:rPr>
                        <a:t>中断。每块长度同</a:t>
                      </a:r>
                      <a:r>
                        <a:rPr lang="en-US" sz="700" kern="100">
                          <a:effectLst/>
                        </a:rPr>
                        <a:t>CMD17</a:t>
                      </a:r>
                      <a:r>
                        <a:rPr lang="zh-CN" sz="700" kern="100">
                          <a:effectLst/>
                        </a:rPr>
                        <a:t>。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CMD27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PROGRAM_CSD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</a:t>
                      </a:r>
                      <a:r>
                        <a:rPr lang="en-US" sz="700" kern="100">
                          <a:effectLst/>
                        </a:rPr>
                        <a:t>CSD</a:t>
                      </a:r>
                      <a:r>
                        <a:rPr lang="zh-CN" sz="700" kern="100">
                          <a:effectLst/>
                        </a:rPr>
                        <a:t>的可编程位进行编程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4597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擦除命令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CMD32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ERASE_WR_BLK_START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设置擦除的起始块地址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CMD33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数据地址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ERASE_WR_BLK_END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设置擦除的结束块地址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CMD38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R1b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ERASE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擦除预先选定的块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144597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其它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CMD58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[31:0]</a:t>
                      </a:r>
                      <a:r>
                        <a:rPr lang="zh-CN" sz="700" kern="100">
                          <a:effectLst/>
                        </a:rPr>
                        <a:t>填充位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R3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READ_OCR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要求</a:t>
                      </a:r>
                      <a:r>
                        <a:rPr lang="en-US" sz="700" kern="100">
                          <a:effectLst/>
                        </a:rPr>
                        <a:t>SD</a:t>
                      </a:r>
                      <a:r>
                        <a:rPr lang="zh-CN" sz="700" kern="100">
                          <a:effectLst/>
                        </a:rPr>
                        <a:t>卡返回其</a:t>
                      </a:r>
                      <a:r>
                        <a:rPr lang="en-US" sz="700" kern="100">
                          <a:effectLst/>
                        </a:rPr>
                        <a:t> OCR</a:t>
                      </a:r>
                      <a:r>
                        <a:rPr lang="zh-CN" sz="700" kern="100">
                          <a:effectLst/>
                        </a:rPr>
                        <a:t>寄存器的值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  <a:tr h="63777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ACMD41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[31]</a:t>
                      </a:r>
                      <a:r>
                        <a:rPr lang="zh-CN" sz="700" kern="100">
                          <a:effectLst/>
                        </a:rPr>
                        <a:t>保留位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[30]HCS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[29:0]</a:t>
                      </a:r>
                      <a:r>
                        <a:rPr lang="zh-CN" sz="700" kern="100">
                          <a:effectLst/>
                        </a:rPr>
                        <a:t>保留位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R1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SEND_OP_COND</a:t>
                      </a:r>
                      <a:endParaRPr lang="zh-CN" sz="900" kern="10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与</a:t>
                      </a:r>
                      <a:r>
                        <a:rPr lang="en-US" sz="700" kern="100" dirty="0">
                          <a:effectLst/>
                        </a:rPr>
                        <a:t>CMD1</a:t>
                      </a:r>
                      <a:r>
                        <a:rPr lang="zh-CN" sz="700" kern="100" dirty="0">
                          <a:effectLst/>
                        </a:rPr>
                        <a:t>类似，发送主机支持的电压操作范围。（</a:t>
                      </a:r>
                      <a:r>
                        <a:rPr lang="en-US" sz="700" kern="100" dirty="0">
                          <a:effectLst/>
                        </a:rPr>
                        <a:t>ACMD41</a:t>
                      </a:r>
                      <a:r>
                        <a:rPr lang="zh-CN" sz="700" kern="100" dirty="0">
                          <a:effectLst/>
                        </a:rPr>
                        <a:t>命令是特殊应用命令，其命令号为</a:t>
                      </a:r>
                      <a:r>
                        <a:rPr lang="en-US" sz="700" kern="100" dirty="0">
                          <a:effectLst/>
                        </a:rPr>
                        <a:t>41</a:t>
                      </a:r>
                      <a:r>
                        <a:rPr lang="zh-CN" sz="700" kern="100" dirty="0">
                          <a:effectLst/>
                        </a:rPr>
                        <a:t>，但发送命令号</a:t>
                      </a:r>
                      <a:r>
                        <a:rPr lang="en-US" sz="700" kern="100" dirty="0">
                          <a:effectLst/>
                        </a:rPr>
                        <a:t>41</a:t>
                      </a:r>
                      <a:r>
                        <a:rPr lang="zh-CN" sz="700" kern="100" dirty="0">
                          <a:effectLst/>
                        </a:rPr>
                        <a:t>前，需要先发送</a:t>
                      </a:r>
                      <a:r>
                        <a:rPr lang="en-US" sz="700" kern="100" dirty="0">
                          <a:effectLst/>
                        </a:rPr>
                        <a:t>CMD55</a:t>
                      </a:r>
                      <a:r>
                        <a:rPr lang="zh-CN" sz="700" kern="100" dirty="0">
                          <a:effectLst/>
                        </a:rPr>
                        <a:t>命令，以表示其为</a:t>
                      </a:r>
                      <a:r>
                        <a:rPr lang="en-US" sz="700" kern="100" dirty="0">
                          <a:effectLst/>
                        </a:rPr>
                        <a:t>A</a:t>
                      </a:r>
                      <a:r>
                        <a:rPr lang="zh-CN" sz="700" kern="100" dirty="0">
                          <a:effectLst/>
                        </a:rPr>
                        <a:t>开头的</a:t>
                      </a:r>
                      <a:r>
                        <a:rPr lang="en-US" sz="700" kern="100" dirty="0">
                          <a:effectLst/>
                        </a:rPr>
                        <a:t>ACMD</a:t>
                      </a:r>
                      <a:r>
                        <a:rPr lang="zh-CN" sz="700" kern="100" dirty="0">
                          <a:effectLst/>
                        </a:rPr>
                        <a:t>命令）</a:t>
                      </a:r>
                      <a:endParaRPr lang="zh-CN" sz="900" kern="1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5800" marR="558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4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4687</TotalTime>
  <Pages>0</Pages>
  <Words>1098</Words>
  <Characters>0</Characters>
  <Application>Microsoft Office PowerPoint</Application>
  <DocSecurity>0</DocSecurity>
  <PresentationFormat>全屏显示(4:3)</PresentationFormat>
  <Lines>0</Lines>
  <Paragraphs>179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398</cp:revision>
  <dcterms:created xsi:type="dcterms:W3CDTF">2014-09-22T09:17:55Z</dcterms:created>
  <dcterms:modified xsi:type="dcterms:W3CDTF">2017-09-18T02:24:54Z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