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  <p:sldMasterId id="2147483660" r:id="rId2"/>
  </p:sldMasterIdLst>
  <p:sldIdLst>
    <p:sldId id="287" r:id="rId3"/>
    <p:sldId id="303" r:id="rId4"/>
    <p:sldId id="296" r:id="rId5"/>
    <p:sldId id="305" r:id="rId6"/>
    <p:sldId id="304" r:id="rId7"/>
    <p:sldId id="298" r:id="rId8"/>
    <p:sldId id="302" r:id="rId9"/>
    <p:sldId id="306" r:id="rId10"/>
    <p:sldId id="283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FE978C"/>
    <a:srgbClr val="FFA850"/>
    <a:srgbClr val="5B81CF"/>
    <a:srgbClr val="EAFBFF"/>
    <a:srgbClr val="76A4DC"/>
    <a:srgbClr val="248C51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51" d="100"/>
          <a:sy n="51" d="100"/>
        </p:scale>
        <p:origin x="-1354" y="-67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112642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03608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238670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31282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087057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23911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73250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10249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588826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390449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54747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43938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latin typeface="微软雅黑" pitchFamily="34" charset="-122"/>
                  <a:ea typeface="微软雅黑" pitchFamily="34" charset="-122"/>
                </a:rPr>
                <a:t>SD</a:t>
              </a:r>
              <a:r>
                <a:rPr lang="zh-CN" altLang="en-US" sz="3200" b="1" dirty="0" smtClean="0">
                  <a:latin typeface="微软雅黑" pitchFamily="34" charset="-122"/>
                  <a:ea typeface="微软雅黑" pitchFamily="34" charset="-122"/>
                </a:rPr>
                <a:t>卡</a:t>
              </a:r>
              <a:r>
                <a:rPr lang="en-US" altLang="zh-CN" sz="3200" b="1" dirty="0">
                  <a:latin typeface="微软雅黑" pitchFamily="34" charset="-122"/>
                  <a:ea typeface="微软雅黑" pitchFamily="34" charset="-122"/>
                </a:rPr>
                <a:t>—</a:t>
              </a:r>
              <a:r>
                <a:rPr lang="zh-CN" altLang="en-US" sz="3200" b="1" dirty="0" smtClean="0">
                  <a:latin typeface="微软雅黑" pitchFamily="34" charset="-122"/>
                  <a:ea typeface="微软雅黑" pitchFamily="34" charset="-122"/>
                </a:rPr>
                <a:t>读写</a:t>
              </a:r>
              <a:r>
                <a:rPr lang="zh-CN" altLang="en-US" sz="3200" b="1" dirty="0">
                  <a:latin typeface="微软雅黑" pitchFamily="34" charset="-122"/>
                  <a:ea typeface="微软雅黑" pitchFamily="34" charset="-122"/>
                </a:rPr>
                <a:t>测试</a:t>
              </a: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1979712" y="105273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059832" y="1800694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059832" y="1174429"/>
            <a:ext cx="25346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SDIO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协议简介</a:t>
            </a:r>
          </a:p>
        </p:txBody>
      </p:sp>
      <p:sp>
        <p:nvSpPr>
          <p:cNvPr id="30" name="对角圆角矩形 29"/>
          <p:cNvSpPr/>
          <p:nvPr/>
        </p:nvSpPr>
        <p:spPr bwMode="auto">
          <a:xfrm>
            <a:off x="1979712" y="414908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101570" y="4149080"/>
            <a:ext cx="39164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SD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卡的操作模式及切换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164929" y="4797152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对角圆角矩形 13"/>
          <p:cNvSpPr/>
          <p:nvPr/>
        </p:nvSpPr>
        <p:spPr bwMode="auto">
          <a:xfrm>
            <a:off x="1979712" y="2632229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AC4744">
                    <a:lumMod val="75000"/>
                  </a:srgb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rgbClr val="AC4744">
                  <a:lumMod val="75000"/>
                </a:srgb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68481" y="2619689"/>
            <a:ext cx="28937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SDIO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命令及响应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131840" y="3267761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208414" y="6237312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对角圆角矩形 20"/>
          <p:cNvSpPr/>
          <p:nvPr/>
        </p:nvSpPr>
        <p:spPr bwMode="auto">
          <a:xfrm>
            <a:off x="1979712" y="551723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 smtClean="0">
                <a:solidFill>
                  <a:srgbClr val="FFFF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FFFF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19086" y="5733256"/>
            <a:ext cx="34083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实验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SD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卡</a:t>
            </a:r>
            <a:r>
              <a:rPr lang="en-US" altLang="zh-CN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读写</a:t>
            </a:r>
            <a:r>
              <a:rPr lang="zh-CN" altLang="en-US" sz="24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测试</a:t>
            </a:r>
          </a:p>
        </p:txBody>
      </p:sp>
    </p:spTree>
    <p:extLst>
      <p:ext uri="{BB962C8B-B14F-4D97-AF65-F5344CB8AC3E}">
        <p14:creationId xmlns:p14="http://schemas.microsoft.com/office/powerpoint/2010/main" val="2969419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33970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SD</a:t>
            </a:r>
            <a:r>
              <a:rPr lang="zh-CN" altLang="en-US" sz="2400" b="1"/>
              <a:t>卡的操作模式及切换</a:t>
            </a:r>
          </a:p>
        </p:txBody>
      </p:sp>
      <p:sp>
        <p:nvSpPr>
          <p:cNvPr id="3" name="矩形 2"/>
          <p:cNvSpPr/>
          <p:nvPr/>
        </p:nvSpPr>
        <p:spPr>
          <a:xfrm>
            <a:off x="467544" y="1772816"/>
            <a:ext cx="1667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SD</a:t>
            </a:r>
            <a:r>
              <a:rPr lang="zh-CN" altLang="en-US" b="1" dirty="0" smtClean="0"/>
              <a:t>卡上电流程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539552" y="2236831"/>
            <a:ext cx="80648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zh-CN" dirty="0" smtClean="0"/>
              <a:t>驱动</a:t>
            </a:r>
            <a:r>
              <a:rPr lang="en-US" altLang="zh-CN" dirty="0"/>
              <a:t>SD</a:t>
            </a:r>
            <a:r>
              <a:rPr lang="zh-CN" altLang="zh-CN" dirty="0"/>
              <a:t>卡的时候，需要按照规定的初始化流程操作来使</a:t>
            </a:r>
            <a:r>
              <a:rPr lang="en-US" altLang="zh-CN" dirty="0"/>
              <a:t>SD</a:t>
            </a:r>
            <a:r>
              <a:rPr lang="zh-CN" altLang="zh-CN" dirty="0"/>
              <a:t>卡进入</a:t>
            </a:r>
            <a:r>
              <a:rPr lang="zh-CN" altLang="zh-CN" dirty="0" smtClean="0"/>
              <a:t>工作状态</a:t>
            </a:r>
            <a:r>
              <a:rPr lang="zh-CN" altLang="en-US" dirty="0" smtClean="0"/>
              <a:t>。</a:t>
            </a:r>
            <a:endParaRPr lang="zh-CN" altLang="zh-CN" dirty="0"/>
          </a:p>
        </p:txBody>
      </p:sp>
      <p:pic>
        <p:nvPicPr>
          <p:cNvPr id="8" name="图片 7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19"/>
          <a:stretch/>
        </p:blipFill>
        <p:spPr bwMode="auto">
          <a:xfrm>
            <a:off x="2576223" y="3063045"/>
            <a:ext cx="3977265" cy="3515818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33970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SD</a:t>
            </a:r>
            <a:r>
              <a:rPr lang="zh-CN" altLang="en-US" sz="2400" b="1"/>
              <a:t>卡的操作模式及切换</a:t>
            </a:r>
          </a:p>
        </p:txBody>
      </p:sp>
      <p:sp>
        <p:nvSpPr>
          <p:cNvPr id="3" name="矩形 2"/>
          <p:cNvSpPr/>
          <p:nvPr/>
        </p:nvSpPr>
        <p:spPr>
          <a:xfrm>
            <a:off x="467544" y="1772816"/>
            <a:ext cx="1667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SD</a:t>
            </a:r>
            <a:r>
              <a:rPr lang="zh-CN" altLang="en-US" b="1" dirty="0" smtClean="0"/>
              <a:t>卡上电流程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539552" y="2236831"/>
            <a:ext cx="8064896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zh-CN" dirty="0"/>
              <a:t>图中的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DD</a:t>
            </a:r>
            <a:r>
              <a:rPr lang="en-US" altLang="zh-CN" dirty="0" err="1"/>
              <a:t>min~V</a:t>
            </a:r>
            <a:r>
              <a:rPr lang="en-US" altLang="zh-CN" baseline="-25000" dirty="0" err="1"/>
              <a:t>DD</a:t>
            </a:r>
            <a:r>
              <a:rPr lang="en-US" altLang="zh-CN" dirty="0" err="1"/>
              <a:t>max</a:t>
            </a:r>
            <a:r>
              <a:rPr lang="zh-CN" altLang="zh-CN" dirty="0"/>
              <a:t>是指</a:t>
            </a:r>
            <a:r>
              <a:rPr lang="en-US" altLang="zh-CN" dirty="0"/>
              <a:t>SD</a:t>
            </a:r>
            <a:r>
              <a:rPr lang="zh-CN" altLang="zh-CN" dirty="0"/>
              <a:t>卡正常工作的电压范围。主机给</a:t>
            </a:r>
            <a:r>
              <a:rPr lang="en-US" altLang="zh-CN" dirty="0"/>
              <a:t>SD</a:t>
            </a:r>
            <a:r>
              <a:rPr lang="zh-CN" altLang="zh-CN" dirty="0"/>
              <a:t>卡供电后，在</a:t>
            </a:r>
            <a:r>
              <a:rPr lang="en-US" altLang="zh-CN" dirty="0"/>
              <a:t>SD</a:t>
            </a:r>
            <a:r>
              <a:rPr lang="zh-CN" altLang="zh-CN" dirty="0"/>
              <a:t>卡电压爬升过程中，电压小于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DD</a:t>
            </a:r>
            <a:r>
              <a:rPr lang="en-US" altLang="zh-CN" dirty="0" err="1"/>
              <a:t>min</a:t>
            </a:r>
            <a:r>
              <a:rPr lang="zh-CN" altLang="zh-CN" dirty="0"/>
              <a:t>时</a:t>
            </a:r>
            <a:r>
              <a:rPr lang="en-US" altLang="zh-CN" dirty="0"/>
              <a:t>SD</a:t>
            </a:r>
            <a:r>
              <a:rPr lang="zh-CN" altLang="zh-CN" dirty="0"/>
              <a:t>卡不工作，当电压大于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DD</a:t>
            </a:r>
            <a:r>
              <a:rPr lang="en-US" altLang="zh-CN" dirty="0" err="1"/>
              <a:t>min</a:t>
            </a:r>
            <a:r>
              <a:rPr lang="zh-CN" altLang="zh-CN" dirty="0"/>
              <a:t>后可以开始对</a:t>
            </a:r>
            <a:r>
              <a:rPr lang="en-US" altLang="zh-CN" dirty="0"/>
              <a:t>SD</a:t>
            </a:r>
            <a:r>
              <a:rPr lang="zh-CN" altLang="zh-CN" dirty="0"/>
              <a:t>卡进行初始化。</a:t>
            </a:r>
            <a:r>
              <a:rPr lang="en-US" altLang="zh-CN" dirty="0"/>
              <a:t>SD</a:t>
            </a:r>
            <a:r>
              <a:rPr lang="zh-CN" altLang="zh-CN" dirty="0"/>
              <a:t>卡是通过命令控制进行初始化的，但主机在上电后向</a:t>
            </a:r>
            <a:r>
              <a:rPr lang="en-US" altLang="zh-CN" dirty="0"/>
              <a:t>SD</a:t>
            </a:r>
            <a:r>
              <a:rPr lang="zh-CN" altLang="zh-CN" dirty="0"/>
              <a:t>卡发送第一条之前，需要先向</a:t>
            </a:r>
            <a:r>
              <a:rPr lang="en-US" altLang="zh-CN" dirty="0"/>
              <a:t>SD</a:t>
            </a:r>
            <a:r>
              <a:rPr lang="zh-CN" altLang="zh-CN" dirty="0"/>
              <a:t>卡发送至少</a:t>
            </a:r>
            <a:r>
              <a:rPr lang="en-US" altLang="zh-CN" dirty="0"/>
              <a:t>74</a:t>
            </a:r>
            <a:r>
              <a:rPr lang="zh-CN" altLang="zh-CN" dirty="0"/>
              <a:t>个时钟信号，对于</a:t>
            </a:r>
            <a:r>
              <a:rPr lang="en-US" altLang="zh-CN" dirty="0"/>
              <a:t>SPI</a:t>
            </a:r>
            <a:r>
              <a:rPr lang="zh-CN" altLang="zh-CN" dirty="0"/>
              <a:t>的驱动方式，在产生这些时钟信号期间需要保持片选信号</a:t>
            </a:r>
            <a:r>
              <a:rPr lang="en-US" altLang="zh-CN" dirty="0"/>
              <a:t>CS</a:t>
            </a:r>
            <a:r>
              <a:rPr lang="zh-CN" altLang="zh-CN" dirty="0"/>
              <a:t>为高电平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zh-CN" dirty="0" smtClean="0"/>
              <a:t>发送</a:t>
            </a:r>
            <a:r>
              <a:rPr lang="zh-CN" altLang="zh-CN" dirty="0"/>
              <a:t>时钟后，就可以向</a:t>
            </a:r>
            <a:r>
              <a:rPr lang="en-US" altLang="zh-CN" dirty="0"/>
              <a:t>SD</a:t>
            </a:r>
            <a:r>
              <a:rPr lang="zh-CN" altLang="zh-CN" dirty="0"/>
              <a:t>卡发送命令进行识别。</a:t>
            </a:r>
          </a:p>
        </p:txBody>
      </p:sp>
    </p:spTree>
    <p:extLst>
      <p:ext uri="{BB962C8B-B14F-4D97-AF65-F5344CB8AC3E}">
        <p14:creationId xmlns:p14="http://schemas.microsoft.com/office/powerpoint/2010/main" val="3307164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33970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SD</a:t>
            </a:r>
            <a:r>
              <a:rPr lang="zh-CN" altLang="en-US" sz="2400" b="1"/>
              <a:t>卡的操作模式及切换</a:t>
            </a:r>
          </a:p>
        </p:txBody>
      </p:sp>
      <p:sp>
        <p:nvSpPr>
          <p:cNvPr id="3" name="矩形 2"/>
          <p:cNvSpPr/>
          <p:nvPr/>
        </p:nvSpPr>
        <p:spPr>
          <a:xfrm>
            <a:off x="467544" y="1772816"/>
            <a:ext cx="1890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SD</a:t>
            </a:r>
            <a:r>
              <a:rPr lang="zh-CN" altLang="en-US" b="1"/>
              <a:t>卡的操作模式</a:t>
            </a:r>
          </a:p>
        </p:txBody>
      </p:sp>
      <p:sp>
        <p:nvSpPr>
          <p:cNvPr id="7" name="矩形 6"/>
          <p:cNvSpPr/>
          <p:nvPr/>
        </p:nvSpPr>
        <p:spPr>
          <a:xfrm>
            <a:off x="539552" y="2236831"/>
            <a:ext cx="80648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	SD</a:t>
            </a:r>
            <a:r>
              <a:rPr lang="zh-CN" altLang="zh-CN" dirty="0"/>
              <a:t>卡的协议标准有多个版本，</a:t>
            </a:r>
            <a:r>
              <a:rPr lang="en-US" altLang="zh-CN" dirty="0"/>
              <a:t>STM32</a:t>
            </a:r>
            <a:r>
              <a:rPr lang="zh-CN" altLang="zh-CN" dirty="0"/>
              <a:t>控制器目前最高支持《</a:t>
            </a:r>
            <a:r>
              <a:rPr lang="en-US" altLang="zh-CN" dirty="0"/>
              <a:t>Physical Layer Simplified Specification V2.0</a:t>
            </a:r>
            <a:r>
              <a:rPr lang="zh-CN" altLang="zh-CN" dirty="0"/>
              <a:t>》定义的</a:t>
            </a:r>
            <a:r>
              <a:rPr lang="en-US" altLang="zh-CN" dirty="0"/>
              <a:t>SD</a:t>
            </a:r>
            <a:r>
              <a:rPr lang="zh-CN" altLang="zh-CN" dirty="0"/>
              <a:t>卡，控制器对</a:t>
            </a:r>
            <a:r>
              <a:rPr lang="en-US" altLang="zh-CN" dirty="0"/>
              <a:t>SD</a:t>
            </a:r>
            <a:r>
              <a:rPr lang="zh-CN" altLang="zh-CN" dirty="0"/>
              <a:t>卡进行数据读写之前需要识别卡的种类：</a:t>
            </a:r>
            <a:r>
              <a:rPr lang="en-US" altLang="zh-CN" dirty="0"/>
              <a:t>MMC</a:t>
            </a:r>
            <a:r>
              <a:rPr lang="zh-CN" altLang="zh-CN" dirty="0"/>
              <a:t>卡、</a:t>
            </a:r>
            <a:r>
              <a:rPr lang="en-US" altLang="zh-CN" dirty="0"/>
              <a:t>V1.0</a:t>
            </a:r>
            <a:r>
              <a:rPr lang="zh-CN" altLang="zh-CN" dirty="0"/>
              <a:t>标准卡、</a:t>
            </a:r>
            <a:r>
              <a:rPr lang="en-US" altLang="zh-CN" dirty="0"/>
              <a:t>V2.0</a:t>
            </a:r>
            <a:r>
              <a:rPr lang="zh-CN" altLang="zh-CN" dirty="0"/>
              <a:t>标准卡、</a:t>
            </a:r>
            <a:r>
              <a:rPr lang="en-US" altLang="zh-CN" dirty="0"/>
              <a:t>V2.0</a:t>
            </a:r>
            <a:r>
              <a:rPr lang="zh-CN" altLang="zh-CN" dirty="0"/>
              <a:t>高容量卡或者不被识别卡，见图 </a:t>
            </a:r>
            <a:r>
              <a:rPr lang="en-US" altLang="zh-CN" dirty="0"/>
              <a:t>36‑11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zh-CN" dirty="0" smtClean="0"/>
              <a:t>因为</a:t>
            </a:r>
            <a:r>
              <a:rPr lang="zh-CN" altLang="zh-CN" dirty="0"/>
              <a:t>版本众多，</a:t>
            </a:r>
            <a:r>
              <a:rPr lang="en-US" altLang="zh-CN" dirty="0"/>
              <a:t>SD</a:t>
            </a:r>
            <a:r>
              <a:rPr lang="zh-CN" altLang="zh-CN" dirty="0"/>
              <a:t>卡系统</a:t>
            </a:r>
            <a:r>
              <a:rPr lang="en-US" altLang="zh-CN" dirty="0"/>
              <a:t>(</a:t>
            </a:r>
            <a:r>
              <a:rPr lang="zh-CN" altLang="zh-CN" dirty="0"/>
              <a:t>包括主机和</a:t>
            </a:r>
            <a:r>
              <a:rPr lang="en-US" altLang="zh-CN" dirty="0"/>
              <a:t>SD</a:t>
            </a:r>
            <a:r>
              <a:rPr lang="zh-CN" altLang="zh-CN" dirty="0"/>
              <a:t>卡</a:t>
            </a:r>
            <a:r>
              <a:rPr lang="en-US" altLang="zh-CN" dirty="0"/>
              <a:t>)</a:t>
            </a:r>
            <a:r>
              <a:rPr lang="zh-CN" altLang="zh-CN" dirty="0"/>
              <a:t>定义了两种操作模式：</a:t>
            </a:r>
            <a:r>
              <a:rPr lang="zh-CN" altLang="zh-CN" b="1" dirty="0">
                <a:solidFill>
                  <a:srgbClr val="FF0000"/>
                </a:solidFill>
              </a:rPr>
              <a:t>卡识别模式</a:t>
            </a:r>
            <a:r>
              <a:rPr lang="zh-CN" altLang="zh-CN" dirty="0"/>
              <a:t>和</a:t>
            </a:r>
            <a:r>
              <a:rPr lang="zh-CN" altLang="zh-CN" b="1" dirty="0">
                <a:solidFill>
                  <a:srgbClr val="FF0000"/>
                </a:solidFill>
              </a:rPr>
              <a:t>数据传输模式</a:t>
            </a:r>
            <a:r>
              <a:rPr lang="zh-CN" altLang="zh-CN" dirty="0"/>
              <a:t>。在系统复位后，主机处于卡识别模式，以寻找总线上可用的设备，区分出不同各类的卡；同时，</a:t>
            </a:r>
            <a:r>
              <a:rPr lang="en-US" altLang="zh-CN" dirty="0"/>
              <a:t>SD</a:t>
            </a:r>
            <a:r>
              <a:rPr lang="zh-CN" altLang="zh-CN" dirty="0"/>
              <a:t>卡也处于卡识别模式，直到被主机识别到，之后</a:t>
            </a:r>
            <a:r>
              <a:rPr lang="en-US" altLang="zh-CN" dirty="0"/>
              <a:t>SD</a:t>
            </a:r>
            <a:r>
              <a:rPr lang="zh-CN" altLang="zh-CN" dirty="0"/>
              <a:t>卡就会进入数据传输模式。</a:t>
            </a:r>
          </a:p>
        </p:txBody>
      </p:sp>
    </p:spTree>
    <p:extLst>
      <p:ext uri="{BB962C8B-B14F-4D97-AF65-F5344CB8AC3E}">
        <p14:creationId xmlns:p14="http://schemas.microsoft.com/office/powerpoint/2010/main" val="831853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0186" y="1196752"/>
            <a:ext cx="1667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SD</a:t>
            </a:r>
            <a:r>
              <a:rPr lang="zh-CN" altLang="en-US" b="1" dirty="0" smtClean="0"/>
              <a:t>卡识别流程</a:t>
            </a:r>
            <a:endParaRPr lang="zh-CN" altLang="en-US" b="1" dirty="0"/>
          </a:p>
        </p:txBody>
      </p:sp>
      <p:pic>
        <p:nvPicPr>
          <p:cNvPr id="6" name="图片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630" y="1772816"/>
            <a:ext cx="5235059" cy="49703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93574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0186" y="1052736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/>
              <a:t>数据传输模式</a:t>
            </a:r>
          </a:p>
        </p:txBody>
      </p:sp>
      <p:sp>
        <p:nvSpPr>
          <p:cNvPr id="4" name="矩形 3"/>
          <p:cNvSpPr/>
          <p:nvPr/>
        </p:nvSpPr>
        <p:spPr>
          <a:xfrm>
            <a:off x="509770" y="1556792"/>
            <a:ext cx="8064896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zh-CN" dirty="0" smtClean="0"/>
              <a:t>流程图省略了</a:t>
            </a:r>
            <a:r>
              <a:rPr lang="en-US" altLang="zh-CN" dirty="0" smtClean="0"/>
              <a:t>SD</a:t>
            </a:r>
            <a:r>
              <a:rPr lang="zh-CN" altLang="zh-CN" dirty="0" smtClean="0"/>
              <a:t>卡上电后发送至少</a:t>
            </a:r>
            <a:r>
              <a:rPr lang="en-US" altLang="zh-CN" dirty="0" smtClean="0"/>
              <a:t>74</a:t>
            </a:r>
            <a:r>
              <a:rPr lang="zh-CN" altLang="zh-CN" dirty="0" smtClean="0"/>
              <a:t>个时钟的过程，经过该过程后</a:t>
            </a:r>
            <a:r>
              <a:rPr lang="en-US" altLang="zh-CN" dirty="0" smtClean="0"/>
              <a:t>SD</a:t>
            </a:r>
            <a:r>
              <a:rPr lang="zh-CN" altLang="zh-CN" dirty="0" smtClean="0"/>
              <a:t>卡进入到本流程图的初始模式：空闲模式。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zh-CN" dirty="0" smtClean="0"/>
              <a:t>在空闲模式下，把与</a:t>
            </a:r>
            <a:r>
              <a:rPr lang="en-US" altLang="zh-CN" dirty="0" smtClean="0"/>
              <a:t>SD</a:t>
            </a:r>
            <a:r>
              <a:rPr lang="zh-CN" altLang="zh-CN" dirty="0" smtClean="0"/>
              <a:t>卡相连的</a:t>
            </a:r>
            <a:r>
              <a:rPr lang="en-US" altLang="zh-CN" dirty="0" smtClean="0"/>
              <a:t>CS</a:t>
            </a:r>
            <a:r>
              <a:rPr lang="zh-CN" altLang="zh-CN" dirty="0" smtClean="0"/>
              <a:t>片选信号拉低，然后发送</a:t>
            </a:r>
            <a:r>
              <a:rPr lang="en-US" altLang="zh-CN" dirty="0" smtClean="0"/>
              <a:t>CMD0</a:t>
            </a:r>
            <a:r>
              <a:rPr lang="zh-CN" altLang="zh-CN" dirty="0" smtClean="0"/>
              <a:t>命令使</a:t>
            </a:r>
            <a:r>
              <a:rPr lang="en-US" altLang="zh-CN" dirty="0" smtClean="0"/>
              <a:t>SD</a:t>
            </a:r>
            <a:r>
              <a:rPr lang="zh-CN" altLang="zh-CN" dirty="0" smtClean="0"/>
              <a:t>卡切换至使用</a:t>
            </a:r>
            <a:r>
              <a:rPr lang="en-US" altLang="zh-CN" dirty="0" smtClean="0"/>
              <a:t>SPI</a:t>
            </a:r>
            <a:r>
              <a:rPr lang="zh-CN" altLang="zh-CN" dirty="0" smtClean="0"/>
              <a:t>通讯模式，主机得到</a:t>
            </a:r>
            <a:r>
              <a:rPr lang="en-US" altLang="zh-CN" dirty="0" smtClean="0"/>
              <a:t>SD</a:t>
            </a:r>
            <a:r>
              <a:rPr lang="zh-CN" altLang="zh-CN" dirty="0" smtClean="0"/>
              <a:t>卡的正常响应，表示</a:t>
            </a:r>
            <a:r>
              <a:rPr lang="en-US" altLang="zh-CN" dirty="0" smtClean="0"/>
              <a:t>SD</a:t>
            </a:r>
            <a:r>
              <a:rPr lang="zh-CN" altLang="zh-CN" dirty="0" smtClean="0"/>
              <a:t>卡切换为</a:t>
            </a:r>
            <a:r>
              <a:rPr lang="en-US" altLang="zh-CN" dirty="0" smtClean="0"/>
              <a:t>SPI</a:t>
            </a:r>
            <a:r>
              <a:rPr lang="zh-CN" altLang="zh-CN" dirty="0" smtClean="0"/>
              <a:t>模式后，才可以发送后续命令进行初始化；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zh-CN" dirty="0" smtClean="0"/>
              <a:t>发送</a:t>
            </a:r>
            <a:r>
              <a:rPr lang="en-US" altLang="zh-CN" dirty="0" smtClean="0"/>
              <a:t>CMD8</a:t>
            </a:r>
            <a:r>
              <a:rPr lang="zh-CN" altLang="zh-CN" dirty="0" smtClean="0"/>
              <a:t>命令，若</a:t>
            </a:r>
            <a:r>
              <a:rPr lang="en-US" altLang="zh-CN" dirty="0" smtClean="0"/>
              <a:t>SD</a:t>
            </a:r>
            <a:r>
              <a:rPr lang="zh-CN" altLang="zh-CN" dirty="0" smtClean="0"/>
              <a:t>卡响应为未知命令，表示它是</a:t>
            </a:r>
            <a:r>
              <a:rPr lang="en-US" altLang="zh-CN" dirty="0" smtClean="0"/>
              <a:t>V1</a:t>
            </a:r>
            <a:r>
              <a:rPr lang="zh-CN" altLang="zh-CN" dirty="0" smtClean="0"/>
              <a:t>版本的卡；若</a:t>
            </a:r>
            <a:r>
              <a:rPr lang="en-US" altLang="zh-CN" dirty="0" smtClean="0"/>
              <a:t>SD</a:t>
            </a:r>
            <a:r>
              <a:rPr lang="zh-CN" altLang="zh-CN" dirty="0" smtClean="0"/>
              <a:t>卡正常响应该命令，表示它是</a:t>
            </a:r>
            <a:r>
              <a:rPr lang="en-US" altLang="zh-CN" dirty="0" smtClean="0"/>
              <a:t>V2</a:t>
            </a:r>
            <a:r>
              <a:rPr lang="zh-CN" altLang="zh-CN" dirty="0" smtClean="0"/>
              <a:t>版本的卡；</a:t>
            </a:r>
          </a:p>
        </p:txBody>
      </p:sp>
    </p:spTree>
    <p:extLst>
      <p:ext uri="{BB962C8B-B14F-4D97-AF65-F5344CB8AC3E}">
        <p14:creationId xmlns:p14="http://schemas.microsoft.com/office/powerpoint/2010/main" val="2068505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0186" y="1052736"/>
            <a:ext cx="1667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SD</a:t>
            </a:r>
            <a:r>
              <a:rPr lang="zh-CN" altLang="en-US" b="1" dirty="0"/>
              <a:t>卡识别流程</a:t>
            </a:r>
          </a:p>
        </p:txBody>
      </p:sp>
      <p:sp>
        <p:nvSpPr>
          <p:cNvPr id="4" name="矩形 3"/>
          <p:cNvSpPr/>
          <p:nvPr/>
        </p:nvSpPr>
        <p:spPr>
          <a:xfrm>
            <a:off x="509770" y="1556792"/>
            <a:ext cx="80648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zh-CN" dirty="0" smtClean="0"/>
              <a:t>对于</a:t>
            </a:r>
            <a:r>
              <a:rPr lang="en-US" altLang="zh-CN" dirty="0"/>
              <a:t>V1</a:t>
            </a:r>
            <a:r>
              <a:rPr lang="zh-CN" altLang="zh-CN" dirty="0"/>
              <a:t>版本的卡，继续发送</a:t>
            </a:r>
            <a:r>
              <a:rPr lang="en-US" altLang="zh-CN" dirty="0"/>
              <a:t>CMD1</a:t>
            </a:r>
            <a:r>
              <a:rPr lang="zh-CN" altLang="zh-CN" dirty="0"/>
              <a:t>命令，若正常响应，则完成卡识别流程，进入数据传输模式；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zh-CN" dirty="0"/>
              <a:t>对于</a:t>
            </a:r>
            <a:r>
              <a:rPr lang="en-US" altLang="zh-CN" dirty="0"/>
              <a:t>V2</a:t>
            </a:r>
            <a:r>
              <a:rPr lang="zh-CN" altLang="zh-CN" dirty="0"/>
              <a:t>版本的卡，需要继续发送</a:t>
            </a:r>
            <a:r>
              <a:rPr lang="en-US" altLang="zh-CN" dirty="0"/>
              <a:t>ACMD41</a:t>
            </a:r>
            <a:r>
              <a:rPr lang="zh-CN" altLang="zh-CN" dirty="0"/>
              <a:t>命令，用以确认供电电压的支持范围，确认电压支持正常后，发送</a:t>
            </a:r>
            <a:r>
              <a:rPr lang="en-US" altLang="zh-CN" dirty="0"/>
              <a:t>CMD58</a:t>
            </a:r>
            <a:r>
              <a:rPr lang="zh-CN" altLang="zh-CN" dirty="0"/>
              <a:t>命令以读取</a:t>
            </a:r>
            <a:r>
              <a:rPr lang="en-US" altLang="zh-CN" dirty="0"/>
              <a:t>OCR</a:t>
            </a:r>
            <a:r>
              <a:rPr lang="zh-CN" altLang="zh-CN" dirty="0"/>
              <a:t>寄存器的</a:t>
            </a:r>
            <a:r>
              <a:rPr lang="en-US" altLang="zh-CN" dirty="0"/>
              <a:t>CCS</a:t>
            </a:r>
            <a:r>
              <a:rPr lang="zh-CN" altLang="zh-CN" dirty="0"/>
              <a:t>位，接收</a:t>
            </a:r>
            <a:r>
              <a:rPr lang="en-US" altLang="zh-CN" dirty="0"/>
              <a:t>SD</a:t>
            </a:r>
            <a:r>
              <a:rPr lang="zh-CN" altLang="zh-CN" dirty="0"/>
              <a:t>卡的响应，若</a:t>
            </a:r>
            <a:r>
              <a:rPr lang="en-US" altLang="zh-CN" dirty="0"/>
              <a:t>CCS=0</a:t>
            </a:r>
            <a:r>
              <a:rPr lang="zh-CN" altLang="zh-CN" dirty="0"/>
              <a:t>，则表示该卡为</a:t>
            </a:r>
            <a:r>
              <a:rPr lang="en-US" altLang="zh-CN" dirty="0"/>
              <a:t>SDSC</a:t>
            </a:r>
            <a:r>
              <a:rPr lang="zh-CN" altLang="zh-CN" dirty="0"/>
              <a:t>卡（容量小于等于</a:t>
            </a:r>
            <a:r>
              <a:rPr lang="en-US" altLang="zh-CN" dirty="0"/>
              <a:t>2GB</a:t>
            </a:r>
            <a:r>
              <a:rPr lang="zh-CN" altLang="zh-CN" dirty="0"/>
              <a:t>），若</a:t>
            </a:r>
            <a:r>
              <a:rPr lang="en-US" altLang="zh-CN" dirty="0"/>
              <a:t>CCS=1</a:t>
            </a:r>
            <a:r>
              <a:rPr lang="zh-CN" altLang="zh-CN" dirty="0"/>
              <a:t>，则表示该卡为</a:t>
            </a:r>
            <a:r>
              <a:rPr lang="en-US" altLang="zh-CN" dirty="0"/>
              <a:t>SDHC</a:t>
            </a:r>
            <a:r>
              <a:rPr lang="zh-CN" altLang="zh-CN" dirty="0"/>
              <a:t>卡（容量大于</a:t>
            </a:r>
            <a:r>
              <a:rPr lang="en-US" altLang="zh-CN" dirty="0"/>
              <a:t>2GB</a:t>
            </a:r>
            <a:r>
              <a:rPr lang="zh-CN" altLang="zh-CN" dirty="0"/>
              <a:t>）；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zh-CN" dirty="0"/>
              <a:t>卡识别完成后，即进入数据传输模式，之后就可以使用读写命令向</a:t>
            </a:r>
            <a:r>
              <a:rPr lang="en-US" altLang="zh-CN" dirty="0"/>
              <a:t>SD</a:t>
            </a:r>
            <a:r>
              <a:rPr lang="zh-CN" altLang="zh-CN" dirty="0"/>
              <a:t>卡读写数据了。</a:t>
            </a:r>
          </a:p>
        </p:txBody>
      </p:sp>
    </p:spTree>
    <p:extLst>
      <p:ext uri="{BB962C8B-B14F-4D97-AF65-F5344CB8AC3E}">
        <p14:creationId xmlns:p14="http://schemas.microsoft.com/office/powerpoint/2010/main" val="2091323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4254</TotalTime>
  <Pages>0</Pages>
  <Words>384</Words>
  <Characters>0</Characters>
  <Application>Microsoft Office PowerPoint</Application>
  <DocSecurity>0</DocSecurity>
  <PresentationFormat>全屏显示(4:3)</PresentationFormat>
  <Lines>0</Lines>
  <Paragraphs>45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flyleaf</cp:lastModifiedBy>
  <cp:revision>405</cp:revision>
  <dcterms:created xsi:type="dcterms:W3CDTF">2014-09-22T09:17:55Z</dcterms:created>
  <dcterms:modified xsi:type="dcterms:W3CDTF">2017-09-18T02:24:53Z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