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  <p:sldMasterId id="2147483660" r:id="rId2"/>
  </p:sldMasterIdLst>
  <p:notesMasterIdLst>
    <p:notesMasterId r:id="rId13"/>
  </p:notesMasterIdLst>
  <p:sldIdLst>
    <p:sldId id="287" r:id="rId3"/>
    <p:sldId id="414" r:id="rId4"/>
    <p:sldId id="407" r:id="rId5"/>
    <p:sldId id="408" r:id="rId6"/>
    <p:sldId id="409" r:id="rId7"/>
    <p:sldId id="410" r:id="rId8"/>
    <p:sldId id="411" r:id="rId9"/>
    <p:sldId id="412" r:id="rId10"/>
    <p:sldId id="413" r:id="rId11"/>
    <p:sldId id="283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E978C"/>
    <a:srgbClr val="FFA850"/>
    <a:srgbClr val="5B81CF"/>
    <a:srgbClr val="EAFBFF"/>
    <a:srgbClr val="76A4D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2" d="100"/>
          <a:sy n="82" d="100"/>
        </p:scale>
        <p:origin x="-1464" y="-86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F51A2-8C33-457D-A461-8BDBF5BD3951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C95F7-4AF8-41C9-80BF-8C3D089DA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523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95F7-4AF8-41C9-80BF-8C3D089DA5B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230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607334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6929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34360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94417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9409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331298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49392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47379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732539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608300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56822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6619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电源管理</a:t>
              </a:r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—</a:t>
              </a:r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实现低功耗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45690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059832" y="2204864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059832" y="1578599"/>
            <a:ext cx="39501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的电源管理简介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26627" y="3427349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21168" y="5200674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105291" y="3558648"/>
            <a:ext cx="4852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电源管理相关的库函数及命令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443711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168650" y="4213167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131840" y="4568411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电源管理实验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33554" y="5805264"/>
            <a:ext cx="44996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参考资料</a:t>
            </a:r>
            <a:r>
              <a:rPr lang="en-US" altLang="zh-CN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:《</a:t>
            </a:r>
            <a:r>
              <a: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“电源管理</a:t>
            </a:r>
            <a:r>
              <a:rPr lang="en-US" altLang="zh-CN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实现低功耗”章节</a:t>
            </a:r>
            <a:endParaRPr lang="zh-CN" altLang="en-US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对角圆角矩形 13"/>
          <p:cNvSpPr/>
          <p:nvPr/>
        </p:nvSpPr>
        <p:spPr bwMode="auto">
          <a:xfrm>
            <a:off x="2057990" y="2342843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AC4744">
                    <a:lumMod val="75000"/>
                  </a:srgb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rgbClr val="AC4744">
                  <a:lumMod val="75000"/>
                </a:srgb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68481" y="2474142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低功耗模式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131840" y="3128661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992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电源管理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实现低功耗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5536" y="1052736"/>
            <a:ext cx="27238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STM32</a:t>
            </a:r>
            <a:r>
              <a:rPr lang="zh-CN" altLang="en-US" sz="2400" b="1"/>
              <a:t>的功耗模式</a:t>
            </a:r>
          </a:p>
        </p:txBody>
      </p:sp>
      <p:sp>
        <p:nvSpPr>
          <p:cNvPr id="6" name="矩形 5"/>
          <p:cNvSpPr/>
          <p:nvPr/>
        </p:nvSpPr>
        <p:spPr>
          <a:xfrm>
            <a:off x="539552" y="1700808"/>
            <a:ext cx="8208912" cy="2116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按功耗由高到低排列，</a:t>
            </a:r>
            <a:r>
              <a:rPr lang="en-US" altLang="zh-CN"/>
              <a:t>STM32</a:t>
            </a:r>
            <a:r>
              <a:rPr lang="zh-CN" altLang="zh-CN"/>
              <a:t>具有运行、睡眠、停止和待机四种工作模式。上电复位后</a:t>
            </a:r>
            <a:r>
              <a:rPr lang="en-US" altLang="zh-CN"/>
              <a:t>STM32</a:t>
            </a:r>
            <a:r>
              <a:rPr lang="zh-CN" altLang="zh-CN"/>
              <a:t>处于运行状态时，当内核不需要继续运行，就可以选择进入后面的三种低功耗模式降低功耗，这三种模式中，电源消耗不同、唤醒时间不同、唤醒源不同，用户需要根据应用需求，选择最佳的低功耗模式。三种低功耗的模式说明见</a:t>
            </a:r>
            <a:r>
              <a:rPr lang="zh-CN" altLang="en-US"/>
              <a:t>下表。</a:t>
            </a:r>
            <a:endParaRPr lang="zh-CN" altLang="zh-CN"/>
          </a:p>
        </p:txBody>
      </p:sp>
      <p:sp>
        <p:nvSpPr>
          <p:cNvPr id="2" name="矩形 1"/>
          <p:cNvSpPr/>
          <p:nvPr/>
        </p:nvSpPr>
        <p:spPr>
          <a:xfrm>
            <a:off x="539552" y="4221088"/>
            <a:ext cx="79928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这三种低功耗模式层层递进，运行的时钟或芯片功能越来越少，因而功耗越来越低。</a:t>
            </a:r>
          </a:p>
        </p:txBody>
      </p:sp>
    </p:spTree>
    <p:extLst>
      <p:ext uri="{BB962C8B-B14F-4D97-AF65-F5344CB8AC3E}">
        <p14:creationId xmlns:p14="http://schemas.microsoft.com/office/powerpoint/2010/main" val="3573668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电源管理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实现低功耗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76890"/>
              </p:ext>
            </p:extLst>
          </p:nvPr>
        </p:nvGraphicFramePr>
        <p:xfrm>
          <a:off x="107504" y="1126577"/>
          <a:ext cx="8856986" cy="53966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xmlns="" val="2604989979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xmlns="" val="2143088729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99446861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xmlns="" val="3502097278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73209990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414702001"/>
                    </a:ext>
                  </a:extLst>
                </a:gridCol>
                <a:gridCol w="1152130">
                  <a:extLst>
                    <a:ext uri="{9D8B030D-6E8A-4147-A177-3AD203B41FA5}">
                      <a16:colId xmlns:a16="http://schemas.microsoft.com/office/drawing/2014/main" xmlns="" val="378862687"/>
                    </a:ext>
                  </a:extLst>
                </a:gridCol>
              </a:tblGrid>
              <a:tr h="89297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模式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45369" marR="4536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说明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45369" marR="4536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进入方式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45369" marR="4536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唤醒方式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45369" marR="4536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对</a:t>
                      </a:r>
                      <a:r>
                        <a:rPr lang="en-US" sz="1400">
                          <a:effectLst/>
                        </a:rPr>
                        <a:t>1.8V</a:t>
                      </a:r>
                      <a:r>
                        <a:rPr lang="zh-CN" sz="1400">
                          <a:effectLst/>
                        </a:rPr>
                        <a:t>区域时钟的影响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45369" marR="4536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对</a:t>
                      </a:r>
                      <a:r>
                        <a:rPr lang="en-US" sz="1400">
                          <a:effectLst/>
                        </a:rPr>
                        <a:t>VDD</a:t>
                      </a:r>
                      <a:r>
                        <a:rPr lang="zh-CN" sz="1400">
                          <a:effectLst/>
                        </a:rPr>
                        <a:t>区域 时钟的影响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45369" marR="4536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调压器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45369" marR="45369" marT="0" marB="0" anchor="ctr"/>
                </a:tc>
                <a:extLst>
                  <a:ext uri="{0D108BD9-81ED-4DB2-BD59-A6C34878D82A}">
                    <a16:rowId xmlns:a16="http://schemas.microsoft.com/office/drawing/2014/main" xmlns="" val="2271237604"/>
                  </a:ext>
                </a:extLst>
              </a:tr>
              <a:tr h="369839"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睡眠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9" marR="45369" marT="0" marB="0" anchor="ctr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内核停止，所有外设包括</a:t>
                      </a:r>
                      <a:r>
                        <a:rPr lang="en-US" sz="1200">
                          <a:effectLst/>
                        </a:rPr>
                        <a:t>M3</a:t>
                      </a:r>
                      <a:r>
                        <a:rPr lang="zh-CN" sz="1200">
                          <a:effectLst/>
                        </a:rPr>
                        <a:t>核心的外设，如</a:t>
                      </a:r>
                      <a:r>
                        <a:rPr lang="en-US" sz="1200">
                          <a:effectLst/>
                        </a:rPr>
                        <a:t>NVIC</a:t>
                      </a:r>
                      <a:r>
                        <a:rPr lang="zh-CN" sz="1200">
                          <a:effectLst/>
                        </a:rPr>
                        <a:t>、系统时钟</a:t>
                      </a:r>
                      <a:r>
                        <a:rPr lang="en-US" sz="1200">
                          <a:effectLst/>
                        </a:rPr>
                        <a:t>(SysTick)</a:t>
                      </a:r>
                      <a:r>
                        <a:rPr lang="zh-CN" sz="1200">
                          <a:effectLst/>
                        </a:rPr>
                        <a:t>等仍在运行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9" marR="4536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调用</a:t>
                      </a:r>
                      <a:r>
                        <a:rPr lang="en-US" sz="1200">
                          <a:effectLst/>
                        </a:rPr>
                        <a:t>WFI</a:t>
                      </a:r>
                      <a:r>
                        <a:rPr lang="zh-CN" sz="1200">
                          <a:effectLst/>
                        </a:rPr>
                        <a:t>命令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9" marR="4536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任一中断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9" marR="45369" marT="0" marB="0" anchor="ctr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内核时钟关，对其他时钟和</a:t>
                      </a:r>
                      <a:r>
                        <a:rPr lang="en-US" sz="1200">
                          <a:effectLst/>
                        </a:rPr>
                        <a:t>ADC</a:t>
                      </a:r>
                      <a:r>
                        <a:rPr lang="zh-CN" sz="1200">
                          <a:effectLst/>
                        </a:rPr>
                        <a:t>时钟无影响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9" marR="45369" marT="0" marB="0" anchor="ctr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无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9" marR="45369" marT="0" marB="0" anchor="ctr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开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9" marR="45369" marT="0" marB="0" anchor="ctr"/>
                </a:tc>
                <a:extLst>
                  <a:ext uri="{0D108BD9-81ED-4DB2-BD59-A6C34878D82A}">
                    <a16:rowId xmlns:a16="http://schemas.microsoft.com/office/drawing/2014/main" xmlns="" val="1246184120"/>
                  </a:ext>
                </a:extLst>
              </a:tr>
              <a:tr h="11836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调用</a:t>
                      </a:r>
                      <a:r>
                        <a:rPr lang="en-US" sz="1200">
                          <a:effectLst/>
                        </a:rPr>
                        <a:t>WFE</a:t>
                      </a:r>
                      <a:r>
                        <a:rPr lang="zh-CN" sz="1200">
                          <a:effectLst/>
                        </a:rPr>
                        <a:t>命令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9" marR="4536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唤醒事件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9" marR="45369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20095018"/>
                  </a:ext>
                </a:extLst>
              </a:tr>
              <a:tr h="144016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停止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9" marR="4536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所有的时钟都已停止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9" marR="4536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配置</a:t>
                      </a:r>
                      <a:r>
                        <a:rPr lang="en-US" sz="1200">
                          <a:effectLst/>
                        </a:rPr>
                        <a:t>PWR_CR</a:t>
                      </a:r>
                      <a:r>
                        <a:rPr lang="zh-CN" sz="1200">
                          <a:effectLst/>
                        </a:rPr>
                        <a:t>寄存器的</a:t>
                      </a:r>
                      <a:r>
                        <a:rPr lang="en-US" sz="1200">
                          <a:effectLst/>
                        </a:rPr>
                        <a:t>PDDS +LPDS </a:t>
                      </a:r>
                      <a:r>
                        <a:rPr lang="zh-CN" sz="1200">
                          <a:effectLst/>
                        </a:rPr>
                        <a:t>位</a:t>
                      </a:r>
                      <a:r>
                        <a:rPr lang="en-US" sz="1200">
                          <a:effectLst/>
                        </a:rPr>
                        <a:t>+SLEEPDEEP</a:t>
                      </a:r>
                      <a:r>
                        <a:rPr lang="zh-CN" sz="1200">
                          <a:effectLst/>
                        </a:rPr>
                        <a:t>位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+WFI</a:t>
                      </a:r>
                      <a:r>
                        <a:rPr lang="zh-CN" sz="1200">
                          <a:effectLst/>
                        </a:rPr>
                        <a:t>或</a:t>
                      </a:r>
                      <a:r>
                        <a:rPr lang="en-US" sz="1200">
                          <a:effectLst/>
                        </a:rPr>
                        <a:t>WFE</a:t>
                      </a:r>
                      <a:r>
                        <a:rPr lang="zh-CN" sz="1200">
                          <a:effectLst/>
                        </a:rPr>
                        <a:t>命令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9" marR="4536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任一外部中断</a:t>
                      </a:r>
                      <a:r>
                        <a:rPr lang="en-US" sz="1200">
                          <a:effectLst/>
                        </a:rPr>
                        <a:t>( </a:t>
                      </a:r>
                      <a:r>
                        <a:rPr lang="zh-CN" sz="1200">
                          <a:effectLst/>
                        </a:rPr>
                        <a:t>在外部中断寄存器中设置</a:t>
                      </a:r>
                      <a:r>
                        <a:rPr lang="en-US" sz="1200">
                          <a:effectLst/>
                        </a:rPr>
                        <a:t>)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9" marR="45369" marT="0" marB="0" anchor="ctr"/>
                </a:tc>
                <a:tc row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关闭所有</a:t>
                      </a:r>
                      <a:r>
                        <a:rPr lang="en-US" sz="1200">
                          <a:effectLst/>
                        </a:rPr>
                        <a:t>1.8V</a:t>
                      </a:r>
                      <a:r>
                        <a:rPr lang="zh-CN" sz="1200">
                          <a:effectLst/>
                        </a:rPr>
                        <a:t>区域的时钟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9" marR="45369" marT="0" marB="0" anchor="ctr"/>
                </a:tc>
                <a:tc row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HSI</a:t>
                      </a:r>
                      <a:r>
                        <a:rPr lang="zh-CN" sz="1200">
                          <a:effectLst/>
                        </a:rPr>
                        <a:t>和</a:t>
                      </a:r>
                      <a:r>
                        <a:rPr lang="en-US" sz="1200">
                          <a:effectLst/>
                        </a:rPr>
                        <a:t>HSE</a:t>
                      </a:r>
                      <a:r>
                        <a:rPr lang="zh-CN" sz="1200">
                          <a:effectLst/>
                        </a:rPr>
                        <a:t>的振荡器关闭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9" marR="45369" marT="0" marB="0" anchor="ctr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开启或处于低功耗模式</a:t>
                      </a:r>
                      <a:r>
                        <a:rPr lang="en-US" sz="1200">
                          <a:effectLst/>
                        </a:rPr>
                        <a:t>( </a:t>
                      </a:r>
                      <a:r>
                        <a:rPr lang="zh-CN" sz="1200">
                          <a:effectLst/>
                        </a:rPr>
                        <a:t>依据电源控制寄存器的设定</a:t>
                      </a:r>
                      <a:r>
                        <a:rPr lang="en-US" sz="1200">
                          <a:effectLst/>
                        </a:rPr>
                        <a:t>)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9" marR="45369" marT="0" marB="0" anchor="ctr"/>
                </a:tc>
                <a:extLst>
                  <a:ext uri="{0D108BD9-81ED-4DB2-BD59-A6C34878D82A}">
                    <a16:rowId xmlns:a16="http://schemas.microsoft.com/office/drawing/2014/main" xmlns="" val="3780588055"/>
                  </a:ext>
                </a:extLst>
              </a:tr>
              <a:tr h="1024268"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待机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9" marR="45369" marT="0" marB="0" anchor="ctr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1.8V </a:t>
                      </a:r>
                      <a:r>
                        <a:rPr lang="zh-CN" sz="1200">
                          <a:effectLst/>
                        </a:rPr>
                        <a:t>电源关闭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9" marR="45369" marT="0" marB="0" anchor="ctr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配置</a:t>
                      </a:r>
                      <a:r>
                        <a:rPr lang="en-US" sz="1200">
                          <a:effectLst/>
                        </a:rPr>
                        <a:t>PWR_CR</a:t>
                      </a:r>
                      <a:r>
                        <a:rPr lang="zh-CN" sz="1200">
                          <a:effectLst/>
                        </a:rPr>
                        <a:t>寄存器的</a:t>
                      </a:r>
                      <a:r>
                        <a:rPr lang="en-US" sz="1200">
                          <a:effectLst/>
                        </a:rPr>
                        <a:t>PDDS +SLEEPDEEP</a:t>
                      </a:r>
                      <a:r>
                        <a:rPr lang="zh-CN" sz="1200">
                          <a:effectLst/>
                        </a:rPr>
                        <a:t>位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+WFI</a:t>
                      </a:r>
                      <a:r>
                        <a:rPr lang="zh-CN" sz="1200">
                          <a:effectLst/>
                        </a:rPr>
                        <a:t>或</a:t>
                      </a:r>
                      <a:r>
                        <a:rPr lang="en-US" sz="1200">
                          <a:effectLst/>
                        </a:rPr>
                        <a:t>WFE</a:t>
                      </a:r>
                      <a:r>
                        <a:rPr lang="zh-CN" sz="1200">
                          <a:effectLst/>
                        </a:rPr>
                        <a:t>命令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9" marR="45369" marT="0" marB="0" anchor="ctr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WKUP </a:t>
                      </a:r>
                      <a:r>
                        <a:rPr lang="zh-CN" sz="1200">
                          <a:effectLst/>
                        </a:rPr>
                        <a:t>引脚的上升沿、</a:t>
                      </a:r>
                      <a:r>
                        <a:rPr lang="en-US" sz="1200">
                          <a:effectLst/>
                        </a:rPr>
                        <a:t>RTC</a:t>
                      </a:r>
                      <a:r>
                        <a:rPr lang="zh-CN" sz="1200">
                          <a:effectLst/>
                        </a:rPr>
                        <a:t>闹钟事件、</a:t>
                      </a:r>
                      <a:r>
                        <a:rPr lang="en-US" sz="1200">
                          <a:effectLst/>
                        </a:rPr>
                        <a:t>NRST </a:t>
                      </a:r>
                      <a:r>
                        <a:rPr lang="zh-CN" sz="1200">
                          <a:effectLst/>
                        </a:rPr>
                        <a:t>引脚上的外部复位、</a:t>
                      </a:r>
                      <a:r>
                        <a:rPr lang="en-US" sz="1200">
                          <a:effectLst/>
                        </a:rPr>
                        <a:t>IWDG </a:t>
                      </a:r>
                      <a:r>
                        <a:rPr lang="zh-CN" sz="1200">
                          <a:effectLst/>
                        </a:rPr>
                        <a:t>复位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9" marR="45369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95621456"/>
                  </a:ext>
                </a:extLst>
              </a:tr>
              <a:tr h="418636">
                <a:tc vMerge="1"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9" marR="45369" marT="0" marB="0" anchor="ctr"/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9" marR="45369" marT="0" marB="0" anchor="ctr"/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9" marR="45369" marT="0" marB="0" anchor="ctr"/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9" marR="45369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关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9" marR="45369" marT="0" marB="0" anchor="ctr"/>
                </a:tc>
                <a:extLst>
                  <a:ext uri="{0D108BD9-81ED-4DB2-BD59-A6C34878D82A}">
                    <a16:rowId xmlns:a16="http://schemas.microsoft.com/office/drawing/2014/main" xmlns="" val="3062693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668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电源管理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实现低功耗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1340768"/>
            <a:ext cx="813690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en-US"/>
              <a:t>在睡眠模式中，仅关闭了内核时钟，内核停止运行，但其片上外设，</a:t>
            </a:r>
            <a:r>
              <a:rPr lang="en-US" altLang="zh-CN"/>
              <a:t>CM3</a:t>
            </a:r>
            <a:r>
              <a:rPr lang="zh-CN" altLang="en-US"/>
              <a:t>核心的外设全都还照常运行。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en-US"/>
              <a:t>有两种方式进入睡眠模式，它的进入方式决定了从睡眠唤醒的方式，分别是</a:t>
            </a:r>
            <a:r>
              <a:rPr lang="en-US" altLang="zh-CN"/>
              <a:t>WFI(wait for interrupt)</a:t>
            </a:r>
            <a:r>
              <a:rPr lang="zh-CN" altLang="en-US"/>
              <a:t>和</a:t>
            </a:r>
            <a:r>
              <a:rPr lang="en-US" altLang="zh-CN"/>
              <a:t>WFE(wait for event)</a:t>
            </a:r>
            <a:r>
              <a:rPr lang="zh-CN" altLang="en-US"/>
              <a:t>，即由等待“中断”唤醒和由“事件”唤醒。睡眠模式的各种特性见下表：</a:t>
            </a:r>
          </a:p>
        </p:txBody>
      </p:sp>
      <p:sp>
        <p:nvSpPr>
          <p:cNvPr id="6" name="矩形 5"/>
          <p:cNvSpPr/>
          <p:nvPr/>
        </p:nvSpPr>
        <p:spPr>
          <a:xfrm>
            <a:off x="465438" y="1066628"/>
            <a:ext cx="19463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/>
              <a:t>1.</a:t>
            </a:r>
            <a:r>
              <a:rPr lang="zh-CN" altLang="en-US" sz="2000" b="1"/>
              <a:t>睡眠模式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247215"/>
              </p:ext>
            </p:extLst>
          </p:nvPr>
        </p:nvGraphicFramePr>
        <p:xfrm>
          <a:off x="568412" y="3501008"/>
          <a:ext cx="7992888" cy="31683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12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616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27666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特性</a:t>
                      </a:r>
                      <a:endParaRPr lang="zh-CN" sz="12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说明</a:t>
                      </a:r>
                      <a:endParaRPr lang="zh-CN" sz="12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666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立即睡眠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在执行 </a:t>
                      </a:r>
                      <a:r>
                        <a:rPr lang="en-US" sz="1050">
                          <a:effectLst/>
                        </a:rPr>
                        <a:t>WFI </a:t>
                      </a:r>
                      <a:r>
                        <a:rPr lang="zh-CN" sz="1050">
                          <a:effectLst/>
                        </a:rPr>
                        <a:t>或 </a:t>
                      </a:r>
                      <a:r>
                        <a:rPr lang="en-US" sz="1050">
                          <a:effectLst/>
                        </a:rPr>
                        <a:t>WFE </a:t>
                      </a:r>
                      <a:r>
                        <a:rPr lang="zh-CN" sz="1050">
                          <a:effectLst/>
                        </a:rPr>
                        <a:t>指令时立即进入睡眠模式。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7666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退出时睡眠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在退出优先级最低的中断服务程序后才进入睡眠模式。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91692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进入方式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内核寄存器的</a:t>
                      </a:r>
                      <a:r>
                        <a:rPr lang="en-US" sz="900">
                          <a:effectLst/>
                        </a:rPr>
                        <a:t>SLEEPDEEP = 0 </a:t>
                      </a:r>
                      <a:r>
                        <a:rPr lang="zh-CN" sz="900">
                          <a:effectLst/>
                        </a:rPr>
                        <a:t>，然后</a:t>
                      </a:r>
                      <a:r>
                        <a:rPr lang="zh-CN" sz="1050">
                          <a:effectLst/>
                        </a:rPr>
                        <a:t>调用</a:t>
                      </a:r>
                      <a:r>
                        <a:rPr lang="en-US" sz="1050">
                          <a:effectLst/>
                        </a:rPr>
                        <a:t>WFI</a:t>
                      </a:r>
                      <a:r>
                        <a:rPr lang="zh-CN" sz="1050">
                          <a:effectLst/>
                        </a:rPr>
                        <a:t>或</a:t>
                      </a:r>
                      <a:r>
                        <a:rPr lang="en-US" sz="1050">
                          <a:effectLst/>
                        </a:rPr>
                        <a:t>WFE</a:t>
                      </a:r>
                      <a:r>
                        <a:rPr lang="zh-CN" sz="1050">
                          <a:effectLst/>
                        </a:rPr>
                        <a:t>指令即可进入睡眠模式；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900">
                          <a:effectLst/>
                        </a:rPr>
                        <a:t>另外若内核寄存器的</a:t>
                      </a:r>
                      <a:r>
                        <a:rPr lang="en-US" sz="900">
                          <a:effectLst/>
                        </a:rPr>
                        <a:t>SLEEPONEXIT=0</a:t>
                      </a:r>
                      <a:r>
                        <a:rPr lang="zh-CN" sz="900">
                          <a:effectLst/>
                        </a:rPr>
                        <a:t>时，进入“立即睡眠”模式，</a:t>
                      </a:r>
                      <a:r>
                        <a:rPr lang="en-US" sz="900">
                          <a:effectLst/>
                        </a:rPr>
                        <a:t>SLEEPONEXIT=1</a:t>
                      </a:r>
                      <a:r>
                        <a:rPr lang="zh-CN" sz="900">
                          <a:effectLst/>
                        </a:rPr>
                        <a:t>时，进入“退出时睡眠”模式。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5332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唤醒方式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如果是使用</a:t>
                      </a:r>
                      <a:r>
                        <a:rPr lang="en-US" sz="1050">
                          <a:effectLst/>
                        </a:rPr>
                        <a:t>WFI</a:t>
                      </a:r>
                      <a:r>
                        <a:rPr lang="zh-CN" sz="1050">
                          <a:effectLst/>
                        </a:rPr>
                        <a:t>指令睡眠的，则可使用任意中断唤醒；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如果是使用</a:t>
                      </a:r>
                      <a:r>
                        <a:rPr lang="en-US" sz="1050">
                          <a:effectLst/>
                        </a:rPr>
                        <a:t>WFE</a:t>
                      </a:r>
                      <a:r>
                        <a:rPr lang="zh-CN" sz="1050">
                          <a:effectLst/>
                        </a:rPr>
                        <a:t>指令睡眠的，则由事件唤醒。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5332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睡眠时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关闭内核时钟，内核停止，而外设正常运行，在软件上表现为不再执行新的代码。这个状态会保留睡眠前的内核寄存器、内存的数据。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666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唤醒延迟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无延迟。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55332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唤醒后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若由中断唤醒，先进入中断，退出中断服务程序后，接着执行</a:t>
                      </a:r>
                      <a:r>
                        <a:rPr lang="en-US" sz="1050">
                          <a:effectLst/>
                        </a:rPr>
                        <a:t>WFI</a:t>
                      </a:r>
                      <a:r>
                        <a:rPr lang="zh-CN" sz="1050">
                          <a:effectLst/>
                        </a:rPr>
                        <a:t>指令后的程序；若由事件唤醒，直接接着执行</a:t>
                      </a:r>
                      <a:r>
                        <a:rPr lang="en-US" sz="1050">
                          <a:effectLst/>
                        </a:rPr>
                        <a:t>WFE</a:t>
                      </a:r>
                      <a:r>
                        <a:rPr lang="zh-CN" sz="1050">
                          <a:effectLst/>
                        </a:rPr>
                        <a:t>后的程序。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1831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电源管理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实现低功耗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1340768"/>
            <a:ext cx="813690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在停止模式中，进一步关闭了其它所有的时钟，于是所有的外设都停止了工作，但由于其</a:t>
            </a:r>
            <a:r>
              <a:rPr lang="en-US" altLang="zh-CN"/>
              <a:t>1.8V</a:t>
            </a:r>
            <a:r>
              <a:rPr lang="zh-CN" altLang="zh-CN"/>
              <a:t>区域的部分电源没有关闭，还保留了内核的寄存器、内存的信息，所以从停止模式唤醒，并重新开启时钟后，还可以从上次停止处继续执行代码。停止模式可以由任意一个外部中断</a:t>
            </a:r>
            <a:r>
              <a:rPr lang="en-US" altLang="zh-CN"/>
              <a:t>(EXTI)</a:t>
            </a:r>
            <a:r>
              <a:rPr lang="zh-CN" altLang="zh-CN"/>
              <a:t>唤醒，在停止模式中可以选择电压调节器为开模式或低功耗模式。停止模式的各种特性见</a:t>
            </a:r>
            <a:r>
              <a:rPr lang="zh-CN" altLang="en-US"/>
              <a:t>下表：</a:t>
            </a:r>
          </a:p>
        </p:txBody>
      </p:sp>
      <p:sp>
        <p:nvSpPr>
          <p:cNvPr id="6" name="矩形 5"/>
          <p:cNvSpPr/>
          <p:nvPr/>
        </p:nvSpPr>
        <p:spPr>
          <a:xfrm>
            <a:off x="465438" y="1066628"/>
            <a:ext cx="19463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/>
              <a:t>2.</a:t>
            </a:r>
            <a:r>
              <a:rPr lang="zh-CN" altLang="en-US" sz="2000" b="1"/>
              <a:t>停止模式</a:t>
            </a:r>
          </a:p>
        </p:txBody>
      </p:sp>
    </p:spTree>
    <p:extLst>
      <p:ext uri="{BB962C8B-B14F-4D97-AF65-F5344CB8AC3E}">
        <p14:creationId xmlns:p14="http://schemas.microsoft.com/office/powerpoint/2010/main" val="1442330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电源管理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实现低功耗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5438" y="1066628"/>
            <a:ext cx="19463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/>
              <a:t>2.</a:t>
            </a:r>
            <a:r>
              <a:rPr lang="zh-CN" altLang="en-US" sz="2000" b="1"/>
              <a:t>停止模式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068011"/>
              </p:ext>
            </p:extLst>
          </p:nvPr>
        </p:nvGraphicFramePr>
        <p:xfrm>
          <a:off x="465438" y="1466739"/>
          <a:ext cx="8355034" cy="46100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61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589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722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特性</a:t>
                      </a:r>
                      <a:endParaRPr lang="zh-CN" sz="16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说明</a:t>
                      </a:r>
                      <a:endParaRPr lang="zh-CN" sz="16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832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调压器低功耗模式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在停止模式下调压器可工作在正常模式或低功耗模式，可进一步降低功耗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0018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进入方式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内核寄存器的</a:t>
                      </a:r>
                      <a:r>
                        <a:rPr lang="en-US" sz="1050">
                          <a:effectLst/>
                        </a:rPr>
                        <a:t>SLEEPDEEP =1</a:t>
                      </a:r>
                      <a:r>
                        <a:rPr lang="zh-CN" sz="1050">
                          <a:effectLst/>
                        </a:rPr>
                        <a:t>，</a:t>
                      </a:r>
                      <a:r>
                        <a:rPr lang="en-US" sz="1050">
                          <a:effectLst/>
                        </a:rPr>
                        <a:t>PWR_CR</a:t>
                      </a:r>
                      <a:r>
                        <a:rPr lang="zh-CN" sz="1050">
                          <a:effectLst/>
                        </a:rPr>
                        <a:t>寄存器中的</a:t>
                      </a:r>
                      <a:r>
                        <a:rPr lang="en-US" sz="1050">
                          <a:effectLst/>
                        </a:rPr>
                        <a:t>PDDS=0</a:t>
                      </a:r>
                      <a:r>
                        <a:rPr lang="zh-CN" sz="1050">
                          <a:effectLst/>
                        </a:rPr>
                        <a:t>，然后</a:t>
                      </a:r>
                      <a:r>
                        <a:rPr lang="zh-CN" sz="1200">
                          <a:effectLst/>
                        </a:rPr>
                        <a:t>调用</a:t>
                      </a:r>
                      <a:r>
                        <a:rPr lang="en-US" sz="1200">
                          <a:effectLst/>
                        </a:rPr>
                        <a:t>WFI</a:t>
                      </a:r>
                      <a:r>
                        <a:rPr lang="zh-CN" sz="1200">
                          <a:effectLst/>
                        </a:rPr>
                        <a:t>或</a:t>
                      </a:r>
                      <a:r>
                        <a:rPr lang="en-US" sz="1200">
                          <a:effectLst/>
                        </a:rPr>
                        <a:t>WFE</a:t>
                      </a:r>
                      <a:r>
                        <a:rPr lang="zh-CN" sz="1200">
                          <a:effectLst/>
                        </a:rPr>
                        <a:t>指令即可进入停止模式</a:t>
                      </a:r>
                      <a:r>
                        <a:rPr lang="zh-CN" sz="1050">
                          <a:effectLst/>
                        </a:rPr>
                        <a:t>；</a:t>
                      </a:r>
                      <a:endParaRPr lang="zh-CN" sz="12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PWR_CR </a:t>
                      </a:r>
                      <a:r>
                        <a:rPr lang="zh-CN" sz="1200">
                          <a:effectLst/>
                        </a:rPr>
                        <a:t>寄存器的</a:t>
                      </a:r>
                      <a:r>
                        <a:rPr lang="en-US" sz="1200">
                          <a:effectLst/>
                        </a:rPr>
                        <a:t>LPDS=0</a:t>
                      </a:r>
                      <a:r>
                        <a:rPr lang="zh-CN" sz="1200">
                          <a:effectLst/>
                        </a:rPr>
                        <a:t>时，调压器工作在正常模式，</a:t>
                      </a:r>
                      <a:r>
                        <a:rPr lang="en-US" sz="1200">
                          <a:effectLst/>
                        </a:rPr>
                        <a:t>LPDS=1</a:t>
                      </a:r>
                      <a:r>
                        <a:rPr lang="zh-CN" sz="1200">
                          <a:effectLst/>
                        </a:rPr>
                        <a:t>时工作在低功耗模式；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248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唤醒方式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如果是使用</a:t>
                      </a:r>
                      <a:r>
                        <a:rPr lang="en-US" sz="1200">
                          <a:effectLst/>
                        </a:rPr>
                        <a:t>WFI</a:t>
                      </a:r>
                      <a:r>
                        <a:rPr lang="zh-CN" sz="1200">
                          <a:effectLst/>
                        </a:rPr>
                        <a:t>指令睡眠的，可使用任意</a:t>
                      </a:r>
                      <a:r>
                        <a:rPr lang="en-US" sz="1200">
                          <a:effectLst/>
                        </a:rPr>
                        <a:t>EXTI</a:t>
                      </a:r>
                      <a:r>
                        <a:rPr lang="zh-CN" sz="1200">
                          <a:effectLst/>
                        </a:rPr>
                        <a:t>线的中断唤醒；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如果是使用</a:t>
                      </a:r>
                      <a:r>
                        <a:rPr lang="en-US" sz="1200">
                          <a:effectLst/>
                        </a:rPr>
                        <a:t>WFE</a:t>
                      </a:r>
                      <a:r>
                        <a:rPr lang="zh-CN" sz="1200">
                          <a:effectLst/>
                        </a:rPr>
                        <a:t>指令睡眠的，可使用任意配置为事件模式的</a:t>
                      </a:r>
                      <a:r>
                        <a:rPr lang="en-US" sz="1200">
                          <a:effectLst/>
                        </a:rPr>
                        <a:t>EXTI</a:t>
                      </a:r>
                      <a:r>
                        <a:rPr lang="zh-CN" sz="1200">
                          <a:effectLst/>
                        </a:rPr>
                        <a:t>线事件唤醒。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832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停止时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内核停止，片上外设也停止。这个状态会保留停止前的内核寄存器、内存的数据。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0248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唤醒延迟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基础延迟为</a:t>
                      </a:r>
                      <a:r>
                        <a:rPr lang="en-US" sz="1200">
                          <a:effectLst/>
                        </a:rPr>
                        <a:t>HSI</a:t>
                      </a:r>
                      <a:r>
                        <a:rPr lang="zh-CN" sz="1200">
                          <a:effectLst/>
                        </a:rPr>
                        <a:t>振荡器的启动时间，若调压器工作在低功耗模式，还需要加上调压器从低功耗切换至正常模式下的时间。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70248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唤醒后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若由中断唤醒，先进入中断，退出中断服务程序后，接着执行</a:t>
                      </a:r>
                      <a:r>
                        <a:rPr lang="en-US" sz="1200">
                          <a:effectLst/>
                        </a:rPr>
                        <a:t>WFI</a:t>
                      </a:r>
                      <a:r>
                        <a:rPr lang="zh-CN" sz="1200">
                          <a:effectLst/>
                        </a:rPr>
                        <a:t>指令后的程序；若由事件唤醒，直接接着执行</a:t>
                      </a:r>
                      <a:r>
                        <a:rPr lang="en-US" sz="1200">
                          <a:effectLst/>
                        </a:rPr>
                        <a:t>WFE</a:t>
                      </a:r>
                      <a:r>
                        <a:rPr lang="zh-CN" sz="1200">
                          <a:effectLst/>
                        </a:rPr>
                        <a:t>后的程序。唤醒后，</a:t>
                      </a:r>
                      <a:r>
                        <a:rPr lang="en-US" sz="1200">
                          <a:effectLst/>
                        </a:rPr>
                        <a:t>STM32</a:t>
                      </a:r>
                      <a:r>
                        <a:rPr lang="zh-CN" sz="1200">
                          <a:effectLst/>
                        </a:rPr>
                        <a:t>会使用</a:t>
                      </a:r>
                      <a:r>
                        <a:rPr lang="en-US" sz="1200">
                          <a:effectLst/>
                        </a:rPr>
                        <a:t>HIS</a:t>
                      </a:r>
                      <a:r>
                        <a:rPr lang="zh-CN" sz="1200">
                          <a:effectLst/>
                        </a:rPr>
                        <a:t>作为系统时钟。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960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电源管理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实现低功耗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1340768"/>
            <a:ext cx="8136904" cy="2534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待机模式，它除了关闭所有的时钟，还把</a:t>
            </a:r>
            <a:r>
              <a:rPr lang="en-US" altLang="zh-CN"/>
              <a:t>1.8V</a:t>
            </a:r>
            <a:r>
              <a:rPr lang="zh-CN" altLang="zh-CN"/>
              <a:t>区域的电源也完全关闭了，也就是说，从待机模式唤醒后，由于没有之前代码的运行记录，只能对芯片复位，重新检测</a:t>
            </a:r>
            <a:r>
              <a:rPr lang="en-US" altLang="zh-CN"/>
              <a:t>boot</a:t>
            </a:r>
            <a:r>
              <a:rPr lang="zh-CN" altLang="zh-CN"/>
              <a:t>条件，从头开始执行程序。它有四种唤醒方式，分别是</a:t>
            </a:r>
            <a:r>
              <a:rPr lang="en-US" altLang="zh-CN"/>
              <a:t>WKUP(PA0)</a:t>
            </a:r>
            <a:r>
              <a:rPr lang="zh-CN" altLang="zh-CN"/>
              <a:t>引脚的上升沿，</a:t>
            </a:r>
            <a:r>
              <a:rPr lang="en-US" altLang="zh-CN"/>
              <a:t>RTC</a:t>
            </a:r>
            <a:r>
              <a:rPr lang="zh-CN" altLang="zh-CN"/>
              <a:t>闹钟事件，</a:t>
            </a:r>
            <a:r>
              <a:rPr lang="en-US" altLang="zh-CN"/>
              <a:t>NRST</a:t>
            </a:r>
            <a:r>
              <a:rPr lang="zh-CN" altLang="zh-CN"/>
              <a:t>引脚的复位和</a:t>
            </a:r>
            <a:r>
              <a:rPr lang="en-US" altLang="zh-CN"/>
              <a:t>IWDG(</a:t>
            </a:r>
            <a:r>
              <a:rPr lang="zh-CN" altLang="zh-CN"/>
              <a:t>独立看门狗</a:t>
            </a:r>
            <a:r>
              <a:rPr lang="en-US" altLang="zh-CN"/>
              <a:t>)</a:t>
            </a:r>
            <a:r>
              <a:rPr lang="zh-CN" altLang="zh-CN"/>
              <a:t>复位。</a:t>
            </a:r>
          </a:p>
          <a:p>
            <a:pPr>
              <a:lnSpc>
                <a:spcPct val="150000"/>
              </a:lnSpc>
            </a:pPr>
            <a:endParaRPr lang="zh-CN" altLang="zh-CN"/>
          </a:p>
        </p:txBody>
      </p:sp>
      <p:sp>
        <p:nvSpPr>
          <p:cNvPr id="6" name="矩形 5"/>
          <p:cNvSpPr/>
          <p:nvPr/>
        </p:nvSpPr>
        <p:spPr>
          <a:xfrm>
            <a:off x="465438" y="1066628"/>
            <a:ext cx="19463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/>
              <a:t>3.</a:t>
            </a:r>
            <a:r>
              <a:rPr lang="zh-CN" altLang="en-US" sz="2000" b="1"/>
              <a:t>待机模式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845620"/>
              </p:ext>
            </p:extLst>
          </p:nvPr>
        </p:nvGraphicFramePr>
        <p:xfrm>
          <a:off x="465438" y="3456796"/>
          <a:ext cx="8211018" cy="32670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703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407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95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特性</a:t>
                      </a:r>
                      <a:endParaRPr lang="zh-CN" sz="18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说明</a:t>
                      </a:r>
                      <a:endParaRPr lang="zh-CN" sz="18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1390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进入方式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内核</a:t>
                      </a:r>
                      <a:r>
                        <a:rPr lang="zh-CN" sz="1400" b="0" i="0" u="none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寄存器的</a:t>
                      </a:r>
                      <a:r>
                        <a:rPr lang="en-US" sz="1400" b="0" i="0" u="none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SLEEPDEEP =1</a:t>
                      </a:r>
                      <a:r>
                        <a:rPr lang="zh-CN" sz="1400" b="0" i="0" u="none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sz="1400" b="0" i="0" u="none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PWR_CR</a:t>
                      </a:r>
                      <a:r>
                        <a:rPr lang="zh-CN" sz="1400" b="0" i="0" u="none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寄存器中的</a:t>
                      </a:r>
                      <a:r>
                        <a:rPr lang="en-US" sz="1400" b="0" i="0" u="none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PDDS=1</a:t>
                      </a:r>
                      <a:r>
                        <a:rPr lang="zh-CN" sz="1400" b="0" i="0" u="none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sz="1400" b="0" i="0" u="none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PWR_CR</a:t>
                      </a:r>
                      <a:r>
                        <a:rPr lang="zh-CN" sz="1400" b="0" i="0" u="none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寄存器中的唤醒状态位</a:t>
                      </a:r>
                      <a:r>
                        <a:rPr lang="en-US" sz="1400" b="0" i="0" u="none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WUF=0</a:t>
                      </a:r>
                      <a:r>
                        <a:rPr lang="zh-CN" sz="1400" b="0" i="0" u="none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，然后调用</a:t>
                      </a:r>
                      <a:r>
                        <a:rPr lang="en-US" sz="1400" b="0" i="0" u="none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WFI</a:t>
                      </a:r>
                      <a:r>
                        <a:rPr lang="zh-CN" sz="1400" b="0" i="0" u="none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或</a:t>
                      </a:r>
                      <a:r>
                        <a:rPr lang="en-US" sz="1400" b="0" i="0" u="none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WFE</a:t>
                      </a:r>
                      <a:r>
                        <a:rPr lang="zh-CN" sz="1400" b="0" i="0" u="none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指令即可进入待机模式；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1390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唤醒方式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通过</a:t>
                      </a:r>
                      <a:r>
                        <a:rPr lang="en-US" sz="1400">
                          <a:effectLst/>
                        </a:rPr>
                        <a:t>WKUP</a:t>
                      </a:r>
                      <a:r>
                        <a:rPr lang="zh-CN" sz="1400">
                          <a:effectLst/>
                        </a:rPr>
                        <a:t>引脚的上升沿，</a:t>
                      </a:r>
                      <a:r>
                        <a:rPr lang="en-US" sz="1400">
                          <a:effectLst/>
                        </a:rPr>
                        <a:t>RTC</a:t>
                      </a:r>
                      <a:r>
                        <a:rPr lang="zh-CN" sz="1400">
                          <a:effectLst/>
                        </a:rPr>
                        <a:t>闹钟、唤醒、入侵、时间戳事件或</a:t>
                      </a:r>
                      <a:r>
                        <a:rPr lang="en-US" sz="1400">
                          <a:effectLst/>
                        </a:rPr>
                        <a:t>NRST</a:t>
                      </a:r>
                      <a:r>
                        <a:rPr lang="zh-CN" sz="1400">
                          <a:effectLst/>
                        </a:rPr>
                        <a:t>引脚外部复位及</a:t>
                      </a:r>
                      <a:r>
                        <a:rPr lang="en-US" sz="1400">
                          <a:effectLst/>
                        </a:rPr>
                        <a:t>IWDG</a:t>
                      </a:r>
                      <a:r>
                        <a:rPr lang="zh-CN" sz="1400">
                          <a:effectLst/>
                        </a:rPr>
                        <a:t>复位唤醒。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1390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待机时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内核停止，片上外设也停止；内核寄存器、内存的数据会丢失；除复位引脚、</a:t>
                      </a:r>
                      <a:r>
                        <a:rPr lang="en-US" sz="1400">
                          <a:effectLst/>
                        </a:rPr>
                        <a:t>RTC_AF1</a:t>
                      </a:r>
                      <a:r>
                        <a:rPr lang="zh-CN" sz="1400">
                          <a:effectLst/>
                        </a:rPr>
                        <a:t>引脚及</a:t>
                      </a:r>
                      <a:r>
                        <a:rPr lang="en-US" sz="1400">
                          <a:effectLst/>
                        </a:rPr>
                        <a:t>WKUP</a:t>
                      </a:r>
                      <a:r>
                        <a:rPr lang="zh-CN" sz="1400">
                          <a:effectLst/>
                        </a:rPr>
                        <a:t>引脚，其它</a:t>
                      </a:r>
                      <a:r>
                        <a:rPr lang="en-US" sz="1400">
                          <a:effectLst/>
                        </a:rPr>
                        <a:t>I/O</a:t>
                      </a:r>
                      <a:r>
                        <a:rPr lang="zh-CN" sz="1400">
                          <a:effectLst/>
                        </a:rPr>
                        <a:t>口均工作在高阻态。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695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唤醒延迟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芯片复位的时间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695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唤醒后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相当于芯片复位，在程序表现为从头开始执行代码。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101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电源管理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实现低功耗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1340768"/>
            <a:ext cx="8136904" cy="1285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/>
              <a:t>在以上讲解的睡眠模式、停止模式及待机模式中，若备份域电源正常供电，备份域内的</a:t>
            </a:r>
            <a:r>
              <a:rPr lang="en-US" altLang="zh-CN"/>
              <a:t>RTC</a:t>
            </a:r>
            <a:r>
              <a:rPr lang="zh-CN" altLang="zh-CN"/>
              <a:t>都可以正常运行，备份域内的寄存器的数据会被保存，不受功耗模式影响</a:t>
            </a:r>
            <a:r>
              <a:rPr lang="zh-CN" altLang="en-US"/>
              <a:t>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72845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3378</TotalTime>
  <Pages>0</Pages>
  <Words>869</Words>
  <Characters>0</Characters>
  <Application>Microsoft Office PowerPoint</Application>
  <DocSecurity>0</DocSecurity>
  <PresentationFormat>全屏显示(4:3)</PresentationFormat>
  <Lines>0</Lines>
  <Paragraphs>117</Paragraphs>
  <Slides>10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2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317</cp:revision>
  <dcterms:created xsi:type="dcterms:W3CDTF">2014-09-22T09:17:55Z</dcterms:created>
  <dcterms:modified xsi:type="dcterms:W3CDTF">2017-09-25T01:08:58Z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