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7" r:id="rId4"/>
    <p:sldId id="296" r:id="rId5"/>
    <p:sldId id="298" r:id="rId6"/>
    <p:sldId id="308" r:id="rId7"/>
    <p:sldId id="300" r:id="rId8"/>
    <p:sldId id="301" r:id="rId9"/>
    <p:sldId id="309" r:id="rId10"/>
    <p:sldId id="302" r:id="rId11"/>
    <p:sldId id="310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的读写保护及解除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RDP</a:t>
            </a:r>
            <a:r>
              <a:rPr lang="zh-CN" altLang="en-US" sz="2000" b="1"/>
              <a:t>读保护级别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解除保护</a:t>
            </a:r>
            <a:r>
              <a:rPr lang="en-US" altLang="zh-CN"/>
              <a:t>	</a:t>
            </a:r>
          </a:p>
          <a:p>
            <a:pPr lvl="0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当需要解除芯片的读保护时，要把选项字节的</a:t>
            </a:r>
            <a:r>
              <a:rPr lang="en-US" altLang="zh-CN"/>
              <a:t>RDP</a:t>
            </a:r>
            <a:r>
              <a:rPr lang="zh-CN" altLang="en-US"/>
              <a:t>位重新设置为</a:t>
            </a:r>
            <a:r>
              <a:rPr lang="en-US" altLang="zh-CN"/>
              <a:t>0xA5</a:t>
            </a:r>
            <a:r>
              <a:rPr lang="zh-CN" altLang="en-US"/>
              <a:t>。在解除保护前，芯片会自动触发擦除主</a:t>
            </a:r>
            <a:r>
              <a:rPr lang="en-US" altLang="zh-CN"/>
              <a:t>FLASH</a:t>
            </a:r>
            <a:r>
              <a:rPr lang="zh-CN" altLang="en-US"/>
              <a:t>存储器的全部内容，即解除保护后原内部</a:t>
            </a:r>
            <a:r>
              <a:rPr lang="en-US" altLang="zh-CN"/>
              <a:t>FLASH</a:t>
            </a:r>
            <a:r>
              <a:rPr lang="zh-CN" altLang="en-US"/>
              <a:t>的代码会丢失，从而防止降级后原内容被读取到。</a:t>
            </a:r>
            <a:endParaRPr lang="zh-CN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00030"/>
              </p:ext>
            </p:extLst>
          </p:nvPr>
        </p:nvGraphicFramePr>
        <p:xfrm>
          <a:off x="467544" y="4471419"/>
          <a:ext cx="8064894" cy="213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1930">
                  <a:extLst>
                    <a:ext uri="{9D8B030D-6E8A-4147-A177-3AD203B41FA5}">
                      <a16:colId xmlns:a16="http://schemas.microsoft.com/office/drawing/2014/main" xmlns="" val="3994764431"/>
                    </a:ext>
                  </a:extLst>
                </a:gridCol>
                <a:gridCol w="944518">
                  <a:extLst>
                    <a:ext uri="{9D8B030D-6E8A-4147-A177-3AD203B41FA5}">
                      <a16:colId xmlns:a16="http://schemas.microsoft.com/office/drawing/2014/main" xmlns="" val="645946522"/>
                    </a:ext>
                  </a:extLst>
                </a:gridCol>
                <a:gridCol w="1008216">
                  <a:extLst>
                    <a:ext uri="{9D8B030D-6E8A-4147-A177-3AD203B41FA5}">
                      <a16:colId xmlns:a16="http://schemas.microsoft.com/office/drawing/2014/main" xmlns="" val="189962700"/>
                    </a:ext>
                  </a:extLst>
                </a:gridCol>
                <a:gridCol w="760046">
                  <a:extLst>
                    <a:ext uri="{9D8B030D-6E8A-4147-A177-3AD203B41FA5}">
                      <a16:colId xmlns:a16="http://schemas.microsoft.com/office/drawing/2014/main" xmlns="" val="2601511757"/>
                    </a:ext>
                  </a:extLst>
                </a:gridCol>
                <a:gridCol w="1065288">
                  <a:extLst>
                    <a:ext uri="{9D8B030D-6E8A-4147-A177-3AD203B41FA5}">
                      <a16:colId xmlns:a16="http://schemas.microsoft.com/office/drawing/2014/main" xmlns="" val="2669718406"/>
                    </a:ext>
                  </a:extLst>
                </a:gridCol>
                <a:gridCol w="454804">
                  <a:extLst>
                    <a:ext uri="{9D8B030D-6E8A-4147-A177-3AD203B41FA5}">
                      <a16:colId xmlns:a16="http://schemas.microsoft.com/office/drawing/2014/main" xmlns="" val="2026868217"/>
                    </a:ext>
                  </a:extLst>
                </a:gridCol>
                <a:gridCol w="760046">
                  <a:extLst>
                    <a:ext uri="{9D8B030D-6E8A-4147-A177-3AD203B41FA5}">
                      <a16:colId xmlns:a16="http://schemas.microsoft.com/office/drawing/2014/main" xmlns="" val="2034329281"/>
                    </a:ext>
                  </a:extLst>
                </a:gridCol>
                <a:gridCol w="760046">
                  <a:extLst>
                    <a:ext uri="{9D8B030D-6E8A-4147-A177-3AD203B41FA5}">
                      <a16:colId xmlns:a16="http://schemas.microsoft.com/office/drawing/2014/main" xmlns="" val="389590001"/>
                    </a:ext>
                  </a:extLst>
                </a:gridCol>
              </a:tblGrid>
              <a:tr h="64008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存储区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保护设置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从</a:t>
                      </a:r>
                      <a:r>
                        <a:rPr lang="en-US" sz="1400">
                          <a:effectLst/>
                        </a:rPr>
                        <a:t>RAM</a:t>
                      </a:r>
                      <a:r>
                        <a:rPr lang="zh-CN" sz="1400">
                          <a:effectLst/>
                        </a:rPr>
                        <a:t>自举（</a:t>
                      </a:r>
                      <a:r>
                        <a:rPr lang="en-US" sz="1400">
                          <a:effectLst/>
                        </a:rPr>
                        <a:t>SRAM</a:t>
                      </a:r>
                      <a:r>
                        <a:rPr lang="zh-CN" sz="1400">
                          <a:effectLst/>
                        </a:rPr>
                        <a:t>调试模式）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从内部</a:t>
                      </a:r>
                      <a:r>
                        <a:rPr lang="en-US" sz="1400">
                          <a:effectLst/>
                        </a:rPr>
                        <a:t>FLASH</a:t>
                      </a:r>
                      <a:r>
                        <a:rPr lang="zh-CN" sz="1400">
                          <a:effectLst/>
                        </a:rPr>
                        <a:t>自举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89305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读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写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擦除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读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写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擦除</a:t>
                      </a:r>
                      <a:endParaRPr lang="zh-CN" sz="1400" b="1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964403119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主</a:t>
                      </a: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前</a:t>
                      </a:r>
                      <a:r>
                        <a:rPr lang="en-US" sz="1200">
                          <a:effectLst/>
                        </a:rPr>
                        <a:t>4K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读保护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6536281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主</a:t>
                      </a: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前</a:t>
                      </a:r>
                      <a:r>
                        <a:rPr lang="en-US" sz="1200">
                          <a:effectLst/>
                        </a:rPr>
                        <a:t>4K</a:t>
                      </a:r>
                      <a:r>
                        <a:rPr lang="zh-CN" sz="1200">
                          <a:effectLst/>
                        </a:rPr>
                        <a:t>字节外的空间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读保护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446740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选项字节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读保护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477823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45368" y="3441774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芯片被配置成读保护后根据不同的使用情况，访问权限不同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，总结如下表：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/>
              <a:t>WRP</a:t>
            </a:r>
            <a:r>
              <a:rPr lang="zh-CN" altLang="en-US" sz="2800" b="1"/>
              <a:t>写保护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使用选项字节的</a:t>
            </a:r>
            <a:r>
              <a:rPr lang="en-US" altLang="zh-CN"/>
              <a:t>WRP0/1/2/3</a:t>
            </a:r>
            <a:r>
              <a:rPr lang="zh-CN" altLang="zh-CN"/>
              <a:t>可以设置主</a:t>
            </a:r>
            <a:r>
              <a:rPr lang="en-US" altLang="zh-CN"/>
              <a:t>FLASH</a:t>
            </a:r>
            <a:r>
              <a:rPr lang="zh-CN" altLang="zh-CN"/>
              <a:t>的写保护，防止它存储的程序内容被修改。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371211" y="2480122"/>
            <a:ext cx="8064896" cy="4194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>
                <a:latin typeface="Times New Roman" panose="02020603050405020304" pitchFamily="18" charset="0"/>
              </a:rPr>
              <a:t>设置写保护</a:t>
            </a: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>
                <a:latin typeface="Times New Roman" panose="02020603050405020304" pitchFamily="18" charset="0"/>
              </a:rPr>
              <a:t>写保护的配置一般以</a:t>
            </a:r>
            <a:r>
              <a:rPr lang="en-US" altLang="zh-CN">
                <a:latin typeface="Times New Roman" panose="02020603050405020304" pitchFamily="18" charset="0"/>
              </a:rPr>
              <a:t>4K</a:t>
            </a:r>
            <a:r>
              <a:rPr lang="zh-CN" altLang="zh-CN">
                <a:latin typeface="Times New Roman" panose="02020603050405020304" pitchFamily="18" charset="0"/>
              </a:rPr>
              <a:t>字节为单位，除</a:t>
            </a:r>
            <a:r>
              <a:rPr lang="en-US" altLang="zh-CN">
                <a:latin typeface="Times New Roman" panose="02020603050405020304" pitchFamily="18" charset="0"/>
              </a:rPr>
              <a:t>WRP3</a:t>
            </a:r>
            <a:r>
              <a:rPr lang="zh-CN" altLang="zh-CN">
                <a:latin typeface="Times New Roman" panose="02020603050405020304" pitchFamily="18" charset="0"/>
              </a:rPr>
              <a:t>的最后一位比较特殊外，每个</a:t>
            </a:r>
            <a:r>
              <a:rPr lang="en-US" altLang="zh-CN">
                <a:latin typeface="Times New Roman" panose="02020603050405020304" pitchFamily="18" charset="0"/>
              </a:rPr>
              <a:t>WRP</a:t>
            </a:r>
            <a:r>
              <a:rPr lang="zh-CN" altLang="zh-CN">
                <a:latin typeface="Times New Roman" panose="02020603050405020304" pitchFamily="18" charset="0"/>
              </a:rPr>
              <a:t>选项字节的一位用于控制</a:t>
            </a:r>
            <a:r>
              <a:rPr lang="en-US" altLang="zh-CN">
                <a:latin typeface="Times New Roman" panose="02020603050405020304" pitchFamily="18" charset="0"/>
              </a:rPr>
              <a:t>4K</a:t>
            </a:r>
            <a:r>
              <a:rPr lang="zh-CN" altLang="zh-CN">
                <a:latin typeface="Times New Roman" panose="02020603050405020304" pitchFamily="18" charset="0"/>
              </a:rPr>
              <a:t>字节的写访问权限， 把对应</a:t>
            </a:r>
            <a:r>
              <a:rPr lang="en-US" altLang="zh-CN">
                <a:latin typeface="Times New Roman" panose="02020603050405020304" pitchFamily="18" charset="0"/>
              </a:rPr>
              <a:t>WRP</a:t>
            </a:r>
            <a:r>
              <a:rPr lang="zh-CN" altLang="zh-CN">
                <a:latin typeface="Times New Roman" panose="02020603050405020304" pitchFamily="18" charset="0"/>
              </a:rPr>
              <a:t>的位置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zh-CN">
                <a:latin typeface="Times New Roman" panose="02020603050405020304" pitchFamily="18" charset="0"/>
              </a:rPr>
              <a:t>即可把它匹配的空间加入写保护。被设置成写保护后，主</a:t>
            </a:r>
            <a:r>
              <a:rPr lang="en-US" altLang="zh-CN">
                <a:latin typeface="Times New Roman" panose="02020603050405020304" pitchFamily="18" charset="0"/>
              </a:rPr>
              <a:t>FLASH</a:t>
            </a:r>
            <a:r>
              <a:rPr lang="zh-CN" altLang="zh-CN">
                <a:latin typeface="Times New Roman" panose="02020603050405020304" pitchFamily="18" charset="0"/>
              </a:rPr>
              <a:t>中的内容使用任何方式都不能被擦除和写入，写保护不会影响读访问权限，读访问权限完全由前面介绍的读保护设置限制。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>
                <a:latin typeface="Times New Roman" panose="02020603050405020304" pitchFamily="18" charset="0"/>
              </a:rPr>
              <a:t>解除写保护</a:t>
            </a: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>
                <a:latin typeface="Times New Roman" panose="02020603050405020304" pitchFamily="18" charset="0"/>
              </a:rPr>
              <a:t>解除写保护是逆过程，把对应</a:t>
            </a:r>
            <a:r>
              <a:rPr lang="en-US" altLang="zh-CN">
                <a:latin typeface="Times New Roman" panose="02020603050405020304" pitchFamily="18" charset="0"/>
              </a:rPr>
              <a:t>WRP</a:t>
            </a:r>
            <a:r>
              <a:rPr lang="zh-CN" altLang="zh-CN">
                <a:latin typeface="Times New Roman" panose="02020603050405020304" pitchFamily="18" charset="0"/>
              </a:rPr>
              <a:t>的位置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zh-CN">
                <a:latin typeface="Times New Roman" panose="02020603050405020304" pitchFamily="18" charset="0"/>
              </a:rPr>
              <a:t>即可把它匹配的空间解除写保护。解除写保护后，主</a:t>
            </a:r>
            <a:r>
              <a:rPr lang="en-US" altLang="zh-CN">
                <a:latin typeface="Times New Roman" panose="02020603050405020304" pitchFamily="18" charset="0"/>
              </a:rPr>
              <a:t>FLASH</a:t>
            </a:r>
            <a:r>
              <a:rPr lang="zh-CN" altLang="zh-CN">
                <a:latin typeface="Times New Roman" panose="02020603050405020304" pitchFamily="18" charset="0"/>
              </a:rPr>
              <a:t>中的内容不会像解读保护那样丢失，它会被原样保留。</a:t>
            </a:r>
          </a:p>
        </p:txBody>
      </p:sp>
    </p:spTree>
    <p:extLst>
      <p:ext uri="{BB962C8B-B14F-4D97-AF65-F5344CB8AC3E}">
        <p14:creationId xmlns:p14="http://schemas.microsoft.com/office/powerpoint/2010/main" val="34672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选项字节与读写保护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328498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947438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335699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操作选项字节的库函数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429936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400506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角圆角矩形 13"/>
          <p:cNvSpPr/>
          <p:nvPr/>
        </p:nvSpPr>
        <p:spPr bwMode="auto">
          <a:xfrm>
            <a:off x="2057990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27687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修改选项字节的过程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92494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77917" y="5450048"/>
            <a:ext cx="4178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“设置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3970" y="4299366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实验：设置读写保护及解除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选项字节与读写保护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在实际发布的产品中，在</a:t>
            </a:r>
            <a:r>
              <a:rPr lang="en-US" altLang="zh-CN"/>
              <a:t>STM32</a:t>
            </a:r>
            <a:r>
              <a:rPr lang="zh-CN" altLang="zh-CN"/>
              <a:t>芯片的内部</a:t>
            </a:r>
            <a:r>
              <a:rPr lang="en-US" altLang="zh-CN"/>
              <a:t>FLASH</a:t>
            </a:r>
            <a:r>
              <a:rPr lang="zh-CN" altLang="zh-CN"/>
              <a:t>存储了控制程序，如果不作任何保护措施的话，可以使用下载器直接把内部</a:t>
            </a:r>
            <a:r>
              <a:rPr lang="en-US" altLang="zh-CN"/>
              <a:t>FLASH</a:t>
            </a:r>
            <a:r>
              <a:rPr lang="zh-CN" altLang="zh-CN"/>
              <a:t>的内容读取回来，得到</a:t>
            </a:r>
            <a:r>
              <a:rPr lang="en-US" altLang="zh-CN"/>
              <a:t>bin</a:t>
            </a:r>
            <a:r>
              <a:rPr lang="zh-CN" altLang="zh-CN"/>
              <a:t>或</a:t>
            </a:r>
            <a:r>
              <a:rPr lang="en-US" altLang="zh-CN"/>
              <a:t>hex</a:t>
            </a:r>
            <a:r>
              <a:rPr lang="zh-CN" altLang="zh-CN"/>
              <a:t>文件格式的代码拷贝，别有用心的厂商即可利用该代码文件山寨产品。为此，</a:t>
            </a:r>
            <a:r>
              <a:rPr lang="en-US" altLang="zh-CN"/>
              <a:t>STM32</a:t>
            </a:r>
            <a:r>
              <a:rPr lang="zh-CN" altLang="zh-CN"/>
              <a:t>芯片提供了多种方式保护内部</a:t>
            </a:r>
            <a:r>
              <a:rPr lang="en-US" altLang="zh-CN"/>
              <a:t>FLASH</a:t>
            </a:r>
            <a:r>
              <a:rPr lang="zh-CN" altLang="zh-CN"/>
              <a:t>的程序不被非法读取，但在默认情况下该保护功能是不开启的，若要开启该功能，需要改写内部</a:t>
            </a:r>
            <a:r>
              <a:rPr lang="en-US" altLang="zh-CN"/>
              <a:t>FLASH</a:t>
            </a:r>
            <a:r>
              <a:rPr lang="zh-CN" altLang="zh-CN"/>
              <a:t>选项字节</a:t>
            </a:r>
            <a:r>
              <a:rPr lang="en-US" altLang="zh-CN"/>
              <a:t>(Option Bytes)</a:t>
            </a:r>
            <a:r>
              <a:rPr lang="zh-CN" altLang="zh-CN"/>
              <a:t>中的配置。</a:t>
            </a:r>
          </a:p>
        </p:txBody>
      </p:sp>
    </p:spTree>
    <p:extLst>
      <p:ext uri="{BB962C8B-B14F-4D97-AF65-F5344CB8AC3E}">
        <p14:creationId xmlns:p14="http://schemas.microsoft.com/office/powerpoint/2010/main" val="34114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选项字节的内容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选项字节是一段特殊的</a:t>
            </a:r>
            <a:r>
              <a:rPr lang="en-US" altLang="zh-CN"/>
              <a:t>FLASH</a:t>
            </a:r>
            <a:r>
              <a:rPr lang="zh-CN" altLang="zh-CN"/>
              <a:t>空间，</a:t>
            </a:r>
            <a:r>
              <a:rPr lang="en-US" altLang="zh-CN"/>
              <a:t>STM32</a:t>
            </a:r>
            <a:r>
              <a:rPr lang="zh-CN" altLang="zh-CN"/>
              <a:t>芯片会根据它的内容进行读写保护等配置，选项字节的构成</a:t>
            </a:r>
            <a:r>
              <a:rPr lang="zh-CN" altLang="en-US"/>
              <a:t>如下：</a:t>
            </a:r>
            <a:endParaRPr lang="zh-CN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47175"/>
              </p:ext>
            </p:extLst>
          </p:nvPr>
        </p:nvGraphicFramePr>
        <p:xfrm>
          <a:off x="1835696" y="2780928"/>
          <a:ext cx="5760639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6465">
                  <a:extLst>
                    <a:ext uri="{9D8B030D-6E8A-4147-A177-3AD203B41FA5}">
                      <a16:colId xmlns:a16="http://schemas.microsoft.com/office/drawing/2014/main" xmlns="" val="2010239787"/>
                    </a:ext>
                  </a:extLst>
                </a:gridCol>
                <a:gridCol w="928232">
                  <a:extLst>
                    <a:ext uri="{9D8B030D-6E8A-4147-A177-3AD203B41FA5}">
                      <a16:colId xmlns:a16="http://schemas.microsoft.com/office/drawing/2014/main" xmlns="" val="685830191"/>
                    </a:ext>
                  </a:extLst>
                </a:gridCol>
                <a:gridCol w="928232">
                  <a:extLst>
                    <a:ext uri="{9D8B030D-6E8A-4147-A177-3AD203B41FA5}">
                      <a16:colId xmlns:a16="http://schemas.microsoft.com/office/drawing/2014/main" xmlns="" val="2996473453"/>
                    </a:ext>
                  </a:extLst>
                </a:gridCol>
                <a:gridCol w="928232">
                  <a:extLst>
                    <a:ext uri="{9D8B030D-6E8A-4147-A177-3AD203B41FA5}">
                      <a16:colId xmlns:a16="http://schemas.microsoft.com/office/drawing/2014/main" xmlns="" val="2380378400"/>
                    </a:ext>
                  </a:extLst>
                </a:gridCol>
                <a:gridCol w="1119478">
                  <a:extLst>
                    <a:ext uri="{9D8B030D-6E8A-4147-A177-3AD203B41FA5}">
                      <a16:colId xmlns:a16="http://schemas.microsoft.com/office/drawing/2014/main" xmlns="" val="94498155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地址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[31:24]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[23:16]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[15:8]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[7:0]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153500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0x1FFF F800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nUSER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nRDP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RDP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28898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0x1FFF F804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nData1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nData0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6855584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0x1FFF F808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nWRP1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WRP1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nWRP0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WRP0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9020642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0x1FFF F80C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nWRP3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WRP3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nWRP2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WRP2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1811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5" name="矩形 4"/>
          <p:cNvSpPr/>
          <p:nvPr/>
        </p:nvSpPr>
        <p:spPr>
          <a:xfrm>
            <a:off x="179512" y="1031676"/>
            <a:ext cx="86409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STM32F103</a:t>
            </a:r>
            <a:r>
              <a:rPr lang="zh-CN" altLang="en-US"/>
              <a:t>系列芯片的选项字节有</a:t>
            </a:r>
            <a:r>
              <a:rPr lang="en-US" altLang="zh-CN"/>
              <a:t>8</a:t>
            </a:r>
            <a:r>
              <a:rPr lang="zh-CN" altLang="en-US"/>
              <a:t>个配置项，即上表中的</a:t>
            </a:r>
            <a:r>
              <a:rPr lang="en-US" altLang="zh-CN"/>
              <a:t>USER</a:t>
            </a:r>
            <a:r>
              <a:rPr lang="zh-CN" altLang="en-US"/>
              <a:t>、</a:t>
            </a:r>
            <a:r>
              <a:rPr lang="en-US" altLang="zh-CN"/>
              <a:t>RDP</a:t>
            </a:r>
            <a:r>
              <a:rPr lang="zh-CN" altLang="en-US"/>
              <a:t>、</a:t>
            </a:r>
            <a:r>
              <a:rPr lang="en-US" altLang="zh-CN"/>
              <a:t>DATA0/1</a:t>
            </a:r>
            <a:r>
              <a:rPr lang="zh-CN" altLang="en-US"/>
              <a:t>及</a:t>
            </a:r>
            <a:r>
              <a:rPr lang="en-US" altLang="zh-CN"/>
              <a:t>WRP0/1/2/3</a:t>
            </a:r>
            <a:r>
              <a:rPr lang="zh-CN" altLang="en-US"/>
              <a:t>，而表中带</a:t>
            </a:r>
            <a:r>
              <a:rPr lang="en-US" altLang="zh-CN"/>
              <a:t>n</a:t>
            </a:r>
            <a:r>
              <a:rPr lang="zh-CN" altLang="en-US"/>
              <a:t>的同类项是该项的反码，即</a:t>
            </a:r>
            <a:r>
              <a:rPr lang="en-US" altLang="zh-CN"/>
              <a:t>nUSER</a:t>
            </a:r>
            <a:r>
              <a:rPr lang="zh-CN" altLang="en-US"/>
              <a:t>的值等于</a:t>
            </a:r>
            <a:r>
              <a:rPr lang="en-US" altLang="zh-CN"/>
              <a:t>(~USER)</a:t>
            </a:r>
            <a:r>
              <a:rPr lang="zh-CN" altLang="en-US"/>
              <a:t>、</a:t>
            </a:r>
            <a:r>
              <a:rPr lang="en-US" altLang="zh-CN"/>
              <a:t>nRDP</a:t>
            </a:r>
            <a:r>
              <a:rPr lang="zh-CN" altLang="en-US"/>
              <a:t>的值等于</a:t>
            </a:r>
            <a:r>
              <a:rPr lang="en-US" altLang="zh-CN"/>
              <a:t>(~RDP)</a:t>
            </a:r>
            <a:r>
              <a:rPr lang="zh-CN" altLang="en-US"/>
              <a:t>，</a:t>
            </a:r>
            <a:r>
              <a:rPr lang="en-US" altLang="zh-CN"/>
              <a:t>STM32</a:t>
            </a:r>
            <a:r>
              <a:rPr lang="zh-CN" altLang="en-US"/>
              <a:t>利用反码来确保选项字节内容的正确性。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49826"/>
            <a:ext cx="5148064" cy="24400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5289879"/>
            <a:ext cx="5153338" cy="15447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2575" y="2469408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选项字节具体的数据位配置</a:t>
            </a:r>
            <a:r>
              <a:rPr lang="zh-CN" altLang="en-US"/>
              <a:t>（第一部分）：</a:t>
            </a:r>
          </a:p>
        </p:txBody>
      </p:sp>
    </p:spTree>
    <p:extLst>
      <p:ext uri="{BB962C8B-B14F-4D97-AF65-F5344CB8AC3E}">
        <p14:creationId xmlns:p14="http://schemas.microsoft.com/office/powerpoint/2010/main" val="29367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选项字节的内容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54750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选项字节具体的数据位配置</a:t>
            </a:r>
            <a:r>
              <a:rPr lang="zh-CN" altLang="en-US"/>
              <a:t>（第二部分）：</a:t>
            </a:r>
          </a:p>
        </p:txBody>
      </p:sp>
      <p:sp>
        <p:nvSpPr>
          <p:cNvPr id="7" name="矩形 6"/>
          <p:cNvSpPr/>
          <p:nvPr/>
        </p:nvSpPr>
        <p:spPr>
          <a:xfrm>
            <a:off x="5436096" y="2090808"/>
            <a:ext cx="33843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本章</a:t>
            </a:r>
            <a:r>
              <a:rPr lang="zh-CN" altLang="zh-CN"/>
              <a:t>主要讲解选项字节配置中的</a:t>
            </a:r>
            <a:r>
              <a:rPr lang="en-US" altLang="zh-CN"/>
              <a:t>RDP</a:t>
            </a:r>
            <a:r>
              <a:rPr lang="zh-CN" altLang="zh-CN"/>
              <a:t>位和</a:t>
            </a:r>
            <a:r>
              <a:rPr lang="en-US" altLang="zh-CN"/>
              <a:t>WRP</a:t>
            </a:r>
            <a:r>
              <a:rPr lang="zh-CN" altLang="zh-CN"/>
              <a:t>位，它们分别用于配置读保护</a:t>
            </a:r>
            <a:r>
              <a:rPr lang="zh-CN" altLang="en-US"/>
              <a:t>和写保护。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48" y="1942795"/>
            <a:ext cx="5011462" cy="47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RDP</a:t>
            </a:r>
            <a:r>
              <a:rPr lang="zh-CN" altLang="en-US" sz="2000" b="1"/>
              <a:t>读保护级别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547500"/>
            <a:ext cx="672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修改选项字节的</a:t>
            </a:r>
            <a:r>
              <a:rPr lang="en-US" altLang="zh-CN"/>
              <a:t>RDP</a:t>
            </a:r>
            <a:r>
              <a:rPr lang="zh-CN" altLang="zh-CN"/>
              <a:t>位的值可设置内部</a:t>
            </a:r>
            <a:r>
              <a:rPr lang="en-US" altLang="zh-CN"/>
              <a:t>FLASH</a:t>
            </a:r>
            <a:r>
              <a:rPr lang="zh-CN" altLang="zh-CN"/>
              <a:t>为以下保护级别：</a:t>
            </a:r>
          </a:p>
        </p:txBody>
      </p:sp>
      <p:sp>
        <p:nvSpPr>
          <p:cNvPr id="5" name="矩形 4"/>
          <p:cNvSpPr/>
          <p:nvPr/>
        </p:nvSpPr>
        <p:spPr>
          <a:xfrm>
            <a:off x="575556" y="1903647"/>
            <a:ext cx="79928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0xA5</a:t>
            </a:r>
            <a:r>
              <a:rPr lang="zh-CN" altLang="zh-CN" b="1">
                <a:solidFill>
                  <a:srgbClr val="FF0000"/>
                </a:solidFill>
              </a:rPr>
              <a:t>：级别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zh-CN" b="1">
                <a:solidFill>
                  <a:srgbClr val="FF0000"/>
                </a:solidFill>
              </a:rPr>
              <a:t>，无保护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这是</a:t>
            </a:r>
            <a:r>
              <a:rPr lang="en-US" altLang="zh-CN"/>
              <a:t>STM32</a:t>
            </a:r>
            <a:r>
              <a:rPr lang="zh-CN" altLang="en-US"/>
              <a:t>的默认保护级别，它没有任何读保护，读取内部</a:t>
            </a:r>
            <a:r>
              <a:rPr lang="en-US" altLang="zh-CN"/>
              <a:t>FLASH</a:t>
            </a:r>
            <a:r>
              <a:rPr lang="zh-CN" altLang="en-US"/>
              <a:t>的内容都没有任何限制。也就是说，第三方可以使用调试器等工具，获取该芯片</a:t>
            </a:r>
            <a:r>
              <a:rPr lang="en-US" altLang="zh-CN"/>
              <a:t>FLASH</a:t>
            </a:r>
            <a:r>
              <a:rPr lang="zh-CN" altLang="en-US"/>
              <a:t>中存储的程序，然后可以把获得的程序以</a:t>
            </a:r>
            <a:r>
              <a:rPr lang="en-US" altLang="zh-CN"/>
              <a:t>bin</a:t>
            </a:r>
            <a:r>
              <a:rPr lang="zh-CN" altLang="en-US"/>
              <a:t>和</a:t>
            </a:r>
            <a:r>
              <a:rPr lang="en-US" altLang="zh-CN"/>
              <a:t>hex</a:t>
            </a:r>
            <a:r>
              <a:rPr lang="zh-CN" altLang="en-US"/>
              <a:t>的格式下载到另一块</a:t>
            </a:r>
            <a:r>
              <a:rPr lang="en-US" altLang="zh-CN"/>
              <a:t>STM32</a:t>
            </a:r>
            <a:r>
              <a:rPr lang="zh-CN" altLang="en-US"/>
              <a:t>芯片中，加上</a:t>
            </a:r>
            <a:r>
              <a:rPr lang="en-US" altLang="zh-CN"/>
              <a:t>PCB</a:t>
            </a:r>
            <a:r>
              <a:rPr lang="zh-CN" altLang="en-US"/>
              <a:t>抄板技术，轻易复制出同样的产品。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611560" y="4006512"/>
            <a:ext cx="792088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其它值：级别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zh-CN" b="1">
                <a:solidFill>
                  <a:srgbClr val="FF0000"/>
                </a:solidFill>
              </a:rPr>
              <a:t>，使能读保护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把</a:t>
            </a:r>
            <a:r>
              <a:rPr lang="en-US" altLang="zh-CN"/>
              <a:t>RDP</a:t>
            </a:r>
            <a:r>
              <a:rPr lang="zh-CN" altLang="zh-CN"/>
              <a:t>配置成除</a:t>
            </a:r>
            <a:r>
              <a:rPr lang="en-US" altLang="zh-CN"/>
              <a:t>0xA5</a:t>
            </a:r>
            <a:r>
              <a:rPr lang="zh-CN" altLang="zh-CN"/>
              <a:t>外的任意数值， 都会使能读保护。在这种情况下，若使用调试功能</a:t>
            </a:r>
            <a:r>
              <a:rPr lang="en-US" altLang="zh-CN"/>
              <a:t>(</a:t>
            </a:r>
            <a:r>
              <a:rPr lang="zh-CN" altLang="zh-CN"/>
              <a:t>使用下载器、仿真器</a:t>
            </a:r>
            <a:r>
              <a:rPr lang="en-US" altLang="zh-CN"/>
              <a:t>)</a:t>
            </a:r>
            <a:r>
              <a:rPr lang="zh-CN" altLang="zh-CN"/>
              <a:t>或者从内部</a:t>
            </a:r>
            <a:r>
              <a:rPr lang="en-US" altLang="zh-CN"/>
              <a:t>SRAM</a:t>
            </a:r>
            <a:r>
              <a:rPr lang="zh-CN" altLang="zh-CN"/>
              <a:t>自举时都不能对内部</a:t>
            </a:r>
            <a:r>
              <a:rPr lang="en-US" altLang="zh-CN"/>
              <a:t>FLASH</a:t>
            </a:r>
            <a:r>
              <a:rPr lang="zh-CN" altLang="zh-CN"/>
              <a:t>作任何访问</a:t>
            </a:r>
            <a:r>
              <a:rPr lang="en-US" altLang="zh-CN"/>
              <a:t>(</a:t>
            </a:r>
            <a:r>
              <a:rPr lang="zh-CN" altLang="zh-CN"/>
              <a:t>读写、擦除都被禁止</a:t>
            </a:r>
            <a:r>
              <a:rPr lang="en-US" altLang="zh-CN"/>
              <a:t>)</a:t>
            </a:r>
            <a:r>
              <a:rPr lang="zh-CN" altLang="zh-CN"/>
              <a:t>；而如果</a:t>
            </a:r>
            <a:r>
              <a:rPr lang="en-US" altLang="zh-CN"/>
              <a:t>STM32</a:t>
            </a:r>
            <a:r>
              <a:rPr lang="zh-CN" altLang="zh-CN"/>
              <a:t>是从内部</a:t>
            </a:r>
            <a:r>
              <a:rPr lang="en-US" altLang="zh-CN"/>
              <a:t>FLASH</a:t>
            </a:r>
            <a:r>
              <a:rPr lang="zh-CN" altLang="zh-CN"/>
              <a:t>自举时，它允许对内部</a:t>
            </a:r>
            <a:r>
              <a:rPr lang="en-US" altLang="zh-CN"/>
              <a:t>FLASH</a:t>
            </a:r>
            <a:r>
              <a:rPr lang="zh-CN" altLang="zh-CN"/>
              <a:t>的任意访问。也就是说，任何尝试从外部访问内部</a:t>
            </a:r>
            <a:r>
              <a:rPr lang="en-US" altLang="zh-CN"/>
              <a:t>FLASH</a:t>
            </a:r>
            <a:r>
              <a:rPr lang="zh-CN" altLang="zh-CN"/>
              <a:t>内容的操作都被禁止。</a:t>
            </a:r>
          </a:p>
        </p:txBody>
      </p:sp>
    </p:spTree>
    <p:extLst>
      <p:ext uri="{BB962C8B-B14F-4D97-AF65-F5344CB8AC3E}">
        <p14:creationId xmlns:p14="http://schemas.microsoft.com/office/powerpoint/2010/main" val="33740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RDP</a:t>
            </a:r>
            <a:r>
              <a:rPr lang="zh-CN" altLang="en-US" sz="2000" b="1"/>
              <a:t>读保护级别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55679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例如，无法通过下载器读取它的内容，或编写一个从内部</a:t>
            </a:r>
            <a:r>
              <a:rPr lang="en-US" altLang="zh-CN"/>
              <a:t>SRAM</a:t>
            </a:r>
            <a:r>
              <a:rPr lang="zh-CN" altLang="en-US"/>
              <a:t>启动的程序，若该</a:t>
            </a:r>
            <a:r>
              <a:rPr lang="en-US" altLang="zh-CN"/>
              <a:t>SRAM</a:t>
            </a:r>
            <a:r>
              <a:rPr lang="zh-CN" altLang="en-US"/>
              <a:t>启动的程序读取内部</a:t>
            </a:r>
            <a:r>
              <a:rPr lang="en-US" altLang="zh-CN"/>
              <a:t>FLASH</a:t>
            </a:r>
            <a:r>
              <a:rPr lang="zh-CN" altLang="en-US"/>
              <a:t>，会被禁止。而如果是芯片原本的内部</a:t>
            </a:r>
            <a:r>
              <a:rPr lang="en-US" altLang="zh-CN"/>
              <a:t>FLASH</a:t>
            </a:r>
            <a:r>
              <a:rPr lang="zh-CN" altLang="en-US"/>
              <a:t>程序自己访问内部</a:t>
            </a:r>
            <a:r>
              <a:rPr lang="en-US" altLang="zh-CN"/>
              <a:t>FLASH</a:t>
            </a:r>
            <a:r>
              <a:rPr lang="zh-CN" altLang="en-US"/>
              <a:t>（即从</a:t>
            </a:r>
            <a:r>
              <a:rPr lang="en-US" altLang="zh-CN"/>
              <a:t>FLASH</a:t>
            </a:r>
            <a:r>
              <a:rPr lang="zh-CN" altLang="en-US"/>
              <a:t>自举的程序），是完全没有问题的，例如芯片本身的程序，若包含有指针对内部</a:t>
            </a:r>
            <a:r>
              <a:rPr lang="en-US" altLang="zh-CN"/>
              <a:t>FLASH</a:t>
            </a:r>
            <a:r>
              <a:rPr lang="zh-CN" altLang="en-US"/>
              <a:t>某个地址进行的读取操作，它能获取正常的数据。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56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RDP</a:t>
            </a:r>
            <a:r>
              <a:rPr lang="zh-CN" altLang="en-US" sz="2000" b="1"/>
              <a:t>读保护级别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556792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另外，被设置成读保护后，</a:t>
            </a:r>
            <a:r>
              <a:rPr lang="en-US" altLang="zh-CN"/>
              <a:t>FLASH</a:t>
            </a:r>
            <a:r>
              <a:rPr lang="zh-CN" altLang="zh-CN"/>
              <a:t>前</a:t>
            </a:r>
            <a:r>
              <a:rPr lang="en-US" altLang="zh-CN"/>
              <a:t>4K</a:t>
            </a:r>
            <a:r>
              <a:rPr lang="zh-CN" altLang="zh-CN"/>
              <a:t>字节的空间会强制加上写保护，也就是说，即使是从</a:t>
            </a:r>
            <a:r>
              <a:rPr lang="en-US" altLang="zh-CN"/>
              <a:t>FLASH</a:t>
            </a:r>
            <a:r>
              <a:rPr lang="zh-CN" altLang="zh-CN"/>
              <a:t>启动的程序，也无法擦写这</a:t>
            </a:r>
            <a:r>
              <a:rPr lang="en-US" altLang="zh-CN"/>
              <a:t>4K</a:t>
            </a:r>
            <a:r>
              <a:rPr lang="zh-CN" altLang="zh-CN"/>
              <a:t>字节空间的内容；而对于前</a:t>
            </a:r>
            <a:r>
              <a:rPr lang="en-US" altLang="zh-CN"/>
              <a:t>4K</a:t>
            </a:r>
            <a:r>
              <a:rPr lang="zh-CN" altLang="zh-CN"/>
              <a:t>字节以外的空间，读保护并不影响它对其它空间的擦除</a:t>
            </a:r>
            <a:r>
              <a:rPr lang="en-US" altLang="zh-CN"/>
              <a:t>/</a:t>
            </a:r>
            <a:r>
              <a:rPr lang="zh-CN" altLang="zh-CN"/>
              <a:t>写入操作。利用这个特性，可以编写</a:t>
            </a:r>
            <a:r>
              <a:rPr lang="en-US" altLang="zh-CN"/>
              <a:t>IAP</a:t>
            </a:r>
            <a:r>
              <a:rPr lang="zh-CN" altLang="zh-CN"/>
              <a:t>代码</a:t>
            </a:r>
            <a:r>
              <a:rPr lang="en-US" altLang="zh-CN"/>
              <a:t>(In Application Program)</a:t>
            </a:r>
            <a:r>
              <a:rPr lang="zh-CN" altLang="zh-CN"/>
              <a:t>更新</a:t>
            </a:r>
            <a:r>
              <a:rPr lang="en-US" altLang="zh-CN"/>
              <a:t>FLASH</a:t>
            </a:r>
            <a:r>
              <a:rPr lang="zh-CN" altLang="zh-CN"/>
              <a:t>中的程序，它的原理是通过某个通讯接口获取将要更新的程序内容，然后利用内部</a:t>
            </a:r>
            <a:r>
              <a:rPr lang="en-US" altLang="zh-CN"/>
              <a:t>FLASH</a:t>
            </a:r>
            <a:r>
              <a:rPr lang="zh-CN" altLang="zh-CN"/>
              <a:t>擦写操作把这些内容烧录到自己的内部</a:t>
            </a:r>
            <a:r>
              <a:rPr lang="en-US" altLang="zh-CN"/>
              <a:t>FLASH</a:t>
            </a:r>
            <a:r>
              <a:rPr lang="zh-CN" altLang="zh-CN"/>
              <a:t>中，实现应用程序的更新，该原理类似串口</a:t>
            </a:r>
            <a:r>
              <a:rPr lang="en-US" altLang="zh-CN"/>
              <a:t>ISP</a:t>
            </a:r>
            <a:r>
              <a:rPr lang="zh-CN" altLang="zh-CN"/>
              <a:t>程序下载功能，只不过</a:t>
            </a:r>
            <a:r>
              <a:rPr lang="en-US" altLang="zh-CN"/>
              <a:t>ISP</a:t>
            </a:r>
            <a:r>
              <a:rPr lang="zh-CN" altLang="zh-CN"/>
              <a:t>这个接收数据并更新的代码由</a:t>
            </a:r>
            <a:r>
              <a:rPr lang="en-US" altLang="zh-CN"/>
              <a:t>ST</a:t>
            </a:r>
            <a:r>
              <a:rPr lang="zh-CN" altLang="zh-CN"/>
              <a:t>提供，且存放在系统存储区域，而</a:t>
            </a:r>
            <a:r>
              <a:rPr lang="en-US" altLang="zh-CN"/>
              <a:t>IAP</a:t>
            </a:r>
            <a:r>
              <a:rPr lang="zh-CN" altLang="zh-CN"/>
              <a:t>是由用户自行编写的，存放在用户自定义的</a:t>
            </a:r>
            <a:r>
              <a:rPr lang="en-US" altLang="zh-CN"/>
              <a:t>FLASH</a:t>
            </a:r>
            <a:r>
              <a:rPr lang="zh-CN" altLang="zh-CN"/>
              <a:t>区域，且通讯方式可根据用户自身的需求定制，如</a:t>
            </a:r>
            <a:r>
              <a:rPr lang="en-US" altLang="zh-CN"/>
              <a:t>IIC</a:t>
            </a:r>
            <a:r>
              <a:rPr lang="zh-CN" altLang="zh-CN"/>
              <a:t>、</a:t>
            </a:r>
            <a:r>
              <a:rPr lang="en-US" altLang="zh-CN"/>
              <a:t>SPI</a:t>
            </a:r>
            <a:r>
              <a:rPr lang="zh-CN" altLang="zh-CN"/>
              <a:t>等，只要能接收到数据均可。</a:t>
            </a:r>
          </a:p>
        </p:txBody>
      </p:sp>
    </p:spTree>
    <p:extLst>
      <p:ext uri="{BB962C8B-B14F-4D97-AF65-F5344CB8AC3E}">
        <p14:creationId xmlns:p14="http://schemas.microsoft.com/office/powerpoint/2010/main" val="7485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3479</TotalTime>
  <Pages>0</Pages>
  <Words>472</Words>
  <Characters>0</Characters>
  <Application>Microsoft Office PowerPoint</Application>
  <DocSecurity>0</DocSecurity>
  <PresentationFormat>全屏显示(4:3)</PresentationFormat>
  <Lines>0</Lines>
  <Paragraphs>119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385</cp:revision>
  <dcterms:created xsi:type="dcterms:W3CDTF">2014-09-22T09:17:55Z</dcterms:created>
  <dcterms:modified xsi:type="dcterms:W3CDTF">2017-10-09T01:27:26Z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