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notesMasterIdLst>
    <p:notesMasterId r:id="rId14"/>
  </p:notesMasterIdLst>
  <p:sldIdLst>
    <p:sldId id="287" r:id="rId3"/>
    <p:sldId id="30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320" y="-8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7D923-78E8-4BEA-B3DD-67F05EB49D8A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8EB3F-D84A-4424-94BF-667465D9E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8EB3F-D84A-4424-94BF-667465D9E5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9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2. ROM</a:t>
            </a:r>
            <a:r>
              <a:rPr lang="zh-CN" altLang="en-US" sz="2000" b="1"/>
              <a:t>空间分布表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在</a:t>
            </a:r>
            <a:r>
              <a:rPr lang="zh-CN" altLang="zh-CN" dirty="0"/>
              <a:t>加载及执行空间总体描述之后，紧接着一个</a:t>
            </a:r>
            <a:r>
              <a:rPr lang="en-US" altLang="zh-CN" dirty="0"/>
              <a:t>ROM</a:t>
            </a:r>
            <a:r>
              <a:rPr lang="zh-CN" altLang="zh-CN" dirty="0"/>
              <a:t>详细地址分布表，它列出了工程中的各个段</a:t>
            </a:r>
            <a:r>
              <a:rPr lang="en-US" altLang="zh-CN" dirty="0"/>
              <a:t>(</a:t>
            </a:r>
            <a:r>
              <a:rPr lang="zh-CN" altLang="zh-CN" dirty="0"/>
              <a:t>如函数、常量数据</a:t>
            </a:r>
            <a:r>
              <a:rPr lang="en-US" altLang="zh-CN" dirty="0"/>
              <a:t>)</a:t>
            </a:r>
            <a:r>
              <a:rPr lang="zh-CN" altLang="zh-CN" dirty="0"/>
              <a:t>所在的地址</a:t>
            </a:r>
            <a:r>
              <a:rPr lang="en-US" altLang="zh-CN" dirty="0"/>
              <a:t>Base </a:t>
            </a:r>
            <a:r>
              <a:rPr lang="en-US" altLang="zh-CN" dirty="0" err="1"/>
              <a:t>Addr</a:t>
            </a:r>
            <a:r>
              <a:rPr lang="zh-CN" altLang="zh-CN" dirty="0"/>
              <a:t>及占用的空间</a:t>
            </a:r>
            <a:r>
              <a:rPr lang="en-US" altLang="zh-CN" dirty="0"/>
              <a:t>Size</a:t>
            </a:r>
            <a:r>
              <a:rPr lang="zh-CN" altLang="zh-CN" dirty="0"/>
              <a:t>，列表中的</a:t>
            </a:r>
            <a:r>
              <a:rPr lang="en-US" altLang="zh-CN" dirty="0"/>
              <a:t>Type</a:t>
            </a:r>
            <a:r>
              <a:rPr lang="zh-CN" altLang="zh-CN" dirty="0"/>
              <a:t>说明了该段的类型，</a:t>
            </a:r>
            <a:r>
              <a:rPr lang="en-US" altLang="zh-CN" dirty="0"/>
              <a:t>CODE</a:t>
            </a:r>
            <a:r>
              <a:rPr lang="zh-CN" altLang="zh-CN" dirty="0"/>
              <a:t>表示代码，</a:t>
            </a:r>
            <a:r>
              <a:rPr lang="en-US" altLang="zh-CN" dirty="0"/>
              <a:t>DATA</a:t>
            </a:r>
            <a:r>
              <a:rPr lang="zh-CN" altLang="zh-CN" dirty="0"/>
              <a:t>表示数据，而</a:t>
            </a:r>
            <a:r>
              <a:rPr lang="en-US" altLang="zh-CN" dirty="0"/>
              <a:t>PAD</a:t>
            </a:r>
            <a:r>
              <a:rPr lang="zh-CN" altLang="zh-CN" dirty="0"/>
              <a:t>表示段之间的填充区域，它是无效的内容，</a:t>
            </a:r>
            <a:r>
              <a:rPr lang="en-US" altLang="zh-CN" dirty="0"/>
              <a:t>PAD</a:t>
            </a:r>
            <a:r>
              <a:rPr lang="zh-CN" altLang="zh-CN" dirty="0"/>
              <a:t>区域往往是为了解决地址对齐的问题。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观察</a:t>
            </a:r>
            <a:r>
              <a:rPr lang="zh-CN" altLang="zh-CN" dirty="0"/>
              <a:t>表中的最后一项，它的基地址是</a:t>
            </a:r>
            <a:r>
              <a:rPr lang="en-US" altLang="zh-CN" dirty="0"/>
              <a:t>0x08001740</a:t>
            </a:r>
            <a:r>
              <a:rPr lang="zh-CN" altLang="zh-CN" dirty="0"/>
              <a:t>，大小为</a:t>
            </a:r>
            <a:r>
              <a:rPr lang="en-US" altLang="zh-CN" dirty="0"/>
              <a:t>0x00000020</a:t>
            </a:r>
            <a:r>
              <a:rPr lang="zh-CN" altLang="zh-CN" dirty="0"/>
              <a:t>，可知它占用的最高的地址空间为</a:t>
            </a:r>
            <a:r>
              <a:rPr lang="en-US" altLang="zh-CN" dirty="0"/>
              <a:t>0x08001760</a:t>
            </a:r>
            <a:r>
              <a:rPr lang="zh-CN" altLang="zh-CN" dirty="0"/>
              <a:t>，跟执行区域的最高地址</a:t>
            </a:r>
            <a:r>
              <a:rPr lang="en-US" altLang="zh-CN" dirty="0"/>
              <a:t>0x00001760</a:t>
            </a:r>
            <a:r>
              <a:rPr lang="zh-CN" altLang="zh-CN" dirty="0"/>
              <a:t>一样，但它们比加载区域说明中的最高地址</a:t>
            </a:r>
            <a:r>
              <a:rPr lang="en-US" altLang="zh-CN" dirty="0"/>
              <a:t>0x0000178c</a:t>
            </a:r>
            <a:r>
              <a:rPr lang="zh-CN" altLang="zh-CN" dirty="0"/>
              <a:t>要小，所以我们以加载区域的大小为准。对比表 </a:t>
            </a:r>
            <a:r>
              <a:rPr lang="en-US" altLang="zh-CN" dirty="0"/>
              <a:t>43‑1</a:t>
            </a:r>
            <a:r>
              <a:rPr lang="zh-CN" altLang="zh-CN" dirty="0"/>
              <a:t>的内部</a:t>
            </a:r>
            <a:r>
              <a:rPr lang="en-US" altLang="zh-CN" dirty="0"/>
              <a:t>FLASH</a:t>
            </a:r>
            <a:r>
              <a:rPr lang="zh-CN" altLang="zh-CN" dirty="0"/>
              <a:t>页地址分布表，可知仅使用页</a:t>
            </a:r>
            <a:r>
              <a:rPr lang="en-US" altLang="zh-CN" dirty="0"/>
              <a:t>0</a:t>
            </a:r>
            <a:r>
              <a:rPr lang="zh-CN" altLang="zh-CN" dirty="0"/>
              <a:t>至页</a:t>
            </a:r>
            <a:r>
              <a:rPr lang="en-US" altLang="zh-CN" dirty="0"/>
              <a:t>2</a:t>
            </a:r>
            <a:r>
              <a:rPr lang="zh-CN" altLang="zh-CN" dirty="0"/>
              <a:t>就可以完全存储本应用程序，所以从页</a:t>
            </a:r>
            <a:r>
              <a:rPr lang="en-US" altLang="zh-CN" dirty="0"/>
              <a:t>3(</a:t>
            </a:r>
            <a:r>
              <a:rPr lang="zh-CN" altLang="zh-CN" dirty="0"/>
              <a:t>地址</a:t>
            </a:r>
            <a:r>
              <a:rPr lang="en-US" altLang="zh-CN" dirty="0"/>
              <a:t>0x08001800)</a:t>
            </a:r>
            <a:r>
              <a:rPr lang="zh-CN" altLang="zh-CN" dirty="0"/>
              <a:t>后的存储空间都可以作其它用途，使用这些存储空间时不会篡改应用程序空间的数据。</a:t>
            </a:r>
          </a:p>
        </p:txBody>
      </p:sp>
    </p:spTree>
    <p:extLst>
      <p:ext uri="{BB962C8B-B14F-4D97-AF65-F5344CB8AC3E}">
        <p14:creationId xmlns:p14="http://schemas.microsoft.com/office/powerpoint/2010/main" val="384146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对内部</a:t>
            </a:r>
            <a:r>
              <a:rPr lang="en-US" altLang="zh-CN" sz="2400" b="1"/>
              <a:t>FLASH</a:t>
            </a:r>
            <a:r>
              <a:rPr lang="zh-CN" altLang="en-US" sz="2400" b="1"/>
              <a:t>的写入过程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</a:t>
            </a:r>
            <a:r>
              <a:rPr lang="zh-CN" altLang="en-US" sz="2000" b="1"/>
              <a:t>解锁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420888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由于内部</a:t>
            </a:r>
            <a:r>
              <a:rPr lang="en-US" altLang="zh-CN"/>
              <a:t>FLASH</a:t>
            </a:r>
            <a:r>
              <a:rPr lang="zh-CN" altLang="zh-CN"/>
              <a:t>空间主要存储的是应用程序，是非常关键的数据，为了防止误操作修改了这些内容，芯片复位后默认会结</a:t>
            </a:r>
            <a:r>
              <a:rPr lang="en-US" altLang="zh-CN"/>
              <a:t>FLASH</a:t>
            </a:r>
            <a:r>
              <a:rPr lang="zh-CN" altLang="zh-CN"/>
              <a:t>上锁，这个时候不允许设置</a:t>
            </a:r>
            <a:r>
              <a:rPr lang="en-US" altLang="zh-CN"/>
              <a:t>FLASH</a:t>
            </a:r>
            <a:r>
              <a:rPr lang="zh-CN" altLang="zh-CN"/>
              <a:t>的控制寄存器，并且不能对修改</a:t>
            </a:r>
            <a:r>
              <a:rPr lang="en-US" altLang="zh-CN"/>
              <a:t>FLASH</a:t>
            </a:r>
            <a:r>
              <a:rPr lang="zh-CN" altLang="zh-CN"/>
              <a:t>中的内容。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386104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所以对</a:t>
            </a:r>
            <a:r>
              <a:rPr lang="en-US" altLang="zh-CN"/>
              <a:t>FLASH</a:t>
            </a:r>
            <a:r>
              <a:rPr lang="zh-CN" altLang="zh-CN"/>
              <a:t>写入数据前，需要先给它解锁。解锁的操作步骤如下：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KEY1 = 0x45670123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再往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KEY2 = 0xCDEF89AB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擦除扇区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在写入新的数据前，需要先擦除存储区域，</a:t>
            </a:r>
            <a:r>
              <a:rPr lang="en-US" altLang="zh-CN"/>
              <a:t>STM32</a:t>
            </a:r>
            <a:r>
              <a:rPr lang="zh-CN" altLang="zh-CN"/>
              <a:t>提供了扇区擦除指令和整个</a:t>
            </a:r>
            <a:r>
              <a:rPr lang="en-US" altLang="zh-CN"/>
              <a:t>FLASH</a:t>
            </a:r>
            <a:r>
              <a:rPr lang="zh-CN" altLang="zh-CN"/>
              <a:t>擦除</a:t>
            </a:r>
            <a:r>
              <a:rPr lang="en-US" altLang="zh-CN"/>
              <a:t>(</a:t>
            </a:r>
            <a:r>
              <a:rPr lang="zh-CN" altLang="zh-CN"/>
              <a:t>批量擦除</a:t>
            </a:r>
            <a:r>
              <a:rPr lang="en-US" altLang="zh-CN"/>
              <a:t>)</a:t>
            </a:r>
            <a:r>
              <a:rPr lang="zh-CN" altLang="zh-CN"/>
              <a:t>的指令，批量擦除指令仅针对主存储区。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扇区擦除的过程如下：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寄存器中的“忙碌寄存器位</a:t>
            </a:r>
            <a:r>
              <a:rPr lang="en-US" altLang="zh-CN"/>
              <a:t> BSY</a:t>
            </a:r>
            <a:r>
              <a:rPr lang="zh-CN" altLang="zh-CN"/>
              <a:t>”，以确认当前未执行任何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FLASH_CR </a:t>
            </a:r>
            <a:r>
              <a:rPr lang="zh-CN" altLang="zh-CN"/>
              <a:t>寄存器中，将“激活页擦除寄存器位</a:t>
            </a:r>
            <a:r>
              <a:rPr lang="en-US" altLang="zh-CN"/>
              <a:t>PER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用</a:t>
            </a:r>
            <a:r>
              <a:rPr lang="en-US" altLang="zh-CN"/>
              <a:t>FLASH_AR</a:t>
            </a:r>
            <a:r>
              <a:rPr lang="zh-CN" altLang="zh-CN"/>
              <a:t>寄存器选择要擦除的页；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寄存器中的“开始擦除寄存器位</a:t>
            </a:r>
            <a:r>
              <a:rPr lang="en-US" altLang="zh-CN"/>
              <a:t> STRT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，开始擦除；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位被清零时，表示擦除完成</a:t>
            </a:r>
          </a:p>
        </p:txBody>
      </p:sp>
    </p:spTree>
    <p:extLst>
      <p:ext uri="{BB962C8B-B14F-4D97-AF65-F5344CB8AC3E}">
        <p14:creationId xmlns:p14="http://schemas.microsoft.com/office/powerpoint/2010/main" val="27524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</a:t>
            </a:r>
            <a:r>
              <a:rPr lang="zh-CN" altLang="en-US" sz="2000" b="1"/>
              <a:t>写入数据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擦除完毕后即可写入数据，写入数据的过程并不是仅仅使用指针向地址赋值，赋值前还还需要配置一系列的寄存器，步骤如下：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中的</a:t>
            </a:r>
            <a:r>
              <a:rPr lang="en-US" altLang="zh-CN"/>
              <a:t> BSY </a:t>
            </a:r>
            <a:r>
              <a:rPr lang="zh-CN" altLang="zh-CN"/>
              <a:t>位，以确认当前未执行任何其它的内部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 “激活编程寄存器位</a:t>
            </a:r>
            <a:r>
              <a:rPr lang="en-US" altLang="zh-CN"/>
              <a:t>PG</a:t>
            </a:r>
            <a:r>
              <a:rPr lang="zh-CN" altLang="zh-CN"/>
              <a:t>” 置</a:t>
            </a:r>
            <a:r>
              <a:rPr lang="en-US" altLang="zh-CN"/>
              <a:t> 1</a:t>
            </a:r>
            <a:r>
              <a:rPr lang="zh-CN" altLang="zh-CN"/>
              <a:t>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向指定的</a:t>
            </a:r>
            <a:r>
              <a:rPr lang="en-US" altLang="zh-CN"/>
              <a:t>FLASH</a:t>
            </a:r>
            <a:r>
              <a:rPr lang="zh-CN" altLang="zh-CN"/>
              <a:t>存储器地址执行数据写入操作，每次只能以</a:t>
            </a:r>
            <a:r>
              <a:rPr lang="en-US" altLang="zh-CN"/>
              <a:t>16</a:t>
            </a:r>
            <a:r>
              <a:rPr lang="zh-CN" altLang="zh-CN"/>
              <a:t>位的方式写入；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位被清零时，表示写入完成</a:t>
            </a:r>
          </a:p>
        </p:txBody>
      </p:sp>
    </p:spTree>
    <p:extLst>
      <p:ext uri="{BB962C8B-B14F-4D97-AF65-F5344CB8AC3E}">
        <p14:creationId xmlns:p14="http://schemas.microsoft.com/office/powerpoint/2010/main" val="26518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/>
              <a:t>查看工程的空间分布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060848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由于内部</a:t>
            </a:r>
            <a:r>
              <a:rPr lang="en-US" altLang="zh-CN"/>
              <a:t>FLASH</a:t>
            </a:r>
            <a:r>
              <a:rPr lang="zh-CN" altLang="zh-CN"/>
              <a:t>本身存储有程序数据，若不是有意删除某段程序代码，一般不应修改程序空间的内容，所以在使用内部</a:t>
            </a:r>
            <a:r>
              <a:rPr lang="en-US" altLang="zh-CN"/>
              <a:t>FLASH</a:t>
            </a:r>
            <a:r>
              <a:rPr lang="zh-CN" altLang="zh-CN"/>
              <a:t>存储其它数据前需要了解哪一些空间已经写入了程序代码，存储了程序代码的扇区都不应作任何修改。通过查询应用程序编译时产生的“</a:t>
            </a:r>
            <a:r>
              <a:rPr lang="en-US" altLang="zh-CN"/>
              <a:t>*.map</a:t>
            </a:r>
            <a:r>
              <a:rPr lang="zh-CN" altLang="zh-CN"/>
              <a:t>”后缀文件，可以了解程序存储到了哪些区域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7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/>
              <a:t>查看工程的空间分布</a:t>
            </a:r>
          </a:p>
        </p:txBody>
      </p:sp>
      <p:sp>
        <p:nvSpPr>
          <p:cNvPr id="3" name="矩形 2"/>
          <p:cNvSpPr/>
          <p:nvPr/>
        </p:nvSpPr>
        <p:spPr>
          <a:xfrm>
            <a:off x="342316" y="1484784"/>
            <a:ext cx="8406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打开</a:t>
            </a:r>
            <a:r>
              <a:rPr lang="en-US" altLang="zh-CN"/>
              <a:t>map</a:t>
            </a:r>
            <a:r>
              <a:rPr lang="zh-CN" altLang="zh-CN"/>
              <a:t>文件后，查看文件最后部分的区域，可以看到一段以“</a:t>
            </a:r>
            <a:r>
              <a:rPr lang="en-US" altLang="zh-CN"/>
              <a:t>Memory Map of the image</a:t>
            </a:r>
            <a:r>
              <a:rPr lang="zh-CN" altLang="zh-CN"/>
              <a:t>”开头的记录</a:t>
            </a:r>
            <a:r>
              <a:rPr lang="zh-CN" altLang="en-US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7164288" y="2708920"/>
            <a:ext cx="1584175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这一段是某工程的</a:t>
            </a:r>
            <a:r>
              <a:rPr lang="en-US" altLang="zh-CN"/>
              <a:t>ROM</a:t>
            </a:r>
            <a:r>
              <a:rPr lang="zh-CN" altLang="zh-CN"/>
              <a:t>存储器分布映像，在</a:t>
            </a:r>
            <a:r>
              <a:rPr lang="en-US" altLang="zh-CN"/>
              <a:t>STM32</a:t>
            </a:r>
            <a:r>
              <a:rPr lang="zh-CN" altLang="zh-CN"/>
              <a:t>芯片中，</a:t>
            </a:r>
            <a:r>
              <a:rPr lang="en-US" altLang="zh-CN"/>
              <a:t>ROM</a:t>
            </a:r>
            <a:r>
              <a:rPr lang="zh-CN" altLang="zh-CN"/>
              <a:t>区域的内容就是指存储到内部</a:t>
            </a:r>
            <a:r>
              <a:rPr lang="en-US" altLang="zh-CN"/>
              <a:t>FLASH</a:t>
            </a:r>
            <a:r>
              <a:rPr lang="zh-CN" altLang="zh-CN"/>
              <a:t>的代码。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2955639"/>
            <a:ext cx="7051576" cy="353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1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1.</a:t>
            </a:r>
            <a:r>
              <a:rPr lang="zh-CN" altLang="en-US" sz="2000" b="1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上述说明中有两段分别以“</a:t>
            </a:r>
            <a:r>
              <a:rPr lang="en-US" altLang="zh-CN"/>
              <a:t>Load Region LR_ROM1</a:t>
            </a:r>
            <a:r>
              <a:rPr lang="zh-CN" altLang="zh-CN"/>
              <a:t>”及“</a:t>
            </a:r>
            <a:r>
              <a:rPr lang="en-US" altLang="zh-CN"/>
              <a:t>Execution Region ER_IROM1</a:t>
            </a:r>
            <a:r>
              <a:rPr lang="zh-CN" altLang="zh-CN"/>
              <a:t>”开头的内容，它们分别描述程序的加载及执行空间。在芯片刚上电运行时，会加载程序及数据，例如它会从程序的存储区域加载到程序的执行区域，还把一些已初始化的全局变量从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空间，以便程序运行时可以修改变量的内容。加载完成后，程序开始从执行区域开始执行。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02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1.</a:t>
            </a:r>
            <a:r>
              <a:rPr lang="zh-CN" altLang="en-US" sz="2000" b="1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在</a:t>
            </a:r>
            <a:r>
              <a:rPr lang="zh-CN" altLang="zh-CN" dirty="0"/>
              <a:t>上面</a:t>
            </a:r>
            <a:r>
              <a:rPr lang="en-US" altLang="zh-CN" dirty="0"/>
              <a:t>map</a:t>
            </a:r>
            <a:r>
              <a:rPr lang="zh-CN" altLang="zh-CN" dirty="0"/>
              <a:t>文件的描述中，我们了解到加载及执行空间的基地址</a:t>
            </a:r>
            <a:r>
              <a:rPr lang="en-US" altLang="zh-CN" dirty="0"/>
              <a:t>(Base)</a:t>
            </a:r>
            <a:r>
              <a:rPr lang="zh-CN" altLang="zh-CN" dirty="0"/>
              <a:t>都是</a:t>
            </a:r>
            <a:r>
              <a:rPr lang="en-US" altLang="zh-CN" dirty="0"/>
              <a:t>0x08000000</a:t>
            </a:r>
            <a:r>
              <a:rPr lang="zh-CN" altLang="zh-CN" dirty="0"/>
              <a:t>，它正好是</a:t>
            </a:r>
            <a:r>
              <a:rPr lang="en-US" altLang="zh-CN" dirty="0"/>
              <a:t>STM32</a:t>
            </a:r>
            <a:r>
              <a:rPr lang="zh-CN" altLang="zh-CN" dirty="0"/>
              <a:t>内部</a:t>
            </a:r>
            <a:r>
              <a:rPr lang="en-US" altLang="zh-CN" dirty="0"/>
              <a:t>FLASH</a:t>
            </a:r>
            <a:r>
              <a:rPr lang="zh-CN" altLang="zh-CN" dirty="0"/>
              <a:t>的首地址，即</a:t>
            </a:r>
            <a:r>
              <a:rPr lang="en-US" altLang="zh-CN" dirty="0"/>
              <a:t>STM32</a:t>
            </a:r>
            <a:r>
              <a:rPr lang="zh-CN" altLang="zh-CN" dirty="0"/>
              <a:t>的程序存储空间就直接是执行空间；它们的大小</a:t>
            </a:r>
            <a:r>
              <a:rPr lang="en-US" altLang="zh-CN" dirty="0"/>
              <a:t>(Size)</a:t>
            </a:r>
            <a:r>
              <a:rPr lang="zh-CN" altLang="zh-CN" dirty="0"/>
              <a:t>分别为</a:t>
            </a:r>
            <a:r>
              <a:rPr lang="en-US" altLang="zh-CN" dirty="0"/>
              <a:t>0x0000178c</a:t>
            </a:r>
            <a:r>
              <a:rPr lang="zh-CN" altLang="zh-CN" dirty="0"/>
              <a:t>及</a:t>
            </a:r>
            <a:r>
              <a:rPr lang="en-US" altLang="zh-CN" dirty="0"/>
              <a:t>0x00001760</a:t>
            </a:r>
            <a:r>
              <a:rPr lang="zh-CN" altLang="zh-CN" dirty="0"/>
              <a:t>，执行空间的</a:t>
            </a:r>
            <a:r>
              <a:rPr lang="en-US" altLang="zh-CN" dirty="0"/>
              <a:t>ROM</a:t>
            </a:r>
            <a:r>
              <a:rPr lang="zh-CN" altLang="zh-CN" dirty="0"/>
              <a:t>比较小的原因就是因为部分</a:t>
            </a:r>
            <a:r>
              <a:rPr lang="en-US" altLang="zh-CN" dirty="0"/>
              <a:t>RW-data</a:t>
            </a:r>
            <a:r>
              <a:rPr lang="zh-CN" altLang="zh-CN" dirty="0"/>
              <a:t>类型的变量被拷贝到</a:t>
            </a:r>
            <a:r>
              <a:rPr lang="en-US" altLang="zh-CN" dirty="0"/>
              <a:t>RAM</a:t>
            </a:r>
            <a:r>
              <a:rPr lang="zh-CN" altLang="zh-CN" dirty="0"/>
              <a:t>空间了；它们的最大空间</a:t>
            </a:r>
            <a:r>
              <a:rPr lang="en-US" altLang="zh-CN" dirty="0"/>
              <a:t>(Max)</a:t>
            </a:r>
            <a:r>
              <a:rPr lang="zh-CN" altLang="zh-CN" dirty="0"/>
              <a:t>均为</a:t>
            </a:r>
            <a:r>
              <a:rPr lang="en-US" altLang="zh-CN" dirty="0"/>
              <a:t>0x00040000</a:t>
            </a:r>
            <a:r>
              <a:rPr lang="zh-CN" altLang="zh-CN" dirty="0"/>
              <a:t>，即</a:t>
            </a:r>
            <a:r>
              <a:rPr lang="en-US" altLang="zh-CN" dirty="0"/>
              <a:t>256K</a:t>
            </a:r>
            <a:r>
              <a:rPr lang="zh-CN" altLang="zh-CN" dirty="0"/>
              <a:t>字节，它指的是内部</a:t>
            </a:r>
            <a:r>
              <a:rPr lang="en-US" altLang="zh-CN" dirty="0"/>
              <a:t>FLASH</a:t>
            </a:r>
            <a:r>
              <a:rPr lang="zh-CN" altLang="zh-CN" dirty="0"/>
              <a:t>的最大空间。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计算</a:t>
            </a:r>
            <a:r>
              <a:rPr lang="zh-CN" altLang="zh-CN" dirty="0"/>
              <a:t>程序占用的空间时，需要使用加载区域的大小进行计算，本例子中应用程序使用的内部</a:t>
            </a:r>
            <a:r>
              <a:rPr lang="en-US" altLang="zh-CN" dirty="0"/>
              <a:t>FLASH</a:t>
            </a:r>
            <a:r>
              <a:rPr lang="zh-CN" altLang="zh-CN" dirty="0"/>
              <a:t>是从</a:t>
            </a:r>
            <a:r>
              <a:rPr lang="en-US" altLang="zh-CN" dirty="0"/>
              <a:t>0x08000000</a:t>
            </a:r>
            <a:r>
              <a:rPr lang="zh-CN" altLang="zh-CN" dirty="0"/>
              <a:t>至</a:t>
            </a:r>
            <a:r>
              <a:rPr lang="en-US" altLang="zh-CN" dirty="0"/>
              <a:t>(0x08000000+0x0000178c)</a:t>
            </a:r>
            <a:r>
              <a:rPr lang="zh-CN" altLang="zh-CN" dirty="0"/>
              <a:t>地址的空间区域。</a:t>
            </a:r>
          </a:p>
        </p:txBody>
      </p:sp>
    </p:spTree>
    <p:extLst>
      <p:ext uri="{BB962C8B-B14F-4D97-AF65-F5344CB8AC3E}">
        <p14:creationId xmlns:p14="http://schemas.microsoft.com/office/powerpoint/2010/main" val="11054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Pages>0</Pages>
  <Words>188</Words>
  <Characters>0</Characters>
  <Application>Microsoft Office PowerPoint</Application>
  <DocSecurity>0</DocSecurity>
  <PresentationFormat>全屏显示(4:3)</PresentationFormat>
  <Lines>0</Lines>
  <Paragraphs>66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381</cp:revision>
  <dcterms:created xsi:type="dcterms:W3CDTF">2014-09-22T09:17:55Z</dcterms:created>
  <dcterms:modified xsi:type="dcterms:W3CDTF">2017-09-28T01:23:21Z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