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7" r:id="rId3"/>
    <p:sldId id="273" r:id="rId4"/>
    <p:sldId id="286" r:id="rId5"/>
    <p:sldId id="298" r:id="rId6"/>
    <p:sldId id="299" r:id="rId7"/>
    <p:sldId id="307" r:id="rId8"/>
    <p:sldId id="301" r:id="rId9"/>
    <p:sldId id="302" r:id="rId10"/>
    <p:sldId id="304" r:id="rId11"/>
    <p:sldId id="305" r:id="rId12"/>
    <p:sldId id="30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959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503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610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7388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797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652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084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9593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5842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689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245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703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6194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8615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947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155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0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369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754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81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40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259632" y="2206625"/>
            <a:ext cx="5734893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94" y="297"/>
              <a:ext cx="2902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如何用</a:t>
              </a:r>
              <a:r>
                <a:rPr lang="en-US" altLang="zh-CN" sz="2800" b="1">
                  <a:latin typeface="微软雅黑" pitchFamily="34" charset="-122"/>
                  <a:ea typeface="微软雅黑" pitchFamily="34" charset="-122"/>
                </a:rPr>
                <a:t>DAP</a:t>
              </a:r>
              <a:r>
                <a:rPr lang="zh-CN" altLang="en-US" sz="2800" b="1">
                  <a:latin typeface="微软雅黑" pitchFamily="34" charset="-122"/>
                  <a:ea typeface="微软雅黑" pitchFamily="34" charset="-122"/>
                </a:rPr>
                <a:t>仿真器下载程序</a:t>
              </a:r>
              <a:endParaRPr lang="zh-CN" altLang="en-US" sz="28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6747272" y="1536212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437112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86375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31840" y="3645024"/>
            <a:ext cx="5544616" cy="2880320"/>
          </a:xfrm>
          <a:prstGeom prst="rect">
            <a:avLst/>
          </a:prstGeom>
          <a:solidFill>
            <a:srgbClr val="FFA8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55576" y="1268760"/>
            <a:ext cx="5328592" cy="2232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下载程序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10033" y="1380385"/>
            <a:ext cx="5030119" cy="73866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/>
              <a:t>下载程序不需要其他额外的软件，直接点击</a:t>
            </a:r>
            <a:r>
              <a:rPr lang="en-US" altLang="zh-CN" sz="1400" dirty="0"/>
              <a:t>KEIL</a:t>
            </a:r>
            <a:r>
              <a:rPr lang="zh-CN" altLang="zh-CN" sz="1400" dirty="0"/>
              <a:t>中的</a:t>
            </a:r>
            <a:r>
              <a:rPr lang="en-US" altLang="zh-CN" sz="1400" dirty="0"/>
              <a:t>LOAD</a:t>
            </a:r>
            <a:r>
              <a:rPr lang="zh-CN" altLang="zh-CN" sz="1400" dirty="0"/>
              <a:t>按钮即可。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92896"/>
            <a:ext cx="5096510" cy="7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305" y="4576658"/>
            <a:ext cx="5030119" cy="180467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3358305" y="3823418"/>
            <a:ext cx="5030119" cy="613694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程序下载后，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Build Output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选项卡如果打印出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Application running…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则表示程序下载成功。如果没有出现实验现象，按复位键试试。</a:t>
            </a:r>
          </a:p>
        </p:txBody>
      </p:sp>
      <p:sp>
        <p:nvSpPr>
          <p:cNvPr id="13" name="对角圆角矩形 12"/>
          <p:cNvSpPr/>
          <p:nvPr/>
        </p:nvSpPr>
        <p:spPr bwMode="auto">
          <a:xfrm>
            <a:off x="157268" y="1844824"/>
            <a:ext cx="785818" cy="785818"/>
          </a:xfrm>
          <a:prstGeom prst="round2DiagRect">
            <a:avLst>
              <a:gd name="adj1" fmla="val 16667"/>
              <a:gd name="adj2" fmla="val 29091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对角圆角矩形 14"/>
          <p:cNvSpPr/>
          <p:nvPr/>
        </p:nvSpPr>
        <p:spPr bwMode="auto">
          <a:xfrm>
            <a:off x="2339752" y="4515390"/>
            <a:ext cx="785818" cy="785818"/>
          </a:xfrm>
          <a:prstGeom prst="round2DiagRect">
            <a:avLst>
              <a:gd name="adj1" fmla="val 16667"/>
              <a:gd name="adj2" fmla="val 29091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08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fire-stm32.taobao.com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68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仿真器简介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1620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硬件连接</a:t>
            </a:r>
          </a:p>
        </p:txBody>
      </p:sp>
      <p:sp>
        <p:nvSpPr>
          <p:cNvPr id="33" name="对角圆角矩形 32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292475" y="4581525"/>
            <a:ext cx="16208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下载程序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1979613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仿真器配置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348880"/>
            <a:ext cx="7560840" cy="34563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0" name="文本框 3"/>
          <p:cNvSpPr txBox="1">
            <a:spLocks noChangeArrowheads="1"/>
          </p:cNvSpPr>
          <p:nvPr/>
        </p:nvSpPr>
        <p:spPr bwMode="auto">
          <a:xfrm>
            <a:off x="1835696" y="1671191"/>
            <a:ext cx="58326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仿真器：</a:t>
            </a:r>
            <a:r>
              <a:rPr lang="en-US" altLang="zh-CN" sz="2400" b="1" dirty="0" err="1">
                <a:latin typeface="微软雅黑" pitchFamily="34" charset="-122"/>
                <a:ea typeface="微软雅黑" pitchFamily="34" charset="-122"/>
              </a:rPr>
              <a:t>Fire_Debugger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高速版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全速版</a:t>
            </a: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971600" y="2447131"/>
            <a:ext cx="7344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遵循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ARM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公司的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CMSIS-DAP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标准，支持所有基于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Cortex-M</a:t>
            </a:r>
            <a:r>
              <a:rPr lang="zh-CN" altLang="zh-CN" sz="1600" b="1" dirty="0">
                <a:latin typeface="微软雅黑" pitchFamily="34" charset="-122"/>
                <a:ea typeface="微软雅黑" pitchFamily="34" charset="-122"/>
              </a:rPr>
              <a:t>内核的单片机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971600" y="3140968"/>
            <a:ext cx="4824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、属于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HID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设备，跟鼠标键盘一样，无需安装驱动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971600" y="3861048"/>
            <a:ext cx="50321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、支持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XP/WIN7/WIN8/WIN10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这四个操作系统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971600" y="4509120"/>
            <a:ext cx="51125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、支持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下载模式，可在线调试和硬件仿真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3"/>
          <p:cNvSpPr txBox="1">
            <a:spLocks noChangeArrowheads="1"/>
          </p:cNvSpPr>
          <p:nvPr/>
        </p:nvSpPr>
        <p:spPr bwMode="auto">
          <a:xfrm>
            <a:off x="971600" y="5055567"/>
            <a:ext cx="5544616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高速版支持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模式，全速版只有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987824" y="1484313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全速版 引脚说明</a:t>
            </a:r>
          </a:p>
        </p:txBody>
      </p: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684213" y="2133600"/>
            <a:ext cx="3879850" cy="2308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全速版只支持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模式，只需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根线即可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1-3V3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不用接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2-TMS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接数据引脚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3-GND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接地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4-TCK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接时钟引脚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5-RST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接复位引脚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133600"/>
            <a:ext cx="3390900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文本框 3"/>
          <p:cNvSpPr txBox="1">
            <a:spLocks noChangeArrowheads="1"/>
          </p:cNvSpPr>
          <p:nvPr/>
        </p:nvSpPr>
        <p:spPr bwMode="auto">
          <a:xfrm>
            <a:off x="684213" y="4724400"/>
            <a:ext cx="7558087" cy="1447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使用方法：</a:t>
            </a:r>
            <a:endParaRPr lang="en-US" altLang="zh-CN" sz="1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把仿真器用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线连接电脑，无需安装驱动，连接好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线后，此时仿真器无需连接开发板，如果红灯亮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，然后亮绿灯则表示正常。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下载的时候红灯亮，下载完后绿灯亮。</a:t>
            </a:r>
          </a:p>
        </p:txBody>
      </p:sp>
    </p:spTree>
    <p:extLst>
      <p:ext uri="{BB962C8B-B14F-4D97-AF65-F5344CB8AC3E}">
        <p14:creationId xmlns:p14="http://schemas.microsoft.com/office/powerpoint/2010/main" val="303389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仿真器简介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211388"/>
            <a:ext cx="528002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270375"/>
            <a:ext cx="52800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6011863" y="2182813"/>
            <a:ext cx="2873375" cy="3046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高速版支持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JTAG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两种模式，如果仅想使用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SW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模式，用杜邦线连接以下引脚即可：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1-VREF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3V3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7-TMS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接数据引脚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9-TCK      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接时钟引脚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15-RESET   </a:t>
            </a: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接复位引脚</a:t>
            </a:r>
            <a:endParaRPr lang="en-US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最后要记得跟目标板共地</a:t>
            </a:r>
            <a:endParaRPr lang="zh-CN" altLang="zh-CN" sz="16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1836738" y="1606550"/>
            <a:ext cx="244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高速版 引脚说明</a:t>
            </a:r>
          </a:p>
        </p:txBody>
      </p:sp>
    </p:spTree>
    <p:extLst>
      <p:ext uri="{BB962C8B-B14F-4D97-AF65-F5344CB8AC3E}">
        <p14:creationId xmlns:p14="http://schemas.microsoft.com/office/powerpoint/2010/main" val="363682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96752"/>
            <a:ext cx="8712968" cy="5256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硬件连接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987824" y="1341438"/>
            <a:ext cx="3600400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仿真器与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霸天虎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连接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32" y="1947789"/>
            <a:ext cx="6804248" cy="430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395288" y="2185988"/>
            <a:ext cx="3667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/>
            <a:r>
              <a:rPr lang="zh-CN" altLang="en-US" sz="1400" b="1" dirty="0"/>
              <a:t>①：</a:t>
            </a:r>
            <a:r>
              <a:rPr lang="en-US" altLang="zh-CN" sz="1400" b="1" dirty="0"/>
              <a:t>Debug</a:t>
            </a:r>
            <a:r>
              <a:rPr lang="zh-CN" altLang="zh-CN" sz="1400" b="1" dirty="0"/>
              <a:t>选项配置</a:t>
            </a:r>
            <a:r>
              <a:rPr lang="zh-CN" altLang="en-US" sz="1400" b="1" dirty="0"/>
              <a:t>，选择仿真器型号：</a:t>
            </a:r>
            <a:r>
              <a:rPr lang="en-US" altLang="zh-CN" sz="1400" b="1" dirty="0"/>
              <a:t>CMSIS-DAP Debugger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924175"/>
            <a:ext cx="3667125" cy="3133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565" y="2924944"/>
            <a:ext cx="4248150" cy="3094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3"/>
          <p:cNvSpPr txBox="1">
            <a:spLocks noChangeArrowheads="1"/>
          </p:cNvSpPr>
          <p:nvPr/>
        </p:nvSpPr>
        <p:spPr bwMode="auto">
          <a:xfrm>
            <a:off x="500633" y="1160463"/>
            <a:ext cx="6519639" cy="83099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在仿真器连接好电脑和开发板且开发板供电正常的情况下，打开编译软件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KEIL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，在魔术棒选项卡里面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配置仿真器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，具体过程看图示：</a:t>
            </a: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4499992" y="2400945"/>
            <a:ext cx="4027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/>
            <a:r>
              <a:rPr lang="zh-CN" altLang="en-US" sz="1400" b="1" dirty="0"/>
              <a:t>②：</a:t>
            </a:r>
            <a:r>
              <a:rPr lang="en-US" altLang="zh-CN" sz="1400" b="1" dirty="0"/>
              <a:t>Utilities</a:t>
            </a:r>
            <a:r>
              <a:rPr lang="zh-CN" altLang="zh-CN" sz="1400" b="1" dirty="0"/>
              <a:t>选项配置</a:t>
            </a:r>
            <a:r>
              <a:rPr lang="zh-CN" altLang="en-US" sz="1400" b="1" dirty="0"/>
              <a:t>，选择默认配置的仿真器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25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仿真器配置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2051720" y="1124744"/>
            <a:ext cx="52877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3">
              <a:lnSpc>
                <a:spcPct val="150000"/>
              </a:lnSpc>
            </a:pPr>
            <a:r>
              <a:rPr lang="zh-CN" altLang="en-US" sz="2000" b="1" dirty="0"/>
              <a:t>③：</a:t>
            </a:r>
            <a:r>
              <a:rPr lang="en-US" altLang="zh-CN" sz="2000" b="1" dirty="0"/>
              <a:t>Debug Settings</a:t>
            </a:r>
            <a:r>
              <a:rPr lang="zh-CN" altLang="zh-CN" sz="2000" b="1" dirty="0"/>
              <a:t>选项配置</a:t>
            </a:r>
            <a:endParaRPr lang="en-US" altLang="zh-CN" sz="2000" b="1" dirty="0"/>
          </a:p>
          <a:p>
            <a:pPr marL="0" lvl="3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这里配置比较多，需要根据图示认真配置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95" y="2204864"/>
            <a:ext cx="5400600" cy="4322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88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选择目标板</a:t>
            </a:r>
            <a:endParaRPr lang="en-US" altLang="zh-CN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67544" y="1160463"/>
            <a:ext cx="8391847" cy="10618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选择目标板，具体选择多大的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要根据板子上的芯片型号决定。秉火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开发板的配置是：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F1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512K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F4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1M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。这里面有个小技巧就是把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Reset and Run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也勾选上，这样程序下载完之后就会自动运行，否则需要手动复位。擦除的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大小选择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Sectors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即可，不要选择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Full Chip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，不然下载会比较慢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11251" y="3212976"/>
            <a:ext cx="4483955" cy="3510964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5960" y="2564904"/>
            <a:ext cx="4421505" cy="3466465"/>
          </a:xfrm>
          <a:prstGeom prst="rect">
            <a:avLst/>
          </a:prstGeom>
        </p:spPr>
      </p:pic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3967996" y="2376017"/>
            <a:ext cx="576063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F1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3"/>
          <p:cNvSpPr txBox="1">
            <a:spLocks noChangeArrowheads="1"/>
          </p:cNvSpPr>
          <p:nvPr/>
        </p:nvSpPr>
        <p:spPr bwMode="auto">
          <a:xfrm>
            <a:off x="8503310" y="3006577"/>
            <a:ext cx="576063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F4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93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Pages>0</Pages>
  <Words>536</Words>
  <Characters>0</Characters>
  <Application>Microsoft Office PowerPoint</Application>
  <DocSecurity>0</DocSecurity>
  <PresentationFormat>全屏显示(4:3)</PresentationFormat>
  <Lines>0</Lines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如何用DAP仿真器下载程序</dc:title>
  <dc:creator>wushaoxia(武绍霞)</dc:creator>
  <cp:lastModifiedBy>ge fire</cp:lastModifiedBy>
  <cp:revision>146</cp:revision>
  <dcterms:created xsi:type="dcterms:W3CDTF">2014-09-22T09:17:55Z</dcterms:created>
  <dcterms:modified xsi:type="dcterms:W3CDTF">2017-02-15T09:13:00Z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