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7" r:id="rId2"/>
    <p:sldId id="273" r:id="rId3"/>
    <p:sldId id="324" r:id="rId4"/>
    <p:sldId id="325" r:id="rId5"/>
    <p:sldId id="322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6" r:id="rId14"/>
    <p:sldId id="334" r:id="rId15"/>
    <p:sldId id="335" r:id="rId16"/>
    <p:sldId id="337" r:id="rId17"/>
    <p:sldId id="338" r:id="rId18"/>
    <p:sldId id="339" r:id="rId19"/>
    <p:sldId id="326" r:id="rId20"/>
    <p:sldId id="283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启动文件讲解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484784"/>
            <a:ext cx="86409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EXPORT</a:t>
            </a:r>
            <a:r>
              <a:rPr lang="zh-CN" altLang="en-US" sz="2400"/>
              <a:t>：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声明一个标号具有全局属性，可被外部的文件使用。如果是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IAR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编译器，则使用的是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GLOBAL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这个指令。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3645024"/>
            <a:ext cx="8784976" cy="244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DCD</a:t>
            </a:r>
            <a:r>
              <a:rPr lang="zh-CN" altLang="en-US"/>
              <a:t>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分配一个或者多个以字为单位的内存，以四字节对齐，并要求初始化这些内存。在向量表中，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DCD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分配了一堆内存，并且以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ESR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的入口地址初始化它们。</a:t>
            </a:r>
          </a:p>
        </p:txBody>
      </p:sp>
    </p:spTree>
    <p:extLst>
      <p:ext uri="{BB962C8B-B14F-4D97-AF65-F5344CB8AC3E}">
        <p14:creationId xmlns:p14="http://schemas.microsoft.com/office/powerpoint/2010/main" val="399508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124744"/>
            <a:ext cx="3384376" cy="906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4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向量表</a:t>
            </a:r>
            <a:endParaRPr lang="en-US" altLang="zh-CN" sz="40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4999" y="2209453"/>
            <a:ext cx="894350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向量表实际上是一个</a:t>
            </a:r>
            <a:r>
              <a:rPr lang="en-US" altLang="zh-CN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位的整型数组，一个元素对应一个异常（</a:t>
            </a:r>
            <a:r>
              <a:rPr lang="en-US" altLang="zh-CN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ESR</a:t>
            </a:r>
            <a:r>
              <a:rPr lang="zh-CN" altLang="en-US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），数组元素存的就是</a:t>
            </a:r>
            <a:r>
              <a:rPr lang="en-US" altLang="zh-CN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ESR</a:t>
            </a:r>
            <a:r>
              <a:rPr lang="zh-CN" altLang="en-US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的入口地址。</a:t>
            </a:r>
            <a:endParaRPr lang="en-US" altLang="zh-CN" sz="2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859" y="3789040"/>
            <a:ext cx="8763993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向量表在复位后从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地址开始，具体的初始化值请查询参考手册的中断章节。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3904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2824" y="5445224"/>
            <a:ext cx="83613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从代码上看，向量表中存放的都是中断服务函数的函数名，可我们知道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语言中的函数名就是一个地址。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26" y="1124744"/>
            <a:ext cx="8361363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159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005" y="2564904"/>
            <a:ext cx="87639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地址是从</a:t>
            </a: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0X0800 0000</a:t>
            </a:r>
            <a:r>
              <a:rPr lang="zh-CN" altLang="en-US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开始，向量表又是从</a:t>
            </a: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地址开始存放，这是否矛盾？？</a:t>
            </a:r>
            <a:endParaRPr lang="en-US" altLang="zh-CN" sz="3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9206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124744"/>
            <a:ext cx="3384376" cy="906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4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复位程序</a:t>
            </a:r>
            <a:endParaRPr lang="en-US" altLang="zh-CN" sz="40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5111" y="2060848"/>
            <a:ext cx="65671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复位程序是上电后单片机执行的第一个程序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4475" y="2636912"/>
            <a:ext cx="87639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SystemInit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函数配置系统时钟；调用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库函数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_main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，并最终进入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的世界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33056"/>
            <a:ext cx="7738367" cy="270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02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1484784"/>
            <a:ext cx="864096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WEAK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表示弱定义，如果外部文件优先定义了该标号则首先引用该标号，如果外部文件没有声明也不会出错。这里表示复位子程序可以由用户在其他文件重新实现，这里并不是唯一的。</a:t>
            </a:r>
            <a:br>
              <a:rPr lang="zh-CN" altLang="en-US" sz="2400"/>
            </a:br>
            <a:r>
              <a:rPr lang="en-US" altLang="zh-CN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IMPORT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表示该标号来自外部文件，跟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语言中的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EXTERN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关键字类似。这里表示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SystemInit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__main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这两个函数均来自外部的文件。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4892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85" y="2348880"/>
            <a:ext cx="8408987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539553" y="1412776"/>
            <a:ext cx="360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Cortex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内核的指令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45" y="4835237"/>
            <a:ext cx="5314286" cy="1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20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124744"/>
            <a:ext cx="42484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4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中断服务程序</a:t>
            </a:r>
            <a:endParaRPr lang="en-US" altLang="zh-CN" sz="40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5111" y="2060848"/>
            <a:ext cx="87993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启动文件为我们写好了全部的中断服务程序，函数的名称必须与向量表里面初始化的名称一样。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0495" y="3439179"/>
            <a:ext cx="87639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这些程序都是空的，需要我们在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文件里面重新实现。如果我们写的中断服务程序的函数名写错了，程序也不会报错，而是会进入一个死循环。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5" y="5282902"/>
            <a:ext cx="8447087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4000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124744"/>
            <a:ext cx="6408712" cy="906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6-</a:t>
            </a:r>
            <a:r>
              <a:rPr lang="zh-CN" altLang="en-US" sz="4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用户堆栈初始化</a:t>
            </a:r>
            <a:endParaRPr lang="en-US" altLang="zh-CN" sz="40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5111" y="2060848"/>
            <a:ext cx="68551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由标准的</a:t>
            </a: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库函数</a:t>
            </a: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_main</a:t>
            </a:r>
            <a:r>
              <a:rPr lang="zh-CN" altLang="en-US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来完成。</a:t>
            </a:r>
            <a:endParaRPr lang="en-US" altLang="zh-CN" sz="3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2996952"/>
            <a:ext cx="8640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IF,ELSE,ENDIF</a:t>
            </a:r>
            <a:r>
              <a:rPr lang="zh-CN" altLang="en-US" sz="3200"/>
              <a:t>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汇编的条件分支语句，跟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语言的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if ,else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类似。</a:t>
            </a:r>
            <a:br>
              <a:rPr lang="zh-CN" altLang="en-US" sz="2400"/>
            </a:br>
            <a:r>
              <a:rPr lang="en-US" altLang="zh-CN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END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文件结束。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ALIGN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对指令或者数据存放的地址进行对齐，后面会跟一个立即数。缺省表示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字节对齐。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6125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ARM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汇编指令讲解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19994"/>
            <a:ext cx="8304213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115615" y="980728"/>
            <a:ext cx="69127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启动文件里面涉及到的</a:t>
            </a: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ARM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471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1187624" y="2038189"/>
            <a:ext cx="1368152" cy="1368152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54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54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952168" y="3389970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2204864"/>
            <a:ext cx="38779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启动文件讲解</a:t>
            </a:r>
            <a:endParaRPr lang="zh-CN" altLang="en-US" sz="4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9592" y="4005064"/>
            <a:ext cx="66950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“启动文件详解”章节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7544" y="1196752"/>
            <a:ext cx="64087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启动文件的讲解 </a:t>
            </a:r>
            <a:r>
              <a:rPr lang="en-US" altLang="zh-CN" sz="4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4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endParaRPr lang="en-US" altLang="zh-CN" sz="40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3032" y="2276872"/>
            <a:ext cx="82954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注释的讲解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程序的讲解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如何查找资料（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ARM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的汇编指令）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65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7544" y="1196752"/>
            <a:ext cx="38191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启动文件的作用</a:t>
            </a:r>
            <a:endParaRPr lang="en-US" altLang="zh-CN" sz="40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3032" y="2276872"/>
            <a:ext cx="82954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初始化堆栈指针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指针，指向复位程序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初始化中断向量表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配置系统时钟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库函数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_main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，最终进入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的世界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3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1560" y="1423759"/>
            <a:ext cx="47525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汇编程序如何注释</a:t>
            </a:r>
            <a:endParaRPr lang="en-US" altLang="zh-CN" sz="40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3032" y="2780928"/>
            <a:ext cx="8295432" cy="1913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汇编注释用“；”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2-C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语言注释用“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”或者“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/**/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44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1560" y="1124744"/>
            <a:ext cx="33843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1-Stack—</a:t>
            </a:r>
            <a:r>
              <a:rPr lang="zh-CN" altLang="en-US" sz="4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栈</a:t>
            </a:r>
            <a:endParaRPr lang="en-US" altLang="zh-CN" sz="40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3031" y="2204864"/>
            <a:ext cx="81401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用于局部变量、函数调用、函数形参的开销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4" y="3336776"/>
            <a:ext cx="805656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92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484784"/>
            <a:ext cx="86409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EQU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宏定义的伪指令，相当于等于，类似与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中的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define</a:t>
            </a:r>
          </a:p>
          <a:p>
            <a:pPr>
              <a:lnSpc>
                <a:spcPct val="200000"/>
              </a:lnSpc>
            </a:pPr>
            <a:r>
              <a:rPr lang="en-US" altLang="zh-CN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AREA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：告诉汇编器汇编一个新的代码段或者数据段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SPACE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：用于分配一定大小的内存空间，单位为字节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4797152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标号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__initial_sp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紧挨着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SPACE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语句放置，表示栈的结束地址，即栈顶地址，栈是由高向低生长的。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320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1560" y="1124744"/>
            <a:ext cx="33843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2-Heap—</a:t>
            </a:r>
            <a:r>
              <a:rPr lang="zh-CN" altLang="en-US" sz="4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堆</a:t>
            </a:r>
            <a:endParaRPr lang="en-US" altLang="zh-CN" sz="40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3031" y="2204864"/>
            <a:ext cx="81401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堆用于动态内存的分配，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malloc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31" y="3212976"/>
            <a:ext cx="7799387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63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484784"/>
            <a:ext cx="864096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PRESERVE8</a:t>
            </a:r>
            <a:r>
              <a:rPr lang="zh-CN" altLang="en-US" sz="2400"/>
              <a:t>：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指定当前文件的堆栈按照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字节对齐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THUMB</a:t>
            </a:r>
            <a:r>
              <a:rPr lang="zh-CN" altLang="en-US" sz="3200"/>
              <a:t>：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表示后面指令为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THUMB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指令。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THUBM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ARM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以前的指令集，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16bit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，现在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Cortex-M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系列的都使用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THUMB-2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指令集，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THUMB-2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32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位的，兼容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位和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32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位的指令，是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THUMB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的超级。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6589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4431</TotalTime>
  <Pages>0</Pages>
  <Words>756</Words>
  <Characters>0</Characters>
  <Application>Microsoft Office PowerPoint</Application>
  <DocSecurity>0</DocSecurity>
  <PresentationFormat>全屏显示(4:3)</PresentationFormat>
  <Lines>0</Lines>
  <Paragraphs>75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启动文件讲解</dc:title>
  <dc:creator>wushaoxia(武绍霞)</dc:creator>
  <cp:lastModifiedBy>ge fire</cp:lastModifiedBy>
  <cp:revision>626</cp:revision>
  <dcterms:created xsi:type="dcterms:W3CDTF">2014-09-22T09:17:55Z</dcterms:created>
  <dcterms:modified xsi:type="dcterms:W3CDTF">2017-05-24T08:27:57Z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