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7" r:id="rId2"/>
    <p:sldId id="273" r:id="rId3"/>
    <p:sldId id="320" r:id="rId4"/>
    <p:sldId id="329" r:id="rId5"/>
    <p:sldId id="319" r:id="rId6"/>
    <p:sldId id="321" r:id="rId7"/>
    <p:sldId id="322" r:id="rId8"/>
    <p:sldId id="323" r:id="rId9"/>
    <p:sldId id="324" r:id="rId10"/>
    <p:sldId id="325" r:id="rId11"/>
    <p:sldId id="326" r:id="rId12"/>
    <p:sldId id="327" r:id="rId13"/>
    <p:sldId id="328" r:id="rId14"/>
    <p:sldId id="283" r:id="rId15"/>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0000FF"/>
    <a:srgbClr val="248C51"/>
    <a:srgbClr val="2DDF4B"/>
    <a:srgbClr val="FFA850"/>
    <a:srgbClr val="5B81CF"/>
    <a:srgbClr val="EAFBFF"/>
    <a:srgbClr val="76A4DC"/>
    <a:srgbClr val="FE978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08" d="100"/>
          <a:sy n="108" d="100"/>
        </p:scale>
        <p:origin x="1704" y="102"/>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AEC47E-F412-449F-B23F-34631ABB315C}" type="datetimeFigureOut">
              <a:rPr lang="zh-CN" altLang="en-US" smtClean="0"/>
              <a:t>2017/6/10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888EC4-E893-4630-B4E5-4422E490571E}" type="slidenum">
              <a:rPr lang="zh-CN" altLang="en-US" smtClean="0"/>
              <a:t>‹#›</a:t>
            </a:fld>
            <a:endParaRPr lang="zh-CN" altLang="en-US"/>
          </a:p>
        </p:txBody>
      </p:sp>
    </p:spTree>
    <p:extLst>
      <p:ext uri="{BB962C8B-B14F-4D97-AF65-F5344CB8AC3E}">
        <p14:creationId xmlns:p14="http://schemas.microsoft.com/office/powerpoint/2010/main" val="4049541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226" y="297"/>
              <a:ext cx="2791"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STM32</a:t>
              </a:r>
              <a:r>
                <a:rPr lang="zh-CN" altLang="en-US" sz="3200" b="1">
                  <a:latin typeface="微软雅黑" pitchFamily="34" charset="-122"/>
                  <a:ea typeface="微软雅黑" pitchFamily="34" charset="-122"/>
                </a:rPr>
                <a:t>中断应用概览</a:t>
              </a: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STM32—M4</a:t>
            </a:r>
            <a:r>
              <a:rPr lang="zh-CN" altLang="en-US" sz="3200" b="1">
                <a:latin typeface="微软雅黑" pitchFamily="34" charset="-122"/>
                <a:ea typeface="微软雅黑" pitchFamily="34" charset="-122"/>
              </a:rPr>
              <a:t>系列</a:t>
            </a: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www.firebbs.n</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中断编程</a:t>
            </a:r>
            <a:endParaRPr lang="zh-CN" altLang="en-US" sz="3200" b="1" dirty="0">
              <a:solidFill>
                <a:srgbClr val="000000"/>
              </a:solidFill>
              <a:latin typeface="微软雅黑" pitchFamily="34" charset="-122"/>
              <a:ea typeface="微软雅黑" pitchFamily="34" charset="-122"/>
            </a:endParaRPr>
          </a:p>
        </p:txBody>
      </p:sp>
      <p:sp>
        <p:nvSpPr>
          <p:cNvPr id="6" name="矩形 5"/>
          <p:cNvSpPr/>
          <p:nvPr/>
        </p:nvSpPr>
        <p:spPr>
          <a:xfrm>
            <a:off x="2075720" y="2492896"/>
            <a:ext cx="4978271" cy="1015663"/>
          </a:xfrm>
          <a:prstGeom prst="rect">
            <a:avLst/>
          </a:prstGeom>
        </p:spPr>
        <p:txBody>
          <a:bodyPr wrap="square">
            <a:spAutoFit/>
          </a:bodyPr>
          <a:lstStyle/>
          <a:p>
            <a:r>
              <a:rPr lang="zh-CN" altLang="en-US" sz="6000">
                <a:solidFill>
                  <a:srgbClr val="000000"/>
                </a:solidFill>
                <a:latin typeface="微软雅黑" pitchFamily="34" charset="-122"/>
                <a:ea typeface="微软雅黑" pitchFamily="34" charset="-122"/>
              </a:rPr>
              <a:t>使能中断请求</a:t>
            </a:r>
            <a:endParaRPr lang="en-US" altLang="zh-CN" sz="6000">
              <a:solidFill>
                <a:srgbClr val="000000"/>
              </a:solidFill>
              <a:latin typeface="微软雅黑" pitchFamily="34" charset="-122"/>
              <a:ea typeface="微软雅黑" pitchFamily="34" charset="-122"/>
            </a:endParaRPr>
          </a:p>
        </p:txBody>
      </p:sp>
      <p:sp>
        <p:nvSpPr>
          <p:cNvPr id="8" name="矩形 7"/>
          <p:cNvSpPr/>
          <p:nvPr/>
        </p:nvSpPr>
        <p:spPr>
          <a:xfrm>
            <a:off x="1763688" y="3690029"/>
            <a:ext cx="5904656" cy="954107"/>
          </a:xfrm>
          <a:prstGeom prst="rect">
            <a:avLst/>
          </a:prstGeom>
        </p:spPr>
        <p:txBody>
          <a:bodyPr wrap="square">
            <a:spAutoFit/>
          </a:bodyPr>
          <a:lstStyle/>
          <a:p>
            <a:pPr>
              <a:lnSpc>
                <a:spcPct val="200000"/>
              </a:lnSpc>
            </a:pPr>
            <a:r>
              <a:rPr lang="zh-CN" altLang="en-US" sz="2800">
                <a:solidFill>
                  <a:srgbClr val="000000"/>
                </a:solidFill>
                <a:latin typeface="微软雅黑" pitchFamily="34" charset="-122"/>
                <a:ea typeface="微软雅黑" pitchFamily="34" charset="-122"/>
              </a:rPr>
              <a:t>如何使能，需要配置哪个寄存器？</a:t>
            </a:r>
            <a:endParaRPr lang="en-US" altLang="zh-CN" sz="28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344243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中断编程</a:t>
            </a:r>
            <a:endParaRPr lang="zh-CN" altLang="en-US" sz="3200" b="1" dirty="0">
              <a:solidFill>
                <a:srgbClr val="000000"/>
              </a:solidFill>
              <a:latin typeface="微软雅黑" pitchFamily="34" charset="-122"/>
              <a:ea typeface="微软雅黑" pitchFamily="34" charset="-122"/>
            </a:endParaRPr>
          </a:p>
        </p:txBody>
      </p:sp>
      <p:sp>
        <p:nvSpPr>
          <p:cNvPr id="6" name="矩形 5"/>
          <p:cNvSpPr/>
          <p:nvPr/>
        </p:nvSpPr>
        <p:spPr>
          <a:xfrm>
            <a:off x="1619672" y="2348880"/>
            <a:ext cx="5736640" cy="1015663"/>
          </a:xfrm>
          <a:prstGeom prst="rect">
            <a:avLst/>
          </a:prstGeom>
        </p:spPr>
        <p:txBody>
          <a:bodyPr wrap="square">
            <a:spAutoFit/>
          </a:bodyPr>
          <a:lstStyle/>
          <a:p>
            <a:r>
              <a:rPr lang="zh-CN" altLang="en-US" sz="6000">
                <a:solidFill>
                  <a:srgbClr val="000000"/>
                </a:solidFill>
                <a:latin typeface="微软雅黑" pitchFamily="34" charset="-122"/>
                <a:ea typeface="微软雅黑" pitchFamily="34" charset="-122"/>
              </a:rPr>
              <a:t>中断优先级分组</a:t>
            </a:r>
            <a:endParaRPr lang="en-US" altLang="zh-CN" sz="6000">
              <a:solidFill>
                <a:srgbClr val="000000"/>
              </a:solidFill>
              <a:latin typeface="微软雅黑" pitchFamily="34" charset="-122"/>
              <a:ea typeface="微软雅黑" pitchFamily="34" charset="-122"/>
            </a:endParaRPr>
          </a:p>
        </p:txBody>
      </p:sp>
      <p:sp>
        <p:nvSpPr>
          <p:cNvPr id="5" name="矩形 4"/>
          <p:cNvSpPr/>
          <p:nvPr/>
        </p:nvSpPr>
        <p:spPr>
          <a:xfrm>
            <a:off x="1763688" y="3690029"/>
            <a:ext cx="5256584" cy="954107"/>
          </a:xfrm>
          <a:prstGeom prst="rect">
            <a:avLst/>
          </a:prstGeom>
        </p:spPr>
        <p:txBody>
          <a:bodyPr wrap="square">
            <a:spAutoFit/>
          </a:bodyPr>
          <a:lstStyle/>
          <a:p>
            <a:pPr>
              <a:lnSpc>
                <a:spcPct val="200000"/>
              </a:lnSpc>
            </a:pPr>
            <a:r>
              <a:rPr lang="zh-CN" altLang="en-US" sz="2800">
                <a:solidFill>
                  <a:srgbClr val="000000"/>
                </a:solidFill>
                <a:latin typeface="微软雅黑" pitchFamily="34" charset="-122"/>
                <a:ea typeface="微软雅黑" pitchFamily="34" charset="-122"/>
              </a:rPr>
              <a:t>如何配置，需要配置哪个寄存器</a:t>
            </a:r>
            <a:endParaRPr lang="en-US" altLang="zh-CN" sz="28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414547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中断编程</a:t>
            </a:r>
            <a:endParaRPr lang="zh-CN" altLang="en-US" sz="3200" b="1" dirty="0">
              <a:solidFill>
                <a:srgbClr val="000000"/>
              </a:solidFill>
              <a:latin typeface="微软雅黑" pitchFamily="34" charset="-122"/>
              <a:ea typeface="微软雅黑" pitchFamily="34" charset="-122"/>
            </a:endParaRPr>
          </a:p>
        </p:txBody>
      </p:sp>
      <p:sp>
        <p:nvSpPr>
          <p:cNvPr id="6" name="矩形 5"/>
          <p:cNvSpPr/>
          <p:nvPr/>
        </p:nvSpPr>
        <p:spPr>
          <a:xfrm>
            <a:off x="467544" y="1340768"/>
            <a:ext cx="6768752" cy="923330"/>
          </a:xfrm>
          <a:prstGeom prst="rect">
            <a:avLst/>
          </a:prstGeom>
        </p:spPr>
        <p:txBody>
          <a:bodyPr wrap="square">
            <a:spAutoFit/>
          </a:bodyPr>
          <a:lstStyle/>
          <a:p>
            <a:r>
              <a:rPr lang="en-US" altLang="zh-CN" sz="5400">
                <a:solidFill>
                  <a:srgbClr val="000000"/>
                </a:solidFill>
                <a:latin typeface="微软雅黑" pitchFamily="34" charset="-122"/>
                <a:ea typeface="微软雅黑" pitchFamily="34" charset="-122"/>
              </a:rPr>
              <a:t>NVIC_InitTypeDef</a:t>
            </a:r>
          </a:p>
        </p:txBody>
      </p:sp>
      <p:sp>
        <p:nvSpPr>
          <p:cNvPr id="5" name="矩形 4"/>
          <p:cNvSpPr/>
          <p:nvPr/>
        </p:nvSpPr>
        <p:spPr>
          <a:xfrm>
            <a:off x="323528" y="2636912"/>
            <a:ext cx="8424936" cy="2631490"/>
          </a:xfrm>
          <a:prstGeom prst="rect">
            <a:avLst/>
          </a:prstGeom>
        </p:spPr>
        <p:txBody>
          <a:bodyPr wrap="square">
            <a:spAutoFit/>
          </a:bodyPr>
          <a:lstStyle/>
          <a:p>
            <a:pPr>
              <a:lnSpc>
                <a:spcPct val="150000"/>
              </a:lnSpc>
            </a:pPr>
            <a:r>
              <a:rPr lang="en-US" altLang="zh-CN" sz="2800">
                <a:solidFill>
                  <a:srgbClr val="000000"/>
                </a:solidFill>
                <a:latin typeface="微软雅黑" pitchFamily="34" charset="-122"/>
                <a:ea typeface="微软雅黑" pitchFamily="34" charset="-122"/>
              </a:rPr>
              <a:t>1-NVIC_IRQChannel</a:t>
            </a:r>
            <a:r>
              <a:rPr lang="zh-CN" altLang="en-US" sz="2800">
                <a:solidFill>
                  <a:srgbClr val="000000"/>
                </a:solidFill>
                <a:latin typeface="微软雅黑" pitchFamily="34" charset="-122"/>
                <a:ea typeface="微软雅黑" pitchFamily="34" charset="-122"/>
              </a:rPr>
              <a:t>：中断源</a:t>
            </a:r>
            <a:endParaRPr lang="en-US" altLang="zh-CN" sz="2800">
              <a:solidFill>
                <a:srgbClr val="000000"/>
              </a:solidFill>
              <a:latin typeface="微软雅黑" pitchFamily="34" charset="-122"/>
              <a:ea typeface="微软雅黑" pitchFamily="34" charset="-122"/>
            </a:endParaRPr>
          </a:p>
          <a:p>
            <a:pPr>
              <a:lnSpc>
                <a:spcPct val="150000"/>
              </a:lnSpc>
            </a:pPr>
            <a:r>
              <a:rPr lang="en-US" altLang="zh-CN" sz="2600">
                <a:solidFill>
                  <a:srgbClr val="000000"/>
                </a:solidFill>
                <a:latin typeface="微软雅黑" pitchFamily="34" charset="-122"/>
                <a:ea typeface="微软雅黑" pitchFamily="34" charset="-122"/>
              </a:rPr>
              <a:t>2-NVIC_IRQChannelPreemptionPriority</a:t>
            </a:r>
            <a:r>
              <a:rPr lang="zh-CN" altLang="en-US" sz="2600">
                <a:solidFill>
                  <a:srgbClr val="000000"/>
                </a:solidFill>
                <a:latin typeface="微软雅黑" pitchFamily="34" charset="-122"/>
                <a:ea typeface="微软雅黑" pitchFamily="34" charset="-122"/>
              </a:rPr>
              <a:t>：抢占优先级</a:t>
            </a:r>
            <a:endParaRPr lang="en-US" altLang="zh-CN" sz="2600">
              <a:solidFill>
                <a:srgbClr val="000000"/>
              </a:solidFill>
              <a:latin typeface="微软雅黑" pitchFamily="34" charset="-122"/>
              <a:ea typeface="微软雅黑" pitchFamily="34" charset="-122"/>
            </a:endParaRPr>
          </a:p>
          <a:p>
            <a:pPr>
              <a:lnSpc>
                <a:spcPct val="150000"/>
              </a:lnSpc>
            </a:pPr>
            <a:r>
              <a:rPr lang="en-US" altLang="zh-CN" sz="2800">
                <a:solidFill>
                  <a:srgbClr val="000000"/>
                </a:solidFill>
                <a:latin typeface="微软雅黑" pitchFamily="34" charset="-122"/>
                <a:ea typeface="微软雅黑" pitchFamily="34" charset="-122"/>
              </a:rPr>
              <a:t>3-NVIC_IRQChannelSubPriority</a:t>
            </a:r>
            <a:r>
              <a:rPr lang="zh-CN" altLang="en-US" sz="2800">
                <a:solidFill>
                  <a:srgbClr val="000000"/>
                </a:solidFill>
                <a:latin typeface="微软雅黑" pitchFamily="34" charset="-122"/>
                <a:ea typeface="微软雅黑" pitchFamily="34" charset="-122"/>
              </a:rPr>
              <a:t>：子优先级</a:t>
            </a:r>
            <a:endParaRPr lang="en-US" altLang="zh-CN" sz="2800">
              <a:solidFill>
                <a:srgbClr val="000000"/>
              </a:solidFill>
              <a:latin typeface="微软雅黑" pitchFamily="34" charset="-122"/>
              <a:ea typeface="微软雅黑" pitchFamily="34" charset="-122"/>
            </a:endParaRPr>
          </a:p>
          <a:p>
            <a:pPr>
              <a:lnSpc>
                <a:spcPct val="150000"/>
              </a:lnSpc>
            </a:pPr>
            <a:r>
              <a:rPr lang="en-US" altLang="zh-CN" sz="2800">
                <a:solidFill>
                  <a:srgbClr val="000000"/>
                </a:solidFill>
                <a:latin typeface="微软雅黑" pitchFamily="34" charset="-122"/>
                <a:ea typeface="微软雅黑" pitchFamily="34" charset="-122"/>
              </a:rPr>
              <a:t>4-NVIC_IRQChannelCmd</a:t>
            </a:r>
            <a:r>
              <a:rPr lang="zh-CN" altLang="en-US" sz="2800">
                <a:solidFill>
                  <a:srgbClr val="000000"/>
                </a:solidFill>
                <a:latin typeface="微软雅黑" pitchFamily="34" charset="-122"/>
                <a:ea typeface="微软雅黑" pitchFamily="34" charset="-122"/>
              </a:rPr>
              <a:t>：使能或者失能</a:t>
            </a:r>
            <a:endParaRPr lang="en-US" altLang="zh-CN" sz="28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208571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中断编程</a:t>
            </a:r>
            <a:endParaRPr lang="zh-CN" altLang="en-US" sz="3200" b="1" dirty="0">
              <a:solidFill>
                <a:srgbClr val="000000"/>
              </a:solidFill>
              <a:latin typeface="微软雅黑" pitchFamily="34" charset="-122"/>
              <a:ea typeface="微软雅黑" pitchFamily="34" charset="-122"/>
            </a:endParaRPr>
          </a:p>
        </p:txBody>
      </p:sp>
      <p:sp>
        <p:nvSpPr>
          <p:cNvPr id="6" name="矩形 5"/>
          <p:cNvSpPr/>
          <p:nvPr/>
        </p:nvSpPr>
        <p:spPr>
          <a:xfrm>
            <a:off x="1475656" y="1844824"/>
            <a:ext cx="5736640" cy="923330"/>
          </a:xfrm>
          <a:prstGeom prst="rect">
            <a:avLst/>
          </a:prstGeom>
        </p:spPr>
        <p:txBody>
          <a:bodyPr wrap="square">
            <a:spAutoFit/>
          </a:bodyPr>
          <a:lstStyle/>
          <a:p>
            <a:r>
              <a:rPr lang="zh-CN" altLang="en-US" sz="5400">
                <a:solidFill>
                  <a:srgbClr val="000000"/>
                </a:solidFill>
                <a:latin typeface="微软雅黑" pitchFamily="34" charset="-122"/>
                <a:ea typeface="微软雅黑" pitchFamily="34" charset="-122"/>
              </a:rPr>
              <a:t>编写中断服务函数</a:t>
            </a:r>
            <a:endParaRPr lang="en-US" altLang="zh-CN" sz="5400">
              <a:solidFill>
                <a:srgbClr val="000000"/>
              </a:solidFill>
              <a:latin typeface="微软雅黑" pitchFamily="34" charset="-122"/>
              <a:ea typeface="微软雅黑" pitchFamily="34" charset="-122"/>
            </a:endParaRPr>
          </a:p>
        </p:txBody>
      </p:sp>
      <p:sp>
        <p:nvSpPr>
          <p:cNvPr id="5" name="矩形 4"/>
          <p:cNvSpPr/>
          <p:nvPr/>
        </p:nvSpPr>
        <p:spPr>
          <a:xfrm>
            <a:off x="827584" y="3212976"/>
            <a:ext cx="7272808" cy="1754326"/>
          </a:xfrm>
          <a:prstGeom prst="rect">
            <a:avLst/>
          </a:prstGeom>
        </p:spPr>
        <p:txBody>
          <a:bodyPr wrap="square">
            <a:spAutoFit/>
          </a:bodyPr>
          <a:lstStyle/>
          <a:p>
            <a:pPr>
              <a:lnSpc>
                <a:spcPct val="200000"/>
              </a:lnSpc>
            </a:pPr>
            <a:r>
              <a:rPr lang="en-US" altLang="zh-CN" sz="2800">
                <a:solidFill>
                  <a:srgbClr val="000000"/>
                </a:solidFill>
                <a:latin typeface="微软雅黑" pitchFamily="34" charset="-122"/>
                <a:ea typeface="微软雅黑" pitchFamily="34" charset="-122"/>
              </a:rPr>
              <a:t>1-</a:t>
            </a:r>
            <a:r>
              <a:rPr lang="zh-CN" altLang="en-US" sz="2800">
                <a:solidFill>
                  <a:srgbClr val="000000"/>
                </a:solidFill>
                <a:latin typeface="微软雅黑" pitchFamily="34" charset="-122"/>
                <a:ea typeface="微软雅黑" pitchFamily="34" charset="-122"/>
              </a:rPr>
              <a:t>中断服务函数名要怎么写？写错了怎么办？</a:t>
            </a:r>
            <a:endParaRPr lang="en-US" altLang="zh-CN" sz="2800">
              <a:solidFill>
                <a:srgbClr val="000000"/>
              </a:solidFill>
              <a:latin typeface="微软雅黑" pitchFamily="34" charset="-122"/>
              <a:ea typeface="微软雅黑" pitchFamily="34" charset="-122"/>
            </a:endParaRPr>
          </a:p>
          <a:p>
            <a:pPr>
              <a:lnSpc>
                <a:spcPct val="200000"/>
              </a:lnSpc>
            </a:pPr>
            <a:r>
              <a:rPr lang="en-US" altLang="zh-CN" sz="2600">
                <a:solidFill>
                  <a:srgbClr val="000000"/>
                </a:solidFill>
                <a:latin typeface="微软雅黑" pitchFamily="34" charset="-122"/>
                <a:ea typeface="微软雅黑" pitchFamily="34" charset="-122"/>
              </a:rPr>
              <a:t>2-</a:t>
            </a:r>
            <a:r>
              <a:rPr lang="zh-CN" altLang="en-US" sz="2600">
                <a:solidFill>
                  <a:srgbClr val="000000"/>
                </a:solidFill>
                <a:latin typeface="微软雅黑" pitchFamily="34" charset="-122"/>
                <a:ea typeface="微软雅黑" pitchFamily="34" charset="-122"/>
              </a:rPr>
              <a:t>中断服务函数要写在什么地方？</a:t>
            </a:r>
            <a:endParaRPr lang="en-US" altLang="zh-CN" sz="28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2667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STM32—M4</a:t>
            </a:r>
            <a:r>
              <a:rPr lang="zh-CN" altLang="en-US" sz="3200" b="1">
                <a:latin typeface="微软雅黑" pitchFamily="34" charset="-122"/>
                <a:ea typeface="微软雅黑" pitchFamily="34" charset="-122"/>
              </a:rPr>
              <a:t>系列</a:t>
            </a: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156505" y="1340768"/>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292475" y="2197703"/>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381375" y="1483328"/>
            <a:ext cx="1620957"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异常类型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156505" y="238021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sp>
        <p:nvSpPr>
          <p:cNvPr id="32" name="矩形 31"/>
          <p:cNvSpPr/>
          <p:nvPr/>
        </p:nvSpPr>
        <p:spPr>
          <a:xfrm>
            <a:off x="3381375" y="2624741"/>
            <a:ext cx="1826141"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cs typeface="+mj-cs"/>
              </a:rPr>
              <a:t>NVIC</a:t>
            </a:r>
            <a:r>
              <a:rPr lang="zh-CN" altLang="en-US" sz="2800" b="1">
                <a:solidFill>
                  <a:prstClr val="black"/>
                </a:solidFill>
                <a:latin typeface="微软雅黑" pitchFamily="34" charset="-122"/>
                <a:ea typeface="微软雅黑" pitchFamily="34" charset="-122"/>
                <a:cs typeface="+mj-cs"/>
              </a:rPr>
              <a:t>简介</a:t>
            </a:r>
            <a:endParaRPr lang="zh-CN" altLang="en-US" sz="2800" b="1" dirty="0">
              <a:solidFill>
                <a:prstClr val="black"/>
              </a:solidFill>
              <a:latin typeface="微软雅黑" pitchFamily="34" charset="-122"/>
              <a:ea typeface="微软雅黑" pitchFamily="34" charset="-122"/>
              <a:cs typeface="+mj-cs"/>
            </a:endParaRPr>
          </a:p>
        </p:txBody>
      </p:sp>
      <p:cxnSp>
        <p:nvCxnSpPr>
          <p:cNvPr id="40" name="直接连接符 39"/>
          <p:cNvCxnSpPr/>
          <p:nvPr/>
        </p:nvCxnSpPr>
        <p:spPr>
          <a:xfrm>
            <a:off x="3308350" y="3266091"/>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25872" y="5827330"/>
            <a:ext cx="7590544" cy="553998"/>
          </a:xfrm>
          <a:prstGeom prst="rect">
            <a:avLst/>
          </a:prstGeom>
        </p:spPr>
        <p:txBody>
          <a:bodyPr wrap="square">
            <a:spAutoFit/>
          </a:bodyPr>
          <a:lstStyle/>
          <a:p>
            <a:pPr algn="ctr" fontAlgn="auto">
              <a:lnSpc>
                <a:spcPct val="150000"/>
              </a:lnSpc>
              <a:spcBef>
                <a:spcPts val="0"/>
              </a:spcBef>
              <a:spcAft>
                <a:spcPts val="0"/>
              </a:spcAft>
              <a:defRPr/>
            </a:pPr>
            <a:r>
              <a:rPr lang="zh-CN" altLang="en-US" sz="2000" b="1">
                <a:solidFill>
                  <a:prstClr val="black"/>
                </a:solidFill>
                <a:latin typeface="微软雅黑" pitchFamily="34" charset="-122"/>
                <a:ea typeface="微软雅黑" pitchFamily="34" charset="-122"/>
                <a:cs typeface="+mj-cs"/>
              </a:rPr>
              <a:t>参考资料</a:t>
            </a:r>
            <a:r>
              <a:rPr lang="en-US" altLang="zh-CN" sz="2000" b="1">
                <a:solidFill>
                  <a:prstClr val="black"/>
                </a:solidFill>
                <a:latin typeface="微软雅黑" pitchFamily="34" charset="-122"/>
                <a:ea typeface="微软雅黑" pitchFamily="34" charset="-122"/>
                <a:cs typeface="+mj-cs"/>
              </a:rPr>
              <a:t>:《</a:t>
            </a:r>
            <a:r>
              <a:rPr lang="zh-CN" altLang="en-US" sz="2000" b="1">
                <a:solidFill>
                  <a:prstClr val="black"/>
                </a:solidFill>
                <a:latin typeface="微软雅黑" pitchFamily="34" charset="-122"/>
                <a:ea typeface="微软雅黑" pitchFamily="34" charset="-122"/>
                <a:cs typeface="+mj-cs"/>
              </a:rPr>
              <a:t>零死角玩转</a:t>
            </a:r>
            <a:r>
              <a:rPr lang="en-US" altLang="zh-CN" sz="2000" b="1">
                <a:solidFill>
                  <a:prstClr val="black"/>
                </a:solidFill>
                <a:latin typeface="微软雅黑" pitchFamily="34" charset="-122"/>
                <a:ea typeface="微软雅黑" pitchFamily="34" charset="-122"/>
                <a:cs typeface="+mj-cs"/>
              </a:rPr>
              <a:t>STM32》</a:t>
            </a:r>
            <a:r>
              <a:rPr lang="zh-CN" altLang="en-US" sz="2000" b="1">
                <a:solidFill>
                  <a:prstClr val="black"/>
                </a:solidFill>
                <a:latin typeface="微软雅黑" pitchFamily="34" charset="-122"/>
                <a:ea typeface="微软雅黑" pitchFamily="34" charset="-122"/>
                <a:cs typeface="+mj-cs"/>
              </a:rPr>
              <a:t>“</a:t>
            </a:r>
            <a:r>
              <a:rPr lang="en-US" altLang="zh-CN" sz="2000" b="1">
                <a:solidFill>
                  <a:prstClr val="black"/>
                </a:solidFill>
                <a:latin typeface="微软雅黑" pitchFamily="34" charset="-122"/>
                <a:ea typeface="微软雅黑" pitchFamily="34" charset="-122"/>
                <a:cs typeface="+mj-cs"/>
              </a:rPr>
              <a:t>STM32</a:t>
            </a:r>
            <a:r>
              <a:rPr lang="zh-CN" altLang="en-US" sz="2000" b="1">
                <a:solidFill>
                  <a:prstClr val="black"/>
                </a:solidFill>
                <a:latin typeface="微软雅黑" pitchFamily="34" charset="-122"/>
                <a:ea typeface="微软雅黑" pitchFamily="34" charset="-122"/>
                <a:cs typeface="+mj-cs"/>
              </a:rPr>
              <a:t>中断概览”章节</a:t>
            </a:r>
            <a:endParaRPr lang="zh-CN" altLang="en-US" sz="2000" b="1" dirty="0">
              <a:solidFill>
                <a:prstClr val="black"/>
              </a:solidFill>
              <a:latin typeface="微软雅黑" pitchFamily="34" charset="-122"/>
              <a:ea typeface="微软雅黑" pitchFamily="34" charset="-122"/>
              <a:cs typeface="+mj-cs"/>
            </a:endParaRPr>
          </a:p>
        </p:txBody>
      </p:sp>
      <p:sp>
        <p:nvSpPr>
          <p:cNvPr id="11" name="对角圆角矩形 10"/>
          <p:cNvSpPr/>
          <p:nvPr/>
        </p:nvSpPr>
        <p:spPr bwMode="auto">
          <a:xfrm>
            <a:off x="2123728" y="354965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chemeClr val="accent6">
                    <a:lumMod val="75000"/>
                  </a:schemeClr>
                </a:solidFill>
                <a:effectLst>
                  <a:innerShdw blurRad="114300">
                    <a:prstClr val="black"/>
                  </a:innerShdw>
                </a:effectLst>
                <a:latin typeface="微软雅黑" pitchFamily="34" charset="-122"/>
                <a:ea typeface="微软雅黑" pitchFamily="34" charset="-122"/>
              </a:rPr>
              <a:t>03</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sp>
        <p:nvSpPr>
          <p:cNvPr id="12" name="矩形 11"/>
          <p:cNvSpPr/>
          <p:nvPr/>
        </p:nvSpPr>
        <p:spPr>
          <a:xfrm>
            <a:off x="3348598" y="3794175"/>
            <a:ext cx="2339102"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优先级的定义</a:t>
            </a:r>
            <a:endParaRPr lang="zh-CN" altLang="en-US" sz="2800" b="1" dirty="0">
              <a:solidFill>
                <a:prstClr val="black"/>
              </a:solidFill>
              <a:latin typeface="微软雅黑" pitchFamily="34" charset="-122"/>
              <a:ea typeface="微软雅黑" pitchFamily="34" charset="-122"/>
              <a:cs typeface="+mj-cs"/>
            </a:endParaRPr>
          </a:p>
        </p:txBody>
      </p:sp>
      <p:cxnSp>
        <p:nvCxnSpPr>
          <p:cNvPr id="13" name="直接连接符 12"/>
          <p:cNvCxnSpPr/>
          <p:nvPr/>
        </p:nvCxnSpPr>
        <p:spPr>
          <a:xfrm>
            <a:off x="3275573" y="4435525"/>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5" name="对角圆角矩形 14"/>
          <p:cNvSpPr/>
          <p:nvPr/>
        </p:nvSpPr>
        <p:spPr bwMode="auto">
          <a:xfrm>
            <a:off x="2157100" y="462977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chemeClr val="accent6">
                    <a:lumMod val="75000"/>
                  </a:schemeClr>
                </a:solidFill>
                <a:effectLst>
                  <a:innerShdw blurRad="114300">
                    <a:prstClr val="black"/>
                  </a:innerShdw>
                </a:effectLst>
                <a:latin typeface="微软雅黑" pitchFamily="34" charset="-122"/>
                <a:ea typeface="微软雅黑" pitchFamily="34" charset="-122"/>
              </a:rPr>
              <a:t>04</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sp>
        <p:nvSpPr>
          <p:cNvPr id="16" name="矩形 15"/>
          <p:cNvSpPr/>
          <p:nvPr/>
        </p:nvSpPr>
        <p:spPr>
          <a:xfrm>
            <a:off x="3381970" y="4874295"/>
            <a:ext cx="1620957"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中断编程</a:t>
            </a:r>
            <a:endParaRPr lang="zh-CN" altLang="en-US" sz="2800" b="1" dirty="0">
              <a:solidFill>
                <a:prstClr val="black"/>
              </a:solidFill>
              <a:latin typeface="微软雅黑" pitchFamily="34" charset="-122"/>
              <a:ea typeface="微软雅黑" pitchFamily="34" charset="-122"/>
              <a:cs typeface="+mj-cs"/>
            </a:endParaRPr>
          </a:p>
        </p:txBody>
      </p:sp>
      <p:cxnSp>
        <p:nvCxnSpPr>
          <p:cNvPr id="17" name="直接连接符 16"/>
          <p:cNvCxnSpPr/>
          <p:nvPr/>
        </p:nvCxnSpPr>
        <p:spPr>
          <a:xfrm>
            <a:off x="3308945" y="5515645"/>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中断简介</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1" y="1484784"/>
            <a:ext cx="9129712" cy="4524315"/>
          </a:xfrm>
          <a:prstGeom prst="rect">
            <a:avLst/>
          </a:prstGeom>
        </p:spPr>
        <p:txBody>
          <a:bodyPr wrap="square">
            <a:spAutoFit/>
          </a:bodyPr>
          <a:lstStyle/>
          <a:p>
            <a:pPr>
              <a:lnSpc>
                <a:spcPct val="200000"/>
              </a:lnSpc>
            </a:pPr>
            <a:r>
              <a:rPr lang="en-US" altLang="zh-CN" sz="2400">
                <a:solidFill>
                  <a:srgbClr val="000000"/>
                </a:solidFill>
                <a:latin typeface="微软雅黑" pitchFamily="34" charset="-122"/>
                <a:ea typeface="微软雅黑" pitchFamily="34" charset="-122"/>
              </a:rPr>
              <a:t>1-STM32 </a:t>
            </a:r>
            <a:r>
              <a:rPr lang="zh-CN" altLang="en-US" sz="2400">
                <a:solidFill>
                  <a:srgbClr val="000000"/>
                </a:solidFill>
                <a:latin typeface="微软雅黑" pitchFamily="34" charset="-122"/>
                <a:ea typeface="微软雅黑" pitchFamily="34" charset="-122"/>
              </a:rPr>
              <a:t>中断非常强大，每个外设都可以产生中断，所以中断的讲解放在哪一个外设里面去讲都不合适，这里单独抽出一章来做一个总结性的介绍，这样在其他章节涉及到中断部分的知识我们就不用费很大的篇幅去讲解，只要示意性带过即可。</a:t>
            </a:r>
            <a:br>
              <a:rPr lang="zh-CN" altLang="en-US" sz="2400">
                <a:solidFill>
                  <a:srgbClr val="000000"/>
                </a:solidFill>
                <a:latin typeface="微软雅黑" pitchFamily="34" charset="-122"/>
                <a:ea typeface="微软雅黑" pitchFamily="34" charset="-122"/>
              </a:rPr>
            </a:br>
            <a:r>
              <a:rPr lang="en-US" altLang="zh-CN" sz="2400">
                <a:solidFill>
                  <a:srgbClr val="000000"/>
                </a:solidFill>
                <a:latin typeface="微软雅黑" pitchFamily="34" charset="-122"/>
                <a:ea typeface="微软雅黑" pitchFamily="34" charset="-122"/>
              </a:rPr>
              <a:t>2-</a:t>
            </a:r>
            <a:r>
              <a:rPr lang="zh-CN" altLang="en-US" sz="2400">
                <a:solidFill>
                  <a:srgbClr val="000000"/>
                </a:solidFill>
                <a:latin typeface="微软雅黑" pitchFamily="34" charset="-122"/>
                <a:ea typeface="微软雅黑" pitchFamily="34" charset="-122"/>
              </a:rPr>
              <a:t>本章如无特别说明，异常就是中断，中断就是异常，请不要刻意钻牛角尖较劲。</a:t>
            </a:r>
          </a:p>
        </p:txBody>
      </p:sp>
    </p:spTree>
    <p:extLst>
      <p:ext uri="{BB962C8B-B14F-4D97-AF65-F5344CB8AC3E}">
        <p14:creationId xmlns:p14="http://schemas.microsoft.com/office/powerpoint/2010/main" val="362026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中断简介</a:t>
            </a:r>
            <a:endParaRPr lang="zh-CN" altLang="en-US" sz="3200" b="1"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726082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中断类型</a:t>
            </a:r>
            <a:endParaRPr lang="zh-CN" altLang="en-US" sz="3200" b="1" dirty="0">
              <a:solidFill>
                <a:srgbClr val="000000"/>
              </a:solidFill>
              <a:latin typeface="微软雅黑" pitchFamily="34" charset="-122"/>
              <a:ea typeface="微软雅黑" pitchFamily="34" charset="-122"/>
            </a:endParaRPr>
          </a:p>
        </p:txBody>
      </p:sp>
      <p:sp>
        <p:nvSpPr>
          <p:cNvPr id="7" name="矩形 6"/>
          <p:cNvSpPr/>
          <p:nvPr/>
        </p:nvSpPr>
        <p:spPr>
          <a:xfrm>
            <a:off x="827584" y="1612250"/>
            <a:ext cx="6552728" cy="830997"/>
          </a:xfrm>
          <a:prstGeom prst="rect">
            <a:avLst/>
          </a:prstGeom>
        </p:spPr>
        <p:txBody>
          <a:bodyPr wrap="square">
            <a:spAutoFit/>
          </a:bodyPr>
          <a:lstStyle/>
          <a:p>
            <a:pPr>
              <a:lnSpc>
                <a:spcPct val="150000"/>
              </a:lnSpc>
            </a:pPr>
            <a:r>
              <a:rPr lang="en-US" altLang="zh-CN" sz="3200">
                <a:solidFill>
                  <a:srgbClr val="000000"/>
                </a:solidFill>
                <a:latin typeface="微软雅黑" pitchFamily="34" charset="-122"/>
                <a:ea typeface="微软雅黑" pitchFamily="34" charset="-122"/>
              </a:rPr>
              <a:t>1</a:t>
            </a:r>
            <a:r>
              <a:rPr lang="zh-CN" altLang="en-US" sz="3200">
                <a:solidFill>
                  <a:srgbClr val="000000"/>
                </a:solidFill>
                <a:latin typeface="微软雅黑" pitchFamily="34" charset="-122"/>
                <a:ea typeface="微软雅黑" pitchFamily="34" charset="-122"/>
              </a:rPr>
              <a:t>、系统异常，体现在内核水平</a:t>
            </a:r>
            <a:endParaRPr lang="zh-CN" altLang="zh-CN" sz="3200">
              <a:solidFill>
                <a:srgbClr val="000000"/>
              </a:solidFill>
              <a:latin typeface="微软雅黑" pitchFamily="34" charset="-122"/>
              <a:ea typeface="微软雅黑" pitchFamily="34" charset="-122"/>
            </a:endParaRPr>
          </a:p>
        </p:txBody>
      </p:sp>
      <p:sp>
        <p:nvSpPr>
          <p:cNvPr id="6" name="矩形 5"/>
          <p:cNvSpPr/>
          <p:nvPr/>
        </p:nvSpPr>
        <p:spPr>
          <a:xfrm>
            <a:off x="827584" y="2924944"/>
            <a:ext cx="6696744" cy="830997"/>
          </a:xfrm>
          <a:prstGeom prst="rect">
            <a:avLst/>
          </a:prstGeom>
        </p:spPr>
        <p:txBody>
          <a:bodyPr wrap="square">
            <a:spAutoFit/>
          </a:bodyPr>
          <a:lstStyle/>
          <a:p>
            <a:pPr>
              <a:lnSpc>
                <a:spcPct val="150000"/>
              </a:lnSpc>
            </a:pPr>
            <a:r>
              <a:rPr lang="en-US" altLang="zh-CN" sz="3200">
                <a:solidFill>
                  <a:srgbClr val="000000"/>
                </a:solidFill>
                <a:latin typeface="微软雅黑" pitchFamily="34" charset="-122"/>
                <a:ea typeface="微软雅黑" pitchFamily="34" charset="-122"/>
              </a:rPr>
              <a:t>2</a:t>
            </a:r>
            <a:r>
              <a:rPr lang="zh-CN" altLang="en-US" sz="3200">
                <a:solidFill>
                  <a:srgbClr val="000000"/>
                </a:solidFill>
                <a:latin typeface="微软雅黑" pitchFamily="34" charset="-122"/>
                <a:ea typeface="微软雅黑" pitchFamily="34" charset="-122"/>
              </a:rPr>
              <a:t>、外部中断，体现在外设水平</a:t>
            </a:r>
            <a:endParaRPr lang="zh-CN" altLang="zh-CN" sz="3200">
              <a:solidFill>
                <a:srgbClr val="000000"/>
              </a:solidFill>
              <a:latin typeface="微软雅黑" pitchFamily="34" charset="-122"/>
              <a:ea typeface="微软雅黑" pitchFamily="34" charset="-122"/>
            </a:endParaRPr>
          </a:p>
        </p:txBody>
      </p:sp>
      <p:sp>
        <p:nvSpPr>
          <p:cNvPr id="9" name="矩形 8"/>
          <p:cNvSpPr/>
          <p:nvPr/>
        </p:nvSpPr>
        <p:spPr>
          <a:xfrm>
            <a:off x="827584" y="4365104"/>
            <a:ext cx="7776864" cy="1200329"/>
          </a:xfrm>
          <a:prstGeom prst="rect">
            <a:avLst/>
          </a:prstGeom>
        </p:spPr>
        <p:txBody>
          <a:bodyPr wrap="square">
            <a:spAutoFit/>
          </a:bodyPr>
          <a:lstStyle/>
          <a:p>
            <a:pPr>
              <a:lnSpc>
                <a:spcPct val="150000"/>
              </a:lnSpc>
            </a:pPr>
            <a:r>
              <a:rPr lang="zh-CN" altLang="en-US" sz="2400">
                <a:solidFill>
                  <a:srgbClr val="000000"/>
                </a:solidFill>
                <a:latin typeface="微软雅黑" pitchFamily="34" charset="-122"/>
                <a:ea typeface="微软雅黑" pitchFamily="34" charset="-122"/>
              </a:rPr>
              <a:t>有关系统异常和外部中断的清单可查阅参考手册第十章的向量表部分。</a:t>
            </a:r>
            <a:endParaRPr lang="zh-CN" altLang="zh-CN" sz="24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3604021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NVIC</a:t>
            </a:r>
            <a:r>
              <a:rPr lang="zh-CN" altLang="en-US" sz="3200" b="1">
                <a:solidFill>
                  <a:srgbClr val="000000"/>
                </a:solidFill>
                <a:latin typeface="微软雅黑" pitchFamily="34" charset="-122"/>
                <a:ea typeface="微软雅黑" pitchFamily="34" charset="-122"/>
              </a:rPr>
              <a:t>简介</a:t>
            </a:r>
            <a:endParaRPr lang="zh-CN" altLang="en-US" sz="3200" b="1" dirty="0">
              <a:solidFill>
                <a:srgbClr val="000000"/>
              </a:solidFill>
              <a:latin typeface="微软雅黑" pitchFamily="34" charset="-122"/>
              <a:ea typeface="微软雅黑" pitchFamily="34" charset="-122"/>
            </a:endParaRPr>
          </a:p>
        </p:txBody>
      </p:sp>
      <p:sp>
        <p:nvSpPr>
          <p:cNvPr id="8" name="矩形 7"/>
          <p:cNvSpPr/>
          <p:nvPr/>
        </p:nvSpPr>
        <p:spPr>
          <a:xfrm>
            <a:off x="323528" y="1624300"/>
            <a:ext cx="8568952" cy="2221314"/>
          </a:xfrm>
          <a:prstGeom prst="rect">
            <a:avLst/>
          </a:prstGeom>
        </p:spPr>
        <p:txBody>
          <a:bodyPr wrap="square">
            <a:spAutoFit/>
          </a:bodyPr>
          <a:lstStyle/>
          <a:p>
            <a:pPr>
              <a:lnSpc>
                <a:spcPct val="150000"/>
              </a:lnSpc>
            </a:pPr>
            <a:r>
              <a:rPr lang="en-US" altLang="zh-CN" sz="3200">
                <a:solidFill>
                  <a:srgbClr val="000000"/>
                </a:solidFill>
                <a:latin typeface="微软雅黑" pitchFamily="34" charset="-122"/>
                <a:ea typeface="微软雅黑" pitchFamily="34" charset="-122"/>
              </a:rPr>
              <a:t>NVIC</a:t>
            </a:r>
            <a:r>
              <a:rPr lang="zh-CN" altLang="en-US" sz="3200">
                <a:solidFill>
                  <a:srgbClr val="000000"/>
                </a:solidFill>
                <a:latin typeface="微软雅黑" pitchFamily="34" charset="-122"/>
                <a:ea typeface="微软雅黑" pitchFamily="34" charset="-122"/>
              </a:rPr>
              <a:t>：嵌套向量中断控制器，属于内核外设，管理着包括内核和片上所有外设的中断相关的功能。</a:t>
            </a:r>
            <a:endParaRPr lang="zh-CN" altLang="zh-CN" sz="3200">
              <a:solidFill>
                <a:srgbClr val="000000"/>
              </a:solidFill>
              <a:latin typeface="微软雅黑" pitchFamily="34" charset="-122"/>
              <a:ea typeface="微软雅黑" pitchFamily="34" charset="-122"/>
            </a:endParaRPr>
          </a:p>
        </p:txBody>
      </p:sp>
      <p:sp>
        <p:nvSpPr>
          <p:cNvPr id="10" name="矩形 9"/>
          <p:cNvSpPr/>
          <p:nvPr/>
        </p:nvSpPr>
        <p:spPr>
          <a:xfrm>
            <a:off x="323528" y="4437112"/>
            <a:ext cx="8352928" cy="830997"/>
          </a:xfrm>
          <a:prstGeom prst="rect">
            <a:avLst/>
          </a:prstGeom>
        </p:spPr>
        <p:txBody>
          <a:bodyPr wrap="square">
            <a:spAutoFit/>
          </a:bodyPr>
          <a:lstStyle/>
          <a:p>
            <a:pPr>
              <a:lnSpc>
                <a:spcPct val="150000"/>
              </a:lnSpc>
            </a:pPr>
            <a:r>
              <a:rPr lang="zh-CN" altLang="en-US" sz="3200">
                <a:solidFill>
                  <a:srgbClr val="000000"/>
                </a:solidFill>
                <a:latin typeface="微软雅黑" pitchFamily="34" charset="-122"/>
                <a:ea typeface="微软雅黑" pitchFamily="34" charset="-122"/>
              </a:rPr>
              <a:t>两个重要的库文件：</a:t>
            </a:r>
            <a:r>
              <a:rPr lang="en-US" altLang="zh-CN" sz="3200">
                <a:solidFill>
                  <a:srgbClr val="000000"/>
                </a:solidFill>
                <a:latin typeface="微软雅黑" pitchFamily="34" charset="-122"/>
                <a:ea typeface="微软雅黑" pitchFamily="34" charset="-122"/>
              </a:rPr>
              <a:t>core_cm4.h</a:t>
            </a:r>
            <a:r>
              <a:rPr lang="zh-CN" altLang="en-US" sz="3200">
                <a:solidFill>
                  <a:srgbClr val="000000"/>
                </a:solidFill>
                <a:latin typeface="微软雅黑" pitchFamily="34" charset="-122"/>
                <a:ea typeface="微软雅黑" pitchFamily="34" charset="-122"/>
              </a:rPr>
              <a:t>和</a:t>
            </a:r>
            <a:r>
              <a:rPr lang="en-US" altLang="zh-CN" sz="3200">
                <a:solidFill>
                  <a:srgbClr val="000000"/>
                </a:solidFill>
                <a:latin typeface="微软雅黑" pitchFamily="34" charset="-122"/>
                <a:ea typeface="微软雅黑" pitchFamily="34" charset="-122"/>
              </a:rPr>
              <a:t>misc.c</a:t>
            </a:r>
            <a:endParaRPr lang="zh-CN" altLang="zh-CN" sz="32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455623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NVIC</a:t>
            </a:r>
            <a:r>
              <a:rPr lang="zh-CN" altLang="en-US" sz="3200" b="1">
                <a:solidFill>
                  <a:srgbClr val="000000"/>
                </a:solidFill>
                <a:latin typeface="微软雅黑" pitchFamily="34" charset="-122"/>
                <a:ea typeface="微软雅黑" pitchFamily="34" charset="-122"/>
              </a:rPr>
              <a:t>寄存器</a:t>
            </a:r>
            <a:endParaRPr lang="zh-CN" altLang="en-US" sz="3200" b="1" dirty="0">
              <a:solidFill>
                <a:srgbClr val="000000"/>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55" y="2276872"/>
            <a:ext cx="7847013"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695101" y="1268760"/>
            <a:ext cx="6984776" cy="830997"/>
          </a:xfrm>
          <a:prstGeom prst="rect">
            <a:avLst/>
          </a:prstGeom>
        </p:spPr>
        <p:txBody>
          <a:bodyPr wrap="square">
            <a:spAutoFit/>
          </a:bodyPr>
          <a:lstStyle/>
          <a:p>
            <a:pPr>
              <a:lnSpc>
                <a:spcPct val="150000"/>
              </a:lnSpc>
            </a:pPr>
            <a:r>
              <a:rPr lang="en-US" altLang="zh-CN" sz="3200">
                <a:solidFill>
                  <a:srgbClr val="000000"/>
                </a:solidFill>
                <a:latin typeface="微软雅黑" pitchFamily="34" charset="-122"/>
                <a:ea typeface="微软雅黑" pitchFamily="34" charset="-122"/>
              </a:rPr>
              <a:t>NVIC</a:t>
            </a:r>
            <a:r>
              <a:rPr lang="zh-CN" altLang="en-US" sz="3200">
                <a:solidFill>
                  <a:srgbClr val="000000"/>
                </a:solidFill>
                <a:latin typeface="微软雅黑" pitchFamily="34" charset="-122"/>
                <a:ea typeface="微软雅黑" pitchFamily="34" charset="-122"/>
              </a:rPr>
              <a:t>寄存器简介，</a:t>
            </a:r>
            <a:r>
              <a:rPr lang="en-US" altLang="zh-CN" sz="3200">
                <a:solidFill>
                  <a:srgbClr val="000000"/>
                </a:solidFill>
                <a:latin typeface="微软雅黑" pitchFamily="34" charset="-122"/>
                <a:ea typeface="微软雅黑" pitchFamily="34" charset="-122"/>
              </a:rPr>
              <a:t>core_cm4.h</a:t>
            </a:r>
            <a:r>
              <a:rPr lang="zh-CN" altLang="en-US" sz="3200">
                <a:solidFill>
                  <a:srgbClr val="000000"/>
                </a:solidFill>
                <a:latin typeface="微软雅黑" pitchFamily="34" charset="-122"/>
                <a:ea typeface="微软雅黑" pitchFamily="34" charset="-122"/>
              </a:rPr>
              <a:t>定义</a:t>
            </a:r>
            <a:endParaRPr lang="zh-CN" altLang="zh-CN" sz="32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309764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中断优先级的定义</a:t>
            </a:r>
            <a:endParaRPr lang="zh-CN" altLang="en-US" sz="3200" b="1" dirty="0">
              <a:solidFill>
                <a:srgbClr val="000000"/>
              </a:solidFill>
              <a:latin typeface="微软雅黑" pitchFamily="34" charset="-122"/>
              <a:ea typeface="微软雅黑" pitchFamily="34" charset="-122"/>
            </a:endParaRPr>
          </a:p>
        </p:txBody>
      </p:sp>
      <p:sp>
        <p:nvSpPr>
          <p:cNvPr id="6" name="矩形 5"/>
          <p:cNvSpPr/>
          <p:nvPr/>
        </p:nvSpPr>
        <p:spPr>
          <a:xfrm>
            <a:off x="323528" y="1268760"/>
            <a:ext cx="5256584" cy="584775"/>
          </a:xfrm>
          <a:prstGeom prst="rect">
            <a:avLst/>
          </a:prstGeom>
        </p:spPr>
        <p:txBody>
          <a:bodyPr wrap="square">
            <a:spAutoFit/>
          </a:bodyPr>
          <a:lstStyle/>
          <a:p>
            <a:r>
              <a:rPr lang="zh-CN" altLang="en-US" sz="3200">
                <a:solidFill>
                  <a:srgbClr val="000000"/>
                </a:solidFill>
                <a:latin typeface="微软雅黑" pitchFamily="34" charset="-122"/>
                <a:ea typeface="微软雅黑" pitchFamily="34" charset="-122"/>
              </a:rPr>
              <a:t>优先级设定：</a:t>
            </a:r>
            <a:r>
              <a:rPr lang="en-US" altLang="zh-CN" sz="3200">
                <a:solidFill>
                  <a:srgbClr val="000000"/>
                </a:solidFill>
                <a:latin typeface="微软雅黑" pitchFamily="34" charset="-122"/>
                <a:ea typeface="微软雅黑" pitchFamily="34" charset="-122"/>
              </a:rPr>
              <a:t>NVIC-&gt;IPRx</a:t>
            </a:r>
            <a:endParaRPr lang="zh-CN" altLang="zh-CN" sz="3200">
              <a:solidFill>
                <a:srgbClr val="000000"/>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44" y="4149080"/>
            <a:ext cx="846992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278543" y="3420289"/>
            <a:ext cx="8685945" cy="584775"/>
          </a:xfrm>
          <a:prstGeom prst="rect">
            <a:avLst/>
          </a:prstGeom>
        </p:spPr>
        <p:txBody>
          <a:bodyPr wrap="square">
            <a:spAutoFit/>
          </a:bodyPr>
          <a:lstStyle/>
          <a:p>
            <a:r>
              <a:rPr lang="zh-CN" altLang="en-US" sz="3200">
                <a:solidFill>
                  <a:srgbClr val="000000"/>
                </a:solidFill>
                <a:latin typeface="微软雅黑" pitchFamily="34" charset="-122"/>
                <a:ea typeface="微软雅黑" pitchFamily="34" charset="-122"/>
              </a:rPr>
              <a:t>优先级分组：</a:t>
            </a:r>
            <a:r>
              <a:rPr lang="en-US" altLang="zh-CN" sz="3200">
                <a:solidFill>
                  <a:srgbClr val="000000"/>
                </a:solidFill>
                <a:latin typeface="微软雅黑" pitchFamily="34" charset="-122"/>
                <a:ea typeface="微软雅黑" pitchFamily="34" charset="-122"/>
              </a:rPr>
              <a:t>SCB-&gt;AIRCR:</a:t>
            </a:r>
            <a:r>
              <a:rPr lang="en-US" altLang="zh-CN" sz="3200"/>
              <a:t>PRIGROUP[10:8]</a:t>
            </a:r>
            <a:endParaRPr lang="zh-CN" altLang="zh-CN" sz="3200">
              <a:solidFill>
                <a:srgbClr val="000000"/>
              </a:solidFill>
              <a:latin typeface="微软雅黑" pitchFamily="34" charset="-122"/>
              <a:ea typeface="微软雅黑" pitchFamily="34" charset="-122"/>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544" y="2060848"/>
            <a:ext cx="846992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1117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中断编程的顺序</a:t>
            </a:r>
            <a:endParaRPr lang="zh-CN" altLang="en-US" sz="3200" b="1" dirty="0">
              <a:solidFill>
                <a:srgbClr val="000000"/>
              </a:solidFill>
              <a:latin typeface="微软雅黑" pitchFamily="34" charset="-122"/>
              <a:ea typeface="微软雅黑" pitchFamily="34" charset="-122"/>
            </a:endParaRPr>
          </a:p>
        </p:txBody>
      </p:sp>
      <p:sp>
        <p:nvSpPr>
          <p:cNvPr id="6" name="矩形 5"/>
          <p:cNvSpPr/>
          <p:nvPr/>
        </p:nvSpPr>
        <p:spPr>
          <a:xfrm>
            <a:off x="154620" y="1700808"/>
            <a:ext cx="8820472" cy="584775"/>
          </a:xfrm>
          <a:prstGeom prst="rect">
            <a:avLst/>
          </a:prstGeom>
        </p:spPr>
        <p:txBody>
          <a:bodyPr wrap="square">
            <a:spAutoFit/>
          </a:bodyPr>
          <a:lstStyle/>
          <a:p>
            <a:r>
              <a:rPr lang="en-US" altLang="zh-CN" sz="3200">
                <a:solidFill>
                  <a:srgbClr val="000000"/>
                </a:solidFill>
                <a:latin typeface="微软雅黑" pitchFamily="34" charset="-122"/>
                <a:ea typeface="微软雅黑" pitchFamily="34" charset="-122"/>
              </a:rPr>
              <a:t>1-</a:t>
            </a:r>
            <a:r>
              <a:rPr lang="zh-CN" altLang="en-US" sz="3200">
                <a:solidFill>
                  <a:srgbClr val="000000"/>
                </a:solidFill>
                <a:latin typeface="微软雅黑" pitchFamily="34" charset="-122"/>
                <a:ea typeface="微软雅黑" pitchFamily="34" charset="-122"/>
              </a:rPr>
              <a:t>使能中断请求</a:t>
            </a:r>
            <a:endParaRPr lang="zh-CN" altLang="zh-CN" sz="3200">
              <a:solidFill>
                <a:srgbClr val="000000"/>
              </a:solidFill>
              <a:latin typeface="微软雅黑" pitchFamily="34" charset="-122"/>
              <a:ea typeface="微软雅黑" pitchFamily="34" charset="-122"/>
            </a:endParaRPr>
          </a:p>
        </p:txBody>
      </p:sp>
      <p:sp>
        <p:nvSpPr>
          <p:cNvPr id="9" name="矩形 8"/>
          <p:cNvSpPr/>
          <p:nvPr/>
        </p:nvSpPr>
        <p:spPr>
          <a:xfrm>
            <a:off x="107504" y="2628201"/>
            <a:ext cx="8820472" cy="584775"/>
          </a:xfrm>
          <a:prstGeom prst="rect">
            <a:avLst/>
          </a:prstGeom>
        </p:spPr>
        <p:txBody>
          <a:bodyPr wrap="square">
            <a:spAutoFit/>
          </a:bodyPr>
          <a:lstStyle/>
          <a:p>
            <a:r>
              <a:rPr lang="en-US" altLang="zh-CN" sz="3200">
                <a:solidFill>
                  <a:srgbClr val="000000"/>
                </a:solidFill>
                <a:latin typeface="微软雅黑" pitchFamily="34" charset="-122"/>
                <a:ea typeface="微软雅黑" pitchFamily="34" charset="-122"/>
              </a:rPr>
              <a:t>2-</a:t>
            </a:r>
            <a:r>
              <a:rPr lang="zh-CN" altLang="en-US" sz="3200">
                <a:solidFill>
                  <a:srgbClr val="000000"/>
                </a:solidFill>
                <a:latin typeface="微软雅黑" pitchFamily="34" charset="-122"/>
                <a:ea typeface="微软雅黑" pitchFamily="34" charset="-122"/>
              </a:rPr>
              <a:t>配置中断优先级分组（只需配置一次即可）</a:t>
            </a:r>
            <a:endParaRPr lang="en-US" altLang="zh-CN" sz="3200">
              <a:solidFill>
                <a:srgbClr val="000000"/>
              </a:solidFill>
              <a:latin typeface="微软雅黑" pitchFamily="34" charset="-122"/>
              <a:ea typeface="微软雅黑" pitchFamily="34" charset="-122"/>
            </a:endParaRPr>
          </a:p>
        </p:txBody>
      </p:sp>
      <p:sp>
        <p:nvSpPr>
          <p:cNvPr id="10" name="矩形 9"/>
          <p:cNvSpPr/>
          <p:nvPr/>
        </p:nvSpPr>
        <p:spPr>
          <a:xfrm>
            <a:off x="107504" y="3645024"/>
            <a:ext cx="8820472" cy="584775"/>
          </a:xfrm>
          <a:prstGeom prst="rect">
            <a:avLst/>
          </a:prstGeom>
        </p:spPr>
        <p:txBody>
          <a:bodyPr wrap="square">
            <a:spAutoFit/>
          </a:bodyPr>
          <a:lstStyle/>
          <a:p>
            <a:r>
              <a:rPr lang="en-US" altLang="zh-CN" sz="3200">
                <a:solidFill>
                  <a:srgbClr val="000000"/>
                </a:solidFill>
                <a:latin typeface="微软雅黑" pitchFamily="34" charset="-122"/>
                <a:ea typeface="微软雅黑" pitchFamily="34" charset="-122"/>
              </a:rPr>
              <a:t>3-</a:t>
            </a:r>
            <a:r>
              <a:rPr lang="zh-CN" altLang="en-US" sz="3200">
                <a:solidFill>
                  <a:srgbClr val="000000"/>
                </a:solidFill>
                <a:latin typeface="微软雅黑" pitchFamily="34" charset="-122"/>
                <a:ea typeface="微软雅黑" pitchFamily="34" charset="-122"/>
              </a:rPr>
              <a:t>配置</a:t>
            </a:r>
            <a:r>
              <a:rPr lang="en-US" altLang="zh-CN" sz="3200">
                <a:solidFill>
                  <a:srgbClr val="000000"/>
                </a:solidFill>
                <a:latin typeface="微软雅黑" pitchFamily="34" charset="-122"/>
                <a:ea typeface="微软雅黑" pitchFamily="34" charset="-122"/>
              </a:rPr>
              <a:t>NVIC</a:t>
            </a:r>
            <a:r>
              <a:rPr lang="zh-CN" altLang="en-US" sz="3200">
                <a:solidFill>
                  <a:srgbClr val="000000"/>
                </a:solidFill>
                <a:latin typeface="微软雅黑" pitchFamily="34" charset="-122"/>
                <a:ea typeface="微软雅黑" pitchFamily="34" charset="-122"/>
              </a:rPr>
              <a:t>寄存器，初始化</a:t>
            </a:r>
            <a:r>
              <a:rPr lang="en-US" altLang="zh-CN" sz="3200">
                <a:solidFill>
                  <a:srgbClr val="000000"/>
                </a:solidFill>
                <a:latin typeface="微软雅黑" pitchFamily="34" charset="-122"/>
                <a:ea typeface="微软雅黑" pitchFamily="34" charset="-122"/>
              </a:rPr>
              <a:t>NVIC_InitTypeDef;</a:t>
            </a:r>
            <a:endParaRPr lang="zh-CN" altLang="zh-CN" sz="3200">
              <a:solidFill>
                <a:srgbClr val="000000"/>
              </a:solidFill>
              <a:latin typeface="微软雅黑" pitchFamily="34" charset="-122"/>
              <a:ea typeface="微软雅黑" pitchFamily="34" charset="-122"/>
            </a:endParaRPr>
          </a:p>
        </p:txBody>
      </p:sp>
      <p:sp>
        <p:nvSpPr>
          <p:cNvPr id="11" name="矩形 10"/>
          <p:cNvSpPr/>
          <p:nvPr/>
        </p:nvSpPr>
        <p:spPr>
          <a:xfrm>
            <a:off x="107504" y="4716433"/>
            <a:ext cx="8820472" cy="584775"/>
          </a:xfrm>
          <a:prstGeom prst="rect">
            <a:avLst/>
          </a:prstGeom>
        </p:spPr>
        <p:txBody>
          <a:bodyPr wrap="square">
            <a:spAutoFit/>
          </a:bodyPr>
          <a:lstStyle/>
          <a:p>
            <a:r>
              <a:rPr lang="en-US" altLang="zh-CN" sz="3200">
                <a:solidFill>
                  <a:srgbClr val="000000"/>
                </a:solidFill>
                <a:latin typeface="微软雅黑" pitchFamily="34" charset="-122"/>
                <a:ea typeface="微软雅黑" pitchFamily="34" charset="-122"/>
              </a:rPr>
              <a:t>4-</a:t>
            </a:r>
            <a:r>
              <a:rPr lang="zh-CN" altLang="en-US" sz="3200">
                <a:solidFill>
                  <a:srgbClr val="000000"/>
                </a:solidFill>
                <a:latin typeface="微软雅黑" pitchFamily="34" charset="-122"/>
                <a:ea typeface="微软雅黑" pitchFamily="34" charset="-122"/>
              </a:rPr>
              <a:t>编写中断服务函数</a:t>
            </a:r>
            <a:endParaRPr lang="zh-CN" altLang="zh-CN" sz="32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745390636"/>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2999</TotalTime>
  <Pages>0</Pages>
  <Words>396</Words>
  <Characters>0</Characters>
  <Application>Microsoft Office PowerPoint</Application>
  <DocSecurity>0</DocSecurity>
  <PresentationFormat>全屏显示(4:3)</PresentationFormat>
  <Lines>0</Lines>
  <Paragraphs>56</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STM32中断应用概览</dc:title>
  <dc:creator>wushaoxia(武绍霞)</dc:creator>
  <cp:lastModifiedBy>ge fire</cp:lastModifiedBy>
  <cp:revision>499</cp:revision>
  <dcterms:created xsi:type="dcterms:W3CDTF">2014-09-22T09:17:55Z</dcterms:created>
  <dcterms:modified xsi:type="dcterms:W3CDTF">2017-06-10T07:46:42Z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