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7" r:id="rId2"/>
    <p:sldId id="273" r:id="rId3"/>
    <p:sldId id="337" r:id="rId4"/>
    <p:sldId id="351" r:id="rId5"/>
    <p:sldId id="352" r:id="rId6"/>
    <p:sldId id="350" r:id="rId7"/>
    <p:sldId id="354" r:id="rId8"/>
    <p:sldId id="355" r:id="rId9"/>
    <p:sldId id="353" r:id="rId10"/>
    <p:sldId id="360" r:id="rId11"/>
    <p:sldId id="356" r:id="rId12"/>
    <p:sldId id="358" r:id="rId13"/>
    <p:sldId id="357" r:id="rId14"/>
    <p:sldId id="359" r:id="rId15"/>
    <p:sldId id="283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串口功能框图讲解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3">
            <a:extLst>
              <a:ext uri="{FF2B5EF4-FFF2-40B4-BE49-F238E27FC236}">
                <a16:creationId xmlns:a16="http://schemas.microsoft.com/office/drawing/2014/main" id="{EB55B2F6-65B9-4513-B3C4-DE601E604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串口功能框图讲解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528" y="2204864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USART_SR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RXNE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，接收数据寄存器非空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3528" y="2996952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USART_CR1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RXNEIE 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接收数据寄存器非空中断使能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77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EF512604-E14B-4062-AB2B-953D8FD8D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2428" y="2204864"/>
            <a:ext cx="76759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  <a:r>
              <a:rPr lang="en-US" altLang="zh-CN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—USART_CR1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CR2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CR3</a:t>
            </a:r>
          </a:p>
          <a:p>
            <a:pPr algn="ctr">
              <a:lnSpc>
                <a:spcPct val="150000"/>
              </a:lnSpc>
            </a:pP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熟读手册即可</a:t>
            </a:r>
            <a:endParaRPr lang="zh-CN" altLang="en-US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421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40088E7A-B5C2-4DA7-9110-391FF5FF6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032972"/>
            <a:ext cx="81080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波特率</a:t>
            </a:r>
            <a:r>
              <a:rPr lang="en-US" altLang="zh-CN" sz="4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4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每秒钟要发送多少数据</a:t>
            </a:r>
            <a:endParaRPr lang="zh-CN" altLang="en-US" sz="4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3573016"/>
            <a:ext cx="81080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USART_BRR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：波特率寄存器，分整数和小数部分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USART_CR1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OVER8</a:t>
            </a:r>
          </a:p>
        </p:txBody>
      </p:sp>
    </p:spTree>
    <p:extLst>
      <p:ext uri="{BB962C8B-B14F-4D97-AF65-F5344CB8AC3E}">
        <p14:creationId xmlns:p14="http://schemas.microsoft.com/office/powerpoint/2010/main" val="44270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F0669801-5106-4AAF-B6D7-F34FB9072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4388911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USARTDIV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：无符号的定点数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FPCLK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：串口的时钟，注区分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两条总线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OVER8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：过采样模式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868696" cy="233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762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44EBF2F5-6E71-4151-B61E-62631EAD1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1412776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，时钟为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84M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波特率：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115200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OVER8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倍过才样，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BRR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小数位有效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14C890-7A59-458A-B199-8244DAB3C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27" y="3534657"/>
            <a:ext cx="8142857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69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id="{034A6DC9-D74A-4822-BE6F-EA7439E26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D8E2E551-61D9-4EAD-AC3B-0953F1C16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1720" y="221113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03565" y="289987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149080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USART—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串口通信”章节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1840" y="2232642"/>
            <a:ext cx="4309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串口功能框图讲解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3">
            <a:extLst>
              <a:ext uri="{FF2B5EF4-FFF2-40B4-BE49-F238E27FC236}">
                <a16:creationId xmlns:a16="http://schemas.microsoft.com/office/drawing/2014/main" id="{41032E99-9C25-4ABA-A292-1FB3A3D2E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51520" y="2060848"/>
            <a:ext cx="2664296" cy="36724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268760"/>
            <a:ext cx="4956026" cy="529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95536" y="2228671"/>
            <a:ext cx="252028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3075442"/>
            <a:ext cx="252028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数据寄存器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3918574"/>
            <a:ext cx="252028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36" y="4710662"/>
            <a:ext cx="252028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波特率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12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05D395AC-3C6C-4A23-9F6B-2A5F79F68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5373216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STM32F4xx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数据手册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—Pinouts and pin description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每个系列的芯片都有一个数据手册，里面有引脚的详细功能。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E524BC8-DC3F-447E-AED9-4F1475887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43" y="1905190"/>
            <a:ext cx="8085714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0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C067318B-C226-4978-8A08-711726A28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484784"/>
            <a:ext cx="82520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TX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数据发送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RX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是数据接收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SCLK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时钟，仅同步通信时使用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nRTS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请求发送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(Request To Send)</a:t>
            </a:r>
          </a:p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nCTS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允许发送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(Clear To Send)</a:t>
            </a:r>
            <a:endParaRPr lang="zh-CN" altLang="en-US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835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E9FE1A23-28B5-4204-BF6E-6FF725B92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0380" y="2204864"/>
            <a:ext cx="854009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数据寄存器</a:t>
            </a:r>
            <a:r>
              <a:rPr lang="en-US" altLang="zh-CN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—USART_DR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位有效，包含一个发送数据寄存器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TDR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和一个接收数据寄存器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RDR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。一个地址对应了两个物理寄存器。</a:t>
            </a:r>
          </a:p>
        </p:txBody>
      </p:sp>
    </p:spTree>
    <p:extLst>
      <p:ext uri="{BB962C8B-B14F-4D97-AF65-F5344CB8AC3E}">
        <p14:creationId xmlns:p14="http://schemas.microsoft.com/office/powerpoint/2010/main" val="160652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E6B87CE3-AA97-4B06-8C90-B30D00D9F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16484" y="2204864"/>
            <a:ext cx="28514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数据发送</a:t>
            </a:r>
            <a:endParaRPr lang="en-US" altLang="zh-CN" sz="4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数据接收</a:t>
            </a:r>
            <a:endParaRPr lang="zh-CN" altLang="en-US" sz="4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3968" y="2780928"/>
            <a:ext cx="3096344" cy="1069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具体流程？</a:t>
            </a:r>
          </a:p>
        </p:txBody>
      </p:sp>
    </p:spTree>
    <p:extLst>
      <p:ext uri="{BB962C8B-B14F-4D97-AF65-F5344CB8AC3E}">
        <p14:creationId xmlns:p14="http://schemas.microsoft.com/office/powerpoint/2010/main" val="228325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">
            <a:extLst>
              <a:ext uri="{FF2B5EF4-FFF2-40B4-BE49-F238E27FC236}">
                <a16:creationId xmlns:a16="http://schemas.microsoft.com/office/drawing/2014/main" id="{D96CEC3E-F8E0-4965-92A3-C4691A3B4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3789040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USART_CR1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（字长），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8bit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9bit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4293096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USART_CR2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STOP[1:0]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（停止位位）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8" y="1196752"/>
            <a:ext cx="8316416" cy="250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323528" y="4869160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USART_CR1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（奇偶校验使能）、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PS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（奇偶校验选择） 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PEIE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（奇偶校验错误中断） 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528" y="6023029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USART_SR 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（奇偶校验错误）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11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3">
            <a:extLst>
              <a:ext uri="{FF2B5EF4-FFF2-40B4-BE49-F238E27FC236}">
                <a16:creationId xmlns:a16="http://schemas.microsoft.com/office/drawing/2014/main" id="{EB55B2F6-65B9-4513-B3C4-DE601E604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3136900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USART_SR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TXE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Transmit data register empty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USART_CR1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TXEIE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USART_SR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TC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/>
              <a:t>Transmission complete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USART_CR1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TCIE</a:t>
            </a:r>
          </a:p>
        </p:txBody>
      </p:sp>
      <p:sp>
        <p:nvSpPr>
          <p:cNvPr id="13" name="矩形 12"/>
          <p:cNvSpPr/>
          <p:nvPr/>
        </p:nvSpPr>
        <p:spPr>
          <a:xfrm>
            <a:off x="323528" y="1340768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USART_CR1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使能）、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（发送使能）、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（接收使能）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4120</TotalTime>
  <Pages>0</Pages>
  <Words>459</Words>
  <Characters>0</Characters>
  <Application>Microsoft Office PowerPoint</Application>
  <DocSecurity>0</DocSecurity>
  <PresentationFormat>全屏显示(4:3)</PresentationFormat>
  <Lines>0</Lines>
  <Paragraphs>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USART—串口通信（第2节）—STM32串口功能框图讲解</dc:title>
  <dc:creator>wushaoxia(武绍霞)</dc:creator>
  <cp:lastModifiedBy>ge fire</cp:lastModifiedBy>
  <cp:revision>749</cp:revision>
  <dcterms:created xsi:type="dcterms:W3CDTF">2014-09-22T09:17:55Z</dcterms:created>
  <dcterms:modified xsi:type="dcterms:W3CDTF">2017-06-21T02:57:16Z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