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87" r:id="rId2"/>
    <p:sldId id="273" r:id="rId3"/>
    <p:sldId id="360" r:id="rId4"/>
    <p:sldId id="337" r:id="rId5"/>
    <p:sldId id="369" r:id="rId6"/>
    <p:sldId id="361" r:id="rId7"/>
    <p:sldId id="362" r:id="rId8"/>
    <p:sldId id="363" r:id="rId9"/>
    <p:sldId id="364" r:id="rId10"/>
    <p:sldId id="365" r:id="rId11"/>
    <p:sldId id="367" r:id="rId12"/>
    <p:sldId id="368" r:id="rId13"/>
    <p:sldId id="366" r:id="rId14"/>
    <p:sldId id="370" r:id="rId15"/>
    <p:sldId id="371" r:id="rId16"/>
    <p:sldId id="372" r:id="rId17"/>
    <p:sldId id="283" r:id="rId1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23">
          <p15:clr>
            <a:srgbClr val="A4A3A4"/>
          </p15:clr>
        </p15:guide>
        <p15:guide id="2" pos="295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188EFC"/>
    <a:srgbClr val="0000FF"/>
    <a:srgbClr val="248C51"/>
    <a:srgbClr val="2DDF4B"/>
    <a:srgbClr val="FFA850"/>
    <a:srgbClr val="5B81CF"/>
    <a:srgbClr val="EAFBFF"/>
    <a:srgbClr val="76A4DC"/>
    <a:srgbClr val="FE978C"/>
    <a:srgbClr val="5B76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123"/>
        <p:guide pos="295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AEC47E-F412-449F-B23F-34631ABB315C}" type="datetimeFigureOut">
              <a:rPr lang="zh-CN" altLang="en-US" smtClean="0"/>
              <a:t>2017/6/26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888EC4-E893-4630-B4E5-4422E49057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95410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308328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48739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084230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745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18827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271186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376071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212417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030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57017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16711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D9D9D9">
                <a:alpha val="73000"/>
              </a:srgbClr>
            </a:gs>
            <a:gs pos="100000">
              <a:srgbClr val="FFFFFF">
                <a:alpha val="85689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1" name="圆角矩形 18"/>
          <p:cNvGrpSpPr>
            <a:grpSpLocks/>
          </p:cNvGrpSpPr>
          <p:nvPr/>
        </p:nvGrpSpPr>
        <p:grpSpPr bwMode="auto">
          <a:xfrm>
            <a:off x="6215063" y="3562350"/>
            <a:ext cx="742950" cy="742950"/>
            <a:chOff x="0" y="0"/>
            <a:chExt cx="468" cy="468"/>
          </a:xfrm>
        </p:grpSpPr>
        <p:pic>
          <p:nvPicPr>
            <p:cNvPr id="208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8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2" name="圆角矩形 13"/>
          <p:cNvGrpSpPr>
            <a:grpSpLocks/>
          </p:cNvGrpSpPr>
          <p:nvPr/>
        </p:nvGrpSpPr>
        <p:grpSpPr bwMode="auto">
          <a:xfrm>
            <a:off x="4856163" y="2206625"/>
            <a:ext cx="530225" cy="525463"/>
            <a:chOff x="0" y="0"/>
            <a:chExt cx="334" cy="331"/>
          </a:xfrm>
        </p:grpSpPr>
        <p:pic>
          <p:nvPicPr>
            <p:cNvPr id="207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3" name="圆角矩形 12"/>
          <p:cNvGrpSpPr>
            <a:grpSpLocks/>
          </p:cNvGrpSpPr>
          <p:nvPr/>
        </p:nvGrpSpPr>
        <p:grpSpPr bwMode="auto">
          <a:xfrm>
            <a:off x="6232525" y="2413000"/>
            <a:ext cx="1225550" cy="1225550"/>
            <a:chOff x="0" y="0"/>
            <a:chExt cx="772" cy="772"/>
          </a:xfrm>
        </p:grpSpPr>
        <p:pic>
          <p:nvPicPr>
            <p:cNvPr id="207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4" name="圆角矩形 9"/>
          <p:cNvGrpSpPr>
            <a:grpSpLocks/>
          </p:cNvGrpSpPr>
          <p:nvPr/>
        </p:nvGrpSpPr>
        <p:grpSpPr bwMode="auto">
          <a:xfrm>
            <a:off x="3648075" y="2566988"/>
            <a:ext cx="446088" cy="444500"/>
            <a:chOff x="0" y="0"/>
            <a:chExt cx="281" cy="280"/>
          </a:xfrm>
        </p:grpSpPr>
        <p:pic>
          <p:nvPicPr>
            <p:cNvPr id="207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5" name="圆角矩形 4"/>
          <p:cNvGrpSpPr>
            <a:grpSpLocks/>
          </p:cNvGrpSpPr>
          <p:nvPr/>
        </p:nvGrpSpPr>
        <p:grpSpPr bwMode="auto">
          <a:xfrm>
            <a:off x="2428875" y="1847850"/>
            <a:ext cx="523875" cy="530225"/>
            <a:chOff x="0" y="0"/>
            <a:chExt cx="330" cy="334"/>
          </a:xfrm>
        </p:grpSpPr>
        <p:pic>
          <p:nvPicPr>
            <p:cNvPr id="207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6" name="标题 1"/>
          <p:cNvGrpSpPr>
            <a:grpSpLocks/>
          </p:cNvGrpSpPr>
          <p:nvPr/>
        </p:nvGrpSpPr>
        <p:grpSpPr bwMode="auto">
          <a:xfrm>
            <a:off x="1692275" y="2206625"/>
            <a:ext cx="5302250" cy="2066925"/>
            <a:chOff x="0" y="0"/>
            <a:chExt cx="3340" cy="1302"/>
          </a:xfrm>
        </p:grpSpPr>
        <p:pic>
          <p:nvPicPr>
            <p:cNvPr id="207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1" name="文本框 10258"/>
            <p:cNvSpPr txBox="1">
              <a:spLocks noChangeArrowheads="1"/>
            </p:cNvSpPr>
            <p:nvPr/>
          </p:nvSpPr>
          <p:spPr bwMode="auto">
            <a:xfrm>
              <a:off x="226" y="297"/>
              <a:ext cx="2791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3200" b="1">
                  <a:latin typeface="微软雅黑" pitchFamily="34" charset="-122"/>
                  <a:ea typeface="微软雅黑" pitchFamily="34" charset="-122"/>
                </a:rPr>
                <a:t>直接存储器访问</a:t>
              </a:r>
            </a:p>
          </p:txBody>
        </p:sp>
      </p:grpSp>
      <p:grpSp>
        <p:nvGrpSpPr>
          <p:cNvPr id="2057" name="圆角矩形 8"/>
          <p:cNvGrpSpPr>
            <a:grpSpLocks/>
          </p:cNvGrpSpPr>
          <p:nvPr/>
        </p:nvGrpSpPr>
        <p:grpSpPr bwMode="auto">
          <a:xfrm>
            <a:off x="1435100" y="2566988"/>
            <a:ext cx="446088" cy="444500"/>
            <a:chOff x="0" y="0"/>
            <a:chExt cx="281" cy="280"/>
          </a:xfrm>
        </p:grpSpPr>
        <p:pic>
          <p:nvPicPr>
            <p:cNvPr id="206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8" name="圆角矩形 11"/>
          <p:cNvGrpSpPr>
            <a:grpSpLocks/>
          </p:cNvGrpSpPr>
          <p:nvPr/>
        </p:nvGrpSpPr>
        <p:grpSpPr bwMode="auto">
          <a:xfrm>
            <a:off x="5970588" y="2384425"/>
            <a:ext cx="1055687" cy="1054100"/>
            <a:chOff x="0" y="0"/>
            <a:chExt cx="665" cy="664"/>
          </a:xfrm>
        </p:grpSpPr>
        <p:pic>
          <p:nvPicPr>
            <p:cNvPr id="206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2059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STM32—M4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系列</a:t>
            </a:r>
          </a:p>
        </p:txBody>
      </p:sp>
      <p:grpSp>
        <p:nvGrpSpPr>
          <p:cNvPr id="2060" name="标题 1"/>
          <p:cNvGrpSpPr>
            <a:grpSpLocks/>
          </p:cNvGrpSpPr>
          <p:nvPr/>
        </p:nvGrpSpPr>
        <p:grpSpPr bwMode="auto">
          <a:xfrm>
            <a:off x="1781175" y="4365104"/>
            <a:ext cx="5208588" cy="938212"/>
            <a:chOff x="0" y="0"/>
            <a:chExt cx="3340" cy="1302"/>
          </a:xfrm>
        </p:grpSpPr>
        <p:pic>
          <p:nvPicPr>
            <p:cNvPr id="2064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5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firestm32.taobao.com</a:t>
              </a:r>
            </a:p>
          </p:txBody>
        </p:sp>
      </p:grpSp>
      <p:grpSp>
        <p:nvGrpSpPr>
          <p:cNvPr id="2061" name="标题 1"/>
          <p:cNvGrpSpPr>
            <a:grpSpLocks/>
          </p:cNvGrpSpPr>
          <p:nvPr/>
        </p:nvGrpSpPr>
        <p:grpSpPr bwMode="auto">
          <a:xfrm>
            <a:off x="1763713" y="5227091"/>
            <a:ext cx="5210175" cy="938213"/>
            <a:chOff x="0" y="0"/>
            <a:chExt cx="3340" cy="1302"/>
          </a:xfrm>
        </p:grpSpPr>
        <p:pic>
          <p:nvPicPr>
            <p:cNvPr id="2062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3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野火论坛： 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www.firebbs.cn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3">
            <a:extLst>
              <a:ext uri="{FF2B5EF4-FFF2-40B4-BE49-F238E27FC236}">
                <a16:creationId xmlns:a16="http://schemas.microsoft.com/office/drawing/2014/main" id="{173F6C57-A4D6-4482-B4A9-DBFC858934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FIFO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7504" y="1340768"/>
            <a:ext cx="8878193" cy="55399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4000" b="1">
                <a:solidFill>
                  <a:srgbClr val="FF0000"/>
                </a:solidFill>
              </a:rPr>
              <a:t>FIFO</a:t>
            </a:r>
            <a:r>
              <a:rPr lang="en-US" altLang="zh-CN" sz="3200" b="1"/>
              <a:t> </a:t>
            </a:r>
            <a:r>
              <a:rPr lang="zh-CN" altLang="en-US" sz="3200" b="1"/>
              <a:t>：</a:t>
            </a:r>
            <a:r>
              <a:rPr lang="zh-CN" altLang="en-US" sz="27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源和目标之间的一个数据中转站。</a:t>
            </a:r>
            <a:endParaRPr lang="en-US" altLang="zh-CN" sz="27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1-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每个数据流有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4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字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FIFO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，阈值级别有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1/4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1/2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3/4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或满，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DMA_SxFCR:FTH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2-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在开启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FIFO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的时候，直接模式要禁止，</a:t>
            </a:r>
            <a:r>
              <a:rPr lang="en-US" altLang="zh-CN" sz="2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MA_SxFCR:DMDIS</a:t>
            </a:r>
          </a:p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在存储器到存储器传输的时候会自动启动</a:t>
            </a:r>
            <a:r>
              <a:rPr lang="en-US" altLang="zh-CN" sz="2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FIFO</a:t>
            </a:r>
            <a:r>
              <a:rPr lang="zh-CN" altLang="en-US" sz="2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模式，软件禁止不了。</a:t>
            </a: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055228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3">
            <a:extLst>
              <a:ext uri="{FF2B5EF4-FFF2-40B4-BE49-F238E27FC236}">
                <a16:creationId xmlns:a16="http://schemas.microsoft.com/office/drawing/2014/main" id="{2B1C411B-2D45-43DD-A36B-716A421469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FIFO</a:t>
            </a:r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阈值与突发配置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772816"/>
            <a:ext cx="8011405" cy="4752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765745" y="1268760"/>
            <a:ext cx="783870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阈值级别：</a:t>
            </a:r>
            <a:r>
              <a:rPr lang="en-US" altLang="zh-CN" sz="2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DMA_SxFCR:FTH</a:t>
            </a:r>
            <a:r>
              <a:rPr lang="zh-CN" altLang="en-US" sz="2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；突发配置：</a:t>
            </a:r>
            <a:r>
              <a:rPr lang="en-US" altLang="zh-CN" sz="2000" b="1"/>
              <a:t> </a:t>
            </a:r>
            <a:r>
              <a:rPr lang="en-US" altLang="zh-CN" sz="2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DMA_SxCR:MBURST</a:t>
            </a:r>
            <a:endParaRPr lang="zh-CN" altLang="en-US" sz="2000"/>
          </a:p>
        </p:txBody>
      </p:sp>
    </p:spTree>
    <p:extLst>
      <p:ext uri="{BB962C8B-B14F-4D97-AF65-F5344CB8AC3E}">
        <p14:creationId xmlns:p14="http://schemas.microsoft.com/office/powerpoint/2010/main" val="24868526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3">
            <a:extLst>
              <a:ext uri="{FF2B5EF4-FFF2-40B4-BE49-F238E27FC236}">
                <a16:creationId xmlns:a16="http://schemas.microsoft.com/office/drawing/2014/main" id="{FC28599B-F73C-4EE3-86ED-AD183F640D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FIFO</a:t>
            </a:r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阈值与突发配置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51521" y="1268760"/>
            <a:ext cx="871296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36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1-FIFO</a:t>
            </a:r>
            <a:r>
              <a:rPr lang="zh-CN" altLang="en-US" sz="36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大小：</a:t>
            </a:r>
            <a:r>
              <a:rPr lang="en-US" altLang="zh-CN" sz="36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36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个字，</a:t>
            </a:r>
            <a:r>
              <a:rPr lang="en-US" altLang="zh-CN" sz="36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16</a:t>
            </a:r>
            <a:r>
              <a:rPr lang="zh-CN" altLang="en-US" sz="36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个字节，半字即</a:t>
            </a:r>
            <a:r>
              <a:rPr lang="en-US" altLang="zh-CN" sz="36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36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个字节，字即</a:t>
            </a:r>
            <a:r>
              <a:rPr lang="en-US" altLang="zh-CN" sz="36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36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个字节</a:t>
            </a:r>
            <a:endParaRPr lang="en-US" altLang="zh-CN" sz="36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36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2-</a:t>
            </a:r>
            <a:r>
              <a:rPr lang="zh-CN" altLang="en-US" sz="36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节拍：即</a:t>
            </a:r>
            <a:r>
              <a:rPr lang="en-US" altLang="zh-CN" sz="36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MSIZE</a:t>
            </a:r>
            <a:r>
              <a:rPr lang="zh-CN" altLang="en-US" sz="36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的单位</a:t>
            </a:r>
            <a:endParaRPr lang="zh-CN" altLang="en-US" sz="36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40325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3">
            <a:extLst>
              <a:ext uri="{FF2B5EF4-FFF2-40B4-BE49-F238E27FC236}">
                <a16:creationId xmlns:a16="http://schemas.microsoft.com/office/drawing/2014/main" id="{DE84EBB3-3DE3-4202-BB0F-E424979CBB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M/P</a:t>
            </a:r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接口，编程接口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3" y="1196752"/>
            <a:ext cx="6264696" cy="54875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矩形 6"/>
          <p:cNvSpPr/>
          <p:nvPr/>
        </p:nvSpPr>
        <p:spPr>
          <a:xfrm>
            <a:off x="107504" y="2060848"/>
            <a:ext cx="280831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1-M</a:t>
            </a:r>
            <a:r>
              <a:rPr lang="zh-CN" altLang="en-US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接口</a:t>
            </a:r>
            <a:endParaRPr lang="en-US" altLang="zh-CN" sz="28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2-P</a:t>
            </a:r>
            <a:r>
              <a:rPr lang="zh-CN" altLang="en-US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接口</a:t>
            </a:r>
            <a:endParaRPr lang="en-US" altLang="zh-CN" sz="28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3-</a:t>
            </a:r>
            <a:r>
              <a:rPr lang="zh-CN" altLang="en-US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编程接口</a:t>
            </a:r>
            <a:endParaRPr lang="en-US" altLang="zh-CN" sz="28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85296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3">
            <a:extLst>
              <a:ext uri="{FF2B5EF4-FFF2-40B4-BE49-F238E27FC236}">
                <a16:creationId xmlns:a16="http://schemas.microsoft.com/office/drawing/2014/main" id="{DE84EBB3-3DE3-4202-BB0F-E424979CBB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外设到存储器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4814087-5C30-4AB9-A245-8F6B44EB70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1412776"/>
            <a:ext cx="7740352" cy="4977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8193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3">
            <a:extLst>
              <a:ext uri="{FF2B5EF4-FFF2-40B4-BE49-F238E27FC236}">
                <a16:creationId xmlns:a16="http://schemas.microsoft.com/office/drawing/2014/main" id="{DE84EBB3-3DE3-4202-BB0F-E424979CBB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存储器到外设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6C3BAD5-B93E-4789-9C58-BFEC02DC83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1326346"/>
            <a:ext cx="7812360" cy="5116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3833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3">
            <a:extLst>
              <a:ext uri="{FF2B5EF4-FFF2-40B4-BE49-F238E27FC236}">
                <a16:creationId xmlns:a16="http://schemas.microsoft.com/office/drawing/2014/main" id="{DE84EBB3-3DE3-4202-BB0F-E424979CBB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存储器到存储器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74D974A-89DD-44DD-A83C-5A31D87678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1412776"/>
            <a:ext cx="7417800" cy="5049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2522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图片 3">
            <a:extLst>
              <a:ext uri="{FF2B5EF4-FFF2-40B4-BE49-F238E27FC236}">
                <a16:creationId xmlns:a16="http://schemas.microsoft.com/office/drawing/2014/main" id="{DF82D765-9A79-4C16-84D5-1DAA9EC7F0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267" name="圆角矩形 18"/>
          <p:cNvGrpSpPr>
            <a:grpSpLocks/>
          </p:cNvGrpSpPr>
          <p:nvPr/>
        </p:nvGrpSpPr>
        <p:grpSpPr bwMode="auto">
          <a:xfrm>
            <a:off x="6215063" y="3284984"/>
            <a:ext cx="742950" cy="742950"/>
            <a:chOff x="0" y="0"/>
            <a:chExt cx="468" cy="468"/>
          </a:xfrm>
        </p:grpSpPr>
        <p:pic>
          <p:nvPicPr>
            <p:cNvPr id="1129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9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8" name="圆角矩形 13"/>
          <p:cNvGrpSpPr>
            <a:grpSpLocks/>
          </p:cNvGrpSpPr>
          <p:nvPr/>
        </p:nvGrpSpPr>
        <p:grpSpPr bwMode="auto">
          <a:xfrm>
            <a:off x="4856163" y="2010841"/>
            <a:ext cx="530225" cy="525463"/>
            <a:chOff x="0" y="0"/>
            <a:chExt cx="334" cy="331"/>
          </a:xfrm>
        </p:grpSpPr>
        <p:pic>
          <p:nvPicPr>
            <p:cNvPr id="1128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9" name="圆角矩形 12"/>
          <p:cNvGrpSpPr>
            <a:grpSpLocks/>
          </p:cNvGrpSpPr>
          <p:nvPr/>
        </p:nvGrpSpPr>
        <p:grpSpPr bwMode="auto">
          <a:xfrm>
            <a:off x="6232525" y="1858441"/>
            <a:ext cx="1225550" cy="1225550"/>
            <a:chOff x="0" y="0"/>
            <a:chExt cx="772" cy="772"/>
          </a:xfrm>
        </p:grpSpPr>
        <p:pic>
          <p:nvPicPr>
            <p:cNvPr id="1128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0" name="圆角矩形 9"/>
          <p:cNvGrpSpPr>
            <a:grpSpLocks/>
          </p:cNvGrpSpPr>
          <p:nvPr/>
        </p:nvGrpSpPr>
        <p:grpSpPr bwMode="auto">
          <a:xfrm>
            <a:off x="3648075" y="2371204"/>
            <a:ext cx="446088" cy="444500"/>
            <a:chOff x="0" y="0"/>
            <a:chExt cx="281" cy="280"/>
          </a:xfrm>
        </p:grpSpPr>
        <p:pic>
          <p:nvPicPr>
            <p:cNvPr id="1128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1" name="圆角矩形 4"/>
          <p:cNvGrpSpPr>
            <a:grpSpLocks/>
          </p:cNvGrpSpPr>
          <p:nvPr/>
        </p:nvGrpSpPr>
        <p:grpSpPr bwMode="auto">
          <a:xfrm>
            <a:off x="2428875" y="1652066"/>
            <a:ext cx="523875" cy="530225"/>
            <a:chOff x="0" y="0"/>
            <a:chExt cx="330" cy="334"/>
          </a:xfrm>
        </p:grpSpPr>
        <p:pic>
          <p:nvPicPr>
            <p:cNvPr id="1128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2" name="标题 1"/>
          <p:cNvGrpSpPr>
            <a:grpSpLocks/>
          </p:cNvGrpSpPr>
          <p:nvPr/>
        </p:nvGrpSpPr>
        <p:grpSpPr bwMode="auto">
          <a:xfrm>
            <a:off x="1692275" y="2298179"/>
            <a:ext cx="5302250" cy="2066925"/>
            <a:chOff x="0" y="0"/>
            <a:chExt cx="3340" cy="1302"/>
          </a:xfrm>
        </p:grpSpPr>
        <p:pic>
          <p:nvPicPr>
            <p:cNvPr id="1128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1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latin typeface="微软雅黑" pitchFamily="34" charset="-122"/>
                  <a:ea typeface="微软雅黑" pitchFamily="34" charset="-122"/>
                </a:rPr>
                <a:t>THANKS</a:t>
              </a:r>
              <a:endParaRPr lang="zh-CN" altLang="en-US" sz="32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273" name="圆角矩形 8"/>
          <p:cNvGrpSpPr>
            <a:grpSpLocks/>
          </p:cNvGrpSpPr>
          <p:nvPr/>
        </p:nvGrpSpPr>
        <p:grpSpPr bwMode="auto">
          <a:xfrm>
            <a:off x="1435100" y="2371204"/>
            <a:ext cx="446088" cy="444500"/>
            <a:chOff x="0" y="0"/>
            <a:chExt cx="281" cy="280"/>
          </a:xfrm>
        </p:grpSpPr>
        <p:pic>
          <p:nvPicPr>
            <p:cNvPr id="1127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4" name="圆角矩形 11"/>
          <p:cNvGrpSpPr>
            <a:grpSpLocks/>
          </p:cNvGrpSpPr>
          <p:nvPr/>
        </p:nvGrpSpPr>
        <p:grpSpPr bwMode="auto">
          <a:xfrm>
            <a:off x="5970588" y="2188641"/>
            <a:ext cx="1055687" cy="1054100"/>
            <a:chOff x="0" y="0"/>
            <a:chExt cx="665" cy="664"/>
          </a:xfrm>
        </p:grpSpPr>
        <p:pic>
          <p:nvPicPr>
            <p:cNvPr id="1127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112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STM32—M4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系列</a:t>
            </a:r>
          </a:p>
        </p:txBody>
      </p:sp>
      <p:grpSp>
        <p:nvGrpSpPr>
          <p:cNvPr id="28" name="标题 1"/>
          <p:cNvGrpSpPr>
            <a:grpSpLocks/>
          </p:cNvGrpSpPr>
          <p:nvPr/>
        </p:nvGrpSpPr>
        <p:grpSpPr bwMode="auto">
          <a:xfrm>
            <a:off x="1666081" y="4365104"/>
            <a:ext cx="5210175" cy="938213"/>
            <a:chOff x="0" y="0"/>
            <a:chExt cx="3340" cy="1302"/>
          </a:xfrm>
        </p:grpSpPr>
        <p:pic>
          <p:nvPicPr>
            <p:cNvPr id="29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野火论坛： 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www.firebbs.cn</a:t>
              </a:r>
            </a:p>
          </p:txBody>
        </p:sp>
      </p:grpSp>
      <p:grpSp>
        <p:nvGrpSpPr>
          <p:cNvPr id="34" name="标题 1"/>
          <p:cNvGrpSpPr>
            <a:grpSpLocks/>
          </p:cNvGrpSpPr>
          <p:nvPr/>
        </p:nvGrpSpPr>
        <p:grpSpPr bwMode="auto">
          <a:xfrm>
            <a:off x="1667668" y="5157192"/>
            <a:ext cx="5208588" cy="938212"/>
            <a:chOff x="0" y="0"/>
            <a:chExt cx="3340" cy="1302"/>
          </a:xfrm>
        </p:grpSpPr>
        <p:pic>
          <p:nvPicPr>
            <p:cNvPr id="35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firestm32.taobao.com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3">
            <a:extLst>
              <a:ext uri="{FF2B5EF4-FFF2-40B4-BE49-F238E27FC236}">
                <a16:creationId xmlns:a16="http://schemas.microsoft.com/office/drawing/2014/main" id="{6CE6F245-241C-4CE9-8278-C01EB1FAA5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主讲内容</a:t>
            </a:r>
          </a:p>
        </p:txBody>
      </p:sp>
      <p:sp>
        <p:nvSpPr>
          <p:cNvPr id="30" name="对角圆角矩形 29"/>
          <p:cNvSpPr/>
          <p:nvPr/>
        </p:nvSpPr>
        <p:spPr bwMode="auto">
          <a:xfrm>
            <a:off x="2051720" y="1556792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>
                <a:solidFill>
                  <a:schemeClr val="accent6">
                    <a:lumMod val="75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01</a:t>
            </a:r>
            <a:endParaRPr lang="zh-CN" altLang="en-US" sz="3200" dirty="0">
              <a:solidFill>
                <a:schemeClr val="accent6">
                  <a:lumMod val="75000"/>
                </a:schemeClr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3203565" y="2245536"/>
            <a:ext cx="4143375" cy="158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725872" y="4293096"/>
            <a:ext cx="759054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参考资料</a:t>
            </a:r>
            <a:r>
              <a:rPr lang="en-US" altLang="zh-CN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:《</a:t>
            </a: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零死角玩转</a:t>
            </a:r>
            <a:r>
              <a:rPr lang="en-US" altLang="zh-CN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STM32》</a:t>
            </a:r>
          </a:p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“</a:t>
            </a:r>
            <a:r>
              <a:rPr lang="en-US" altLang="zh-CN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DMA—</a:t>
            </a: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直接存储器访问”章节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187622" y="1578300"/>
            <a:ext cx="18245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DMA</a:t>
            </a: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简介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8" name="对角圆角矩形 7"/>
          <p:cNvSpPr/>
          <p:nvPr/>
        </p:nvSpPr>
        <p:spPr bwMode="auto">
          <a:xfrm>
            <a:off x="2051720" y="2636912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>
                <a:solidFill>
                  <a:schemeClr val="accent6">
                    <a:lumMod val="75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01</a:t>
            </a:r>
            <a:endParaRPr lang="zh-CN" altLang="en-US" sz="3200" dirty="0">
              <a:solidFill>
                <a:schemeClr val="accent6">
                  <a:lumMod val="75000"/>
                </a:schemeClr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3203565" y="3325656"/>
            <a:ext cx="4143375" cy="158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707904" y="2658420"/>
            <a:ext cx="32608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DMA</a:t>
            </a: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功能框图讲解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3">
            <a:extLst>
              <a:ext uri="{FF2B5EF4-FFF2-40B4-BE49-F238E27FC236}">
                <a16:creationId xmlns:a16="http://schemas.microsoft.com/office/drawing/2014/main" id="{2A6ACBCB-7520-42B3-9558-69E9690B4B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DMA</a:t>
            </a:r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简介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96926" y="1196752"/>
            <a:ext cx="871296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DMA	</a:t>
            </a:r>
            <a:r>
              <a:rPr lang="zh-CN" altLang="en-US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Data Memory Access</a:t>
            </a:r>
            <a:r>
              <a:rPr lang="zh-CN" altLang="en-US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，直接存储器访问</a:t>
            </a:r>
            <a:endParaRPr lang="zh-CN" altLang="en-US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46138" y="2258288"/>
            <a:ext cx="568863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DMA1</a:t>
            </a:r>
            <a:r>
              <a:rPr lang="zh-CN" altLang="en-US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P-&gt;M</a:t>
            </a:r>
            <a:r>
              <a:rPr lang="zh-CN" altLang="en-US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M-&gt;P</a:t>
            </a:r>
            <a:r>
              <a:rPr lang="zh-CN" altLang="en-US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endParaRPr lang="en-US" altLang="zh-CN" sz="28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53892" y="2886844"/>
            <a:ext cx="6134332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DMA2</a:t>
            </a:r>
            <a:r>
              <a:rPr lang="zh-CN" altLang="en-US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P-&gt;M</a:t>
            </a:r>
            <a:r>
              <a:rPr lang="zh-CN" altLang="en-US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M-&gt;P</a:t>
            </a:r>
            <a:r>
              <a:rPr lang="zh-CN" altLang="en-US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M-&gt;M</a:t>
            </a:r>
          </a:p>
        </p:txBody>
      </p:sp>
    </p:spTree>
    <p:extLst>
      <p:ext uri="{BB962C8B-B14F-4D97-AF65-F5344CB8AC3E}">
        <p14:creationId xmlns:p14="http://schemas.microsoft.com/office/powerpoint/2010/main" val="4160758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3">
            <a:extLst>
              <a:ext uri="{FF2B5EF4-FFF2-40B4-BE49-F238E27FC236}">
                <a16:creationId xmlns:a16="http://schemas.microsoft.com/office/drawing/2014/main" id="{5D72851D-D0FA-4425-9244-A7CDF608D0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251520" y="1625601"/>
            <a:ext cx="2664296" cy="453970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DMA</a:t>
            </a:r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功能框图讲解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95536" y="1700808"/>
            <a:ext cx="237626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1-</a:t>
            </a:r>
            <a:r>
              <a:rPr lang="zh-CN" altLang="en-US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通道</a:t>
            </a:r>
            <a:r>
              <a:rPr lang="en-US" altLang="zh-CN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+</a:t>
            </a:r>
            <a:r>
              <a:rPr lang="zh-CN" altLang="en-US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流</a:t>
            </a:r>
            <a:endParaRPr lang="zh-CN" altLang="en-US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95536" y="2420888"/>
            <a:ext cx="2376264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2-</a:t>
            </a:r>
            <a:r>
              <a:rPr lang="zh-CN" altLang="en-US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仲裁器</a:t>
            </a:r>
            <a:endParaRPr lang="zh-CN" altLang="en-US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95536" y="3140968"/>
            <a:ext cx="151216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3-FIFO</a:t>
            </a:r>
            <a:endParaRPr lang="zh-CN" altLang="en-US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95536" y="3789040"/>
            <a:ext cx="237626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4-</a:t>
            </a:r>
            <a:r>
              <a:rPr lang="zh-CN" altLang="en-US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存储器接口</a:t>
            </a:r>
            <a:endParaRPr lang="zh-CN" altLang="en-US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1625601"/>
            <a:ext cx="5840759" cy="45397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矩形 11"/>
          <p:cNvSpPr/>
          <p:nvPr/>
        </p:nvSpPr>
        <p:spPr>
          <a:xfrm>
            <a:off x="384337" y="4509120"/>
            <a:ext cx="209943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5-</a:t>
            </a:r>
            <a:r>
              <a:rPr lang="zh-CN" altLang="en-US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外设接口</a:t>
            </a:r>
            <a:endParaRPr lang="zh-CN" altLang="en-US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84337" y="5214718"/>
            <a:ext cx="2099431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6-</a:t>
            </a:r>
            <a:r>
              <a:rPr lang="zh-CN" altLang="en-US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编程接口</a:t>
            </a:r>
            <a:endParaRPr lang="zh-CN" altLang="en-US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13121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3">
            <a:extLst>
              <a:ext uri="{FF2B5EF4-FFF2-40B4-BE49-F238E27FC236}">
                <a16:creationId xmlns:a16="http://schemas.microsoft.com/office/drawing/2014/main" id="{772A0314-BF59-43A4-B8D0-5B0A5B1035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通道</a:t>
            </a:r>
            <a:r>
              <a:rPr lang="en-US" altLang="zh-CN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+</a:t>
            </a:r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流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23528" y="1183829"/>
            <a:ext cx="856895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40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流</a:t>
            </a:r>
            <a:r>
              <a:rPr lang="zh-CN" altLang="en-US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是数据传输的一条链路，每个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DMA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控制器有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条独立的数据流，每次传输的数据量最大为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65535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，如果数据的单位为字的话，那一次可以传输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256KB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23528" y="3756124"/>
            <a:ext cx="8568952" cy="1585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40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通道</a:t>
            </a:r>
            <a:r>
              <a:rPr lang="zh-CN" altLang="en-US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每个数据流有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个通道选择，每个通道对应不同的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DMA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请求。</a:t>
            </a: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62094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3">
            <a:extLst>
              <a:ext uri="{FF2B5EF4-FFF2-40B4-BE49-F238E27FC236}">
                <a16:creationId xmlns:a16="http://schemas.microsoft.com/office/drawing/2014/main" id="{D644C626-1CA3-4651-A2B6-A22F04EC5C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通道</a:t>
            </a:r>
            <a:r>
              <a:rPr lang="en-US" altLang="zh-CN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+</a:t>
            </a:r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流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37" y="2029172"/>
            <a:ext cx="8961437" cy="3848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矩形 13"/>
          <p:cNvSpPr/>
          <p:nvPr/>
        </p:nvSpPr>
        <p:spPr>
          <a:xfrm>
            <a:off x="2915816" y="1196752"/>
            <a:ext cx="288032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DMA	1</a:t>
            </a:r>
            <a:r>
              <a:rPr lang="zh-CN" altLang="en-US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请求映射</a:t>
            </a:r>
            <a:endParaRPr lang="en-US" altLang="zh-CN" sz="28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51599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3">
            <a:extLst>
              <a:ext uri="{FF2B5EF4-FFF2-40B4-BE49-F238E27FC236}">
                <a16:creationId xmlns:a16="http://schemas.microsoft.com/office/drawing/2014/main" id="{B1A904B6-6C3D-4F0B-AE93-F43CB1277F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通道</a:t>
            </a:r>
            <a:r>
              <a:rPr lang="en-US" altLang="zh-CN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+</a:t>
            </a:r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流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" y="1970112"/>
            <a:ext cx="9047163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矩形 5"/>
          <p:cNvSpPr/>
          <p:nvPr/>
        </p:nvSpPr>
        <p:spPr>
          <a:xfrm>
            <a:off x="2915816" y="1196752"/>
            <a:ext cx="288032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DMA	2</a:t>
            </a:r>
            <a:r>
              <a:rPr lang="zh-CN" altLang="en-US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请求映射</a:t>
            </a:r>
            <a:endParaRPr lang="en-US" altLang="zh-CN" sz="28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77972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3">
            <a:extLst>
              <a:ext uri="{FF2B5EF4-FFF2-40B4-BE49-F238E27FC236}">
                <a16:creationId xmlns:a16="http://schemas.microsoft.com/office/drawing/2014/main" id="{88374BF4-C0F4-4CE4-BE1D-25C99EA93E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通道</a:t>
            </a:r>
            <a:r>
              <a:rPr lang="en-US" altLang="zh-CN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+</a:t>
            </a:r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流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83568" y="1196752"/>
            <a:ext cx="525658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通道选择，</a:t>
            </a:r>
            <a:r>
              <a:rPr lang="en-US" altLang="zh-CN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DMA_SxCR:</a:t>
            </a:r>
            <a:r>
              <a:rPr lang="en-US" altLang="zh-CN" sz="2800" b="1"/>
              <a:t>CHSEL</a:t>
            </a:r>
            <a:endParaRPr lang="en-US" altLang="zh-CN" sz="28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3" y="2132856"/>
            <a:ext cx="7875587" cy="3781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512609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3">
            <a:extLst>
              <a:ext uri="{FF2B5EF4-FFF2-40B4-BE49-F238E27FC236}">
                <a16:creationId xmlns:a16="http://schemas.microsoft.com/office/drawing/2014/main" id="{545FA189-3230-47FA-85A2-83BBC8E312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仲裁器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83568" y="1628800"/>
            <a:ext cx="7200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多个</a:t>
            </a:r>
            <a:r>
              <a:rPr lang="en-US" altLang="zh-CN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DMA</a:t>
            </a:r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请求一起来，怎么办？</a:t>
            </a:r>
            <a:endParaRPr lang="en-US" altLang="zh-CN" sz="32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83567" y="2780928"/>
            <a:ext cx="798513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、软件阶段，</a:t>
            </a:r>
            <a:r>
              <a:rPr lang="en-US" altLang="zh-CN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DMA_SxCR</a:t>
            </a:r>
            <a:r>
              <a:rPr lang="zh-CN" altLang="en-US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PL</a:t>
            </a:r>
          </a:p>
        </p:txBody>
      </p:sp>
      <p:sp>
        <p:nvSpPr>
          <p:cNvPr id="8" name="矩形 7"/>
          <p:cNvSpPr/>
          <p:nvPr/>
        </p:nvSpPr>
        <p:spPr>
          <a:xfrm>
            <a:off x="683567" y="3501008"/>
            <a:ext cx="798513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、硬件阶段，数据流编号小的优先级大</a:t>
            </a:r>
            <a:endParaRPr lang="en-US" altLang="zh-CN" sz="28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83568" y="4686235"/>
            <a:ext cx="7200800" cy="1135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同一个数据流只能使用一个通道，同一个</a:t>
            </a:r>
            <a:r>
              <a:rPr lang="en-US" altLang="zh-CN" sz="24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DMA</a:t>
            </a:r>
            <a:r>
              <a:rPr lang="zh-CN" altLang="en-US" sz="24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控制器可以使用多个数据流。</a:t>
            </a:r>
            <a:endParaRPr lang="en-US" altLang="zh-CN" sz="2400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272578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4750</TotalTime>
  <Pages>0</Pages>
  <Words>412</Words>
  <Characters>0</Characters>
  <Application>Microsoft Office PowerPoint</Application>
  <DocSecurity>0</DocSecurity>
  <PresentationFormat>全屏显示(4:3)</PresentationFormat>
  <Lines>0</Lines>
  <Paragraphs>60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2" baseType="lpstr">
      <vt:lpstr>宋体</vt:lpstr>
      <vt:lpstr>微软雅黑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DMA—直接存储器访问（第1节）—DMA功能框图讲解</dc:title>
  <dc:creator>wushaoxia(武绍霞)</dc:creator>
  <cp:lastModifiedBy>ge fire</cp:lastModifiedBy>
  <cp:revision>779</cp:revision>
  <dcterms:created xsi:type="dcterms:W3CDTF">2014-09-22T09:17:55Z</dcterms:created>
  <dcterms:modified xsi:type="dcterms:W3CDTF">2017-06-26T06:49:10Z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2052-10.1.0.5345</vt:lpwstr>
  </property>
</Properties>
</file>