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2" r:id="rId5"/>
    <p:sldId id="306" r:id="rId6"/>
    <p:sldId id="307" r:id="rId7"/>
    <p:sldId id="297" r:id="rId8"/>
    <p:sldId id="308" r:id="rId9"/>
    <p:sldId id="309" r:id="rId10"/>
    <p:sldId id="310" r:id="rId11"/>
    <p:sldId id="311" r:id="rId12"/>
    <p:sldId id="313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293" y="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常用存储器介绍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SRAM</a:t>
            </a:r>
            <a:r>
              <a:rPr lang="zh-CN" altLang="en-US" dirty="0"/>
              <a:t>都采用异步方式，它们被直接称为</a:t>
            </a:r>
            <a:r>
              <a:rPr lang="en-US" altLang="zh-CN" dirty="0"/>
              <a:t>SRAM</a:t>
            </a:r>
            <a:r>
              <a:rPr lang="zh-CN" altLang="en-US" dirty="0"/>
              <a:t>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33681"/>
              </p:ext>
            </p:extLst>
          </p:nvPr>
        </p:nvGraphicFramePr>
        <p:xfrm>
          <a:off x="1259632" y="3645024"/>
          <a:ext cx="7046292" cy="18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1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特性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MASK ROM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出厂时固化，不可修改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用户可写入一次，之后不可修改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可重复擦写，需要使用专用紫外线照射设备擦除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EEPROM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可重复擦写，电擦除，使用方便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700808"/>
            <a:ext cx="717189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	ROM</a:t>
            </a:r>
            <a:r>
              <a:rPr lang="zh-CN" altLang="zh-CN" dirty="0"/>
              <a:t>是“</a:t>
            </a:r>
            <a:r>
              <a:rPr lang="en-US" altLang="zh-CN" dirty="0"/>
              <a:t>Read Only Memory</a:t>
            </a:r>
            <a:r>
              <a:rPr lang="zh-CN" altLang="zh-CN" dirty="0"/>
              <a:t>”的缩写，意为只能读的存储器。由于技术的发展，后来设计出了可以方便写入数据的</a:t>
            </a:r>
            <a:r>
              <a:rPr lang="en-US" altLang="zh-CN" dirty="0"/>
              <a:t>ROM</a:t>
            </a:r>
            <a:r>
              <a:rPr lang="zh-CN" altLang="zh-CN" dirty="0"/>
              <a:t>，而这个“</a:t>
            </a:r>
            <a:r>
              <a:rPr lang="en-US" altLang="zh-CN" dirty="0"/>
              <a:t>Read Only Memory</a:t>
            </a:r>
            <a:r>
              <a:rPr lang="zh-CN" altLang="zh-CN" dirty="0"/>
              <a:t>”的名称被沿用下来了，现在一般用于指代非易失性半导体存储器，包括后面介绍的</a:t>
            </a:r>
            <a:r>
              <a:rPr lang="en-US" altLang="zh-CN" dirty="0"/>
              <a:t>FLASH</a:t>
            </a:r>
            <a:r>
              <a:rPr lang="zh-CN" altLang="zh-CN" dirty="0"/>
              <a:t>存储器，有些人也把它归到</a:t>
            </a:r>
            <a:r>
              <a:rPr lang="en-US" altLang="zh-CN" dirty="0"/>
              <a:t>ROM</a:t>
            </a:r>
            <a:r>
              <a:rPr lang="zh-CN" altLang="zh-CN" dirty="0"/>
              <a:t>类里边。</a:t>
            </a:r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1043608" y="1628800"/>
            <a:ext cx="71718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	FLASH</a:t>
            </a:r>
            <a:r>
              <a:rPr lang="zh-CN" altLang="zh-CN" dirty="0"/>
              <a:t>存储器又称为闪存，它也是可重复擦写的储器，部分书籍会把</a:t>
            </a:r>
            <a:r>
              <a:rPr lang="en-US" altLang="zh-CN" dirty="0"/>
              <a:t>FLASH</a:t>
            </a:r>
            <a:r>
              <a:rPr lang="zh-CN" altLang="zh-CN" dirty="0"/>
              <a:t>存储器称为</a:t>
            </a:r>
            <a:r>
              <a:rPr lang="en-US" altLang="zh-CN" dirty="0"/>
              <a:t>FLASH ROM</a:t>
            </a:r>
            <a:r>
              <a:rPr lang="zh-CN" altLang="zh-CN" dirty="0"/>
              <a:t>，但它的容量一般比</a:t>
            </a:r>
            <a:r>
              <a:rPr lang="en-US" altLang="zh-CN" dirty="0"/>
              <a:t>EEPROM</a:t>
            </a:r>
            <a:r>
              <a:rPr lang="zh-CN" altLang="zh-CN" dirty="0"/>
              <a:t>大得多，且在擦除时，一般以多个字节为单位。</a:t>
            </a:r>
            <a:r>
              <a:rPr lang="en-US" altLang="zh-CN" dirty="0"/>
              <a:t>	</a:t>
            </a:r>
            <a:endParaRPr lang="zh-CN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71481"/>
              </p:ext>
            </p:extLst>
          </p:nvPr>
        </p:nvGraphicFramePr>
        <p:xfrm>
          <a:off x="1065039" y="3428996"/>
          <a:ext cx="6840760" cy="3059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特性</a:t>
                      </a:r>
                      <a:endParaRPr lang="zh-CN" sz="14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NOR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NAND FLASH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同容量存储器成本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较贵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较便宜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集成度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介质类型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随机存储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连续存储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地址线和数据线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独立分开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共用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擦除单元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以“扇区</a:t>
                      </a:r>
                      <a:r>
                        <a:rPr lang="en-US" sz="1100" dirty="0">
                          <a:effectLst/>
                        </a:rPr>
                        <a:t>/</a:t>
                      </a:r>
                      <a:r>
                        <a:rPr lang="zh-CN" sz="1100" dirty="0">
                          <a:effectLst/>
                        </a:rPr>
                        <a:t>块”擦除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以“扇区</a:t>
                      </a: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zh-CN" sz="1100">
                          <a:effectLst/>
                        </a:rPr>
                        <a:t>块”擦除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读写单元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可以基于字节读写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必须以“块”为单位读写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读取速度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较高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较低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写入速度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较低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较高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坏块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较少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较多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0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是否支持</a:t>
                      </a:r>
                      <a:r>
                        <a:rPr lang="en-US" sz="1100">
                          <a:effectLst/>
                        </a:rPr>
                        <a:t>XIP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支持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不支持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43608" y="261529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根据存储单元电路的不同，</a:t>
            </a:r>
            <a:r>
              <a:rPr lang="en-US" altLang="zh-CN" dirty="0"/>
              <a:t>FLASH</a:t>
            </a:r>
            <a:r>
              <a:rPr lang="zh-CN" altLang="zh-CN" dirty="0"/>
              <a:t>存储器又分为</a:t>
            </a:r>
            <a:r>
              <a:rPr lang="en-US" altLang="zh-CN" dirty="0"/>
              <a:t>NOR FLASH</a:t>
            </a:r>
            <a:r>
              <a:rPr lang="zh-CN" altLang="zh-CN" dirty="0"/>
              <a:t>和</a:t>
            </a:r>
            <a:r>
              <a:rPr lang="en-US" altLang="zh-CN" dirty="0"/>
              <a:t>NAND FLASH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3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存储器的种类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2149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存储器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非易失性存储器</a:t>
            </a:r>
          </a:p>
        </p:txBody>
      </p:sp>
      <p:sp>
        <p:nvSpPr>
          <p:cNvPr id="13" name="矩形 12"/>
          <p:cNvSpPr/>
          <p:nvPr/>
        </p:nvSpPr>
        <p:spPr>
          <a:xfrm>
            <a:off x="2816113" y="4653136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“常用存储器介绍”章节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存储器种类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34302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存储器种类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t="5464" r="5522" b="5647"/>
          <a:stretch/>
        </p:blipFill>
        <p:spPr bwMode="auto">
          <a:xfrm>
            <a:off x="1324496" y="1804691"/>
            <a:ext cx="6480720" cy="485756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988841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RAM</a:t>
            </a:r>
            <a:r>
              <a:rPr lang="zh-CN" altLang="zh-CN" dirty="0"/>
              <a:t>是“</a:t>
            </a:r>
            <a:r>
              <a:rPr lang="en-US" altLang="zh-CN" dirty="0"/>
              <a:t>Random Access Memory</a:t>
            </a:r>
            <a:r>
              <a:rPr lang="zh-CN" altLang="zh-CN" dirty="0"/>
              <a:t>”的缩写，被译为随机存储器。所谓</a:t>
            </a:r>
            <a:r>
              <a:rPr lang="en-US" altLang="zh-CN" dirty="0"/>
              <a:t>“</a:t>
            </a:r>
            <a:r>
              <a:rPr lang="zh-CN" altLang="zh-CN" dirty="0"/>
              <a:t>随机存取</a:t>
            </a:r>
            <a:r>
              <a:rPr lang="en-US" altLang="zh-CN" dirty="0"/>
              <a:t>”</a:t>
            </a:r>
            <a:r>
              <a:rPr lang="zh-CN" altLang="zh-CN" dirty="0"/>
              <a:t>，指的是当存储器中的消息被读取或写入时，所需要的时间与这段信息所在的位置无关。这个词的由来是因为早期计算机曾使用磁鼓作为存储器，磁鼓是顺序读写设备，而</a:t>
            </a:r>
            <a:r>
              <a:rPr lang="en-US" altLang="zh-CN" dirty="0"/>
              <a:t>RAM</a:t>
            </a:r>
            <a:r>
              <a:rPr lang="zh-CN" altLang="zh-CN" dirty="0"/>
              <a:t>可随读取其内部任意地址的数据，时间都是相同的，因此得名。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实际上现在</a:t>
            </a:r>
            <a:r>
              <a:rPr lang="en-US" altLang="zh-CN" dirty="0"/>
              <a:t>RAM</a:t>
            </a:r>
            <a:r>
              <a:rPr lang="zh-CN" altLang="zh-CN" dirty="0"/>
              <a:t>已经专门用于指代作为计算机内存的易失性半导体存储器。</a:t>
            </a:r>
          </a:p>
          <a:p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043608" y="458112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根据</a:t>
            </a:r>
            <a:r>
              <a:rPr lang="en-US" altLang="zh-CN" dirty="0"/>
              <a:t>RAM</a:t>
            </a:r>
            <a:r>
              <a:rPr lang="zh-CN" altLang="zh-CN" dirty="0"/>
              <a:t>的存储机制，又分为动态随机存储器</a:t>
            </a:r>
            <a:r>
              <a:rPr lang="en-US" altLang="zh-CN" dirty="0"/>
              <a:t>DRAM(Dynamic RAM)</a:t>
            </a:r>
            <a:r>
              <a:rPr lang="zh-CN" altLang="zh-CN" dirty="0"/>
              <a:t>以及静态随机存储器</a:t>
            </a:r>
            <a:r>
              <a:rPr lang="en-US" altLang="zh-CN" dirty="0"/>
              <a:t>SRAM(Static RAM)</a:t>
            </a:r>
            <a:r>
              <a:rPr lang="zh-CN" altLang="zh-CN" dirty="0"/>
              <a:t>两种。</a:t>
            </a:r>
          </a:p>
        </p:txBody>
      </p:sp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的存储单元结构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3137355" y="2348880"/>
            <a:ext cx="2855002" cy="274749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404616" y="5561569"/>
            <a:ext cx="43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以电容的电荷来表示数据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1082946" y="180469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动态随机存储器</a:t>
            </a:r>
            <a:r>
              <a:rPr lang="en-US" altLang="zh-CN" dirty="0"/>
              <a:t>DRAM(Dynamic RAM)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185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的存储单元结构</a:t>
            </a: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2552297" y="5530220"/>
            <a:ext cx="4025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以锁存器来存储数据</a:t>
            </a: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49" y="2389113"/>
            <a:ext cx="3392326" cy="2840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1115616" y="180469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静态随机存储器</a:t>
            </a:r>
            <a:r>
              <a:rPr lang="en-US" altLang="zh-CN" dirty="0"/>
              <a:t>SRAM(Static RAM)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8341"/>
              </p:ext>
            </p:extLst>
          </p:nvPr>
        </p:nvGraphicFramePr>
        <p:xfrm>
          <a:off x="2195736" y="4077072"/>
          <a:ext cx="5411470" cy="244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特性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DRAM</a:t>
                      </a:r>
                      <a:endParaRPr lang="zh-CN" sz="20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SRAM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存取速度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较慢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较快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集成度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生产成本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较低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较高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是否需要刷新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zh-CN" sz="16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343027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DRAM</a:t>
            </a:r>
            <a:r>
              <a:rPr lang="zh-CN" altLang="zh-CN" sz="2400" dirty="0"/>
              <a:t>与</a:t>
            </a:r>
            <a:r>
              <a:rPr lang="en-US" altLang="zh-CN" sz="2400" dirty="0"/>
              <a:t>SRAM</a:t>
            </a:r>
            <a:r>
              <a:rPr lang="zh-CN" altLang="zh-CN" sz="2400" dirty="0"/>
              <a:t>的</a:t>
            </a:r>
            <a:r>
              <a:rPr lang="zh-CN" altLang="en-US" sz="2400" dirty="0"/>
              <a:t>特性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6"/>
          <a:stretch/>
        </p:blipFill>
        <p:spPr bwMode="auto">
          <a:xfrm>
            <a:off x="2195736" y="1988839"/>
            <a:ext cx="2016224" cy="194029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39"/>
            <a:ext cx="2304256" cy="1929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89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</a:rPr>
              <a:t>同步</a:t>
            </a:r>
            <a:r>
              <a:rPr lang="en-US" altLang="zh-CN" sz="2400" b="1" dirty="0">
                <a:solidFill>
                  <a:srgbClr val="000000"/>
                </a:solidFill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</a:rPr>
              <a:t>异步存储器</a:t>
            </a:r>
            <a:endParaRPr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05491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038553" cy="308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2081941" y="1631182"/>
            <a:ext cx="4410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可直接根据是否有时钟信号线区分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50201" y="2460966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同步方式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367391" y="4987278"/>
            <a:ext cx="1216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异步方式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05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存储器的种类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685800" y="1131246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2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625062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常见的</a:t>
            </a:r>
            <a:r>
              <a:rPr lang="en-US" altLang="zh-CN" dirty="0"/>
              <a:t>DRAM</a:t>
            </a:r>
            <a:r>
              <a:rPr lang="zh-CN" altLang="en-US" dirty="0"/>
              <a:t>都采用同步方式，称为</a:t>
            </a:r>
            <a:r>
              <a:rPr lang="en-US" altLang="zh-CN" dirty="0"/>
              <a:t>SDRAM(Synchronous DRAM)</a:t>
            </a:r>
            <a:r>
              <a:rPr lang="zh-CN" altLang="en-US" dirty="0"/>
              <a:t>。</a:t>
            </a:r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41" y="2204864"/>
            <a:ext cx="5274310" cy="121221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956"/>
              </p:ext>
            </p:extLst>
          </p:nvPr>
        </p:nvGraphicFramePr>
        <p:xfrm>
          <a:off x="1578744" y="4077072"/>
          <a:ext cx="5411470" cy="1689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45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种类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特点</a:t>
                      </a:r>
                      <a:endParaRPr lang="zh-CN" sz="16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普通</a:t>
                      </a:r>
                      <a:r>
                        <a:rPr lang="en-US" sz="1200" dirty="0">
                          <a:effectLst/>
                        </a:rPr>
                        <a:t>SDRAM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在上升沿时同步数据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800MHz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42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DDRIII SDRAM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在上升沿及下降沿都同步数据，时钟极限频率</a:t>
                      </a:r>
                      <a:r>
                        <a:rPr lang="en-US" sz="1200" dirty="0">
                          <a:effectLst/>
                        </a:rPr>
                        <a:t>1600MHz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85799" y="3633989"/>
            <a:ext cx="7171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不同种类</a:t>
            </a:r>
            <a:r>
              <a:rPr lang="en-US" altLang="zh-CN" dirty="0"/>
              <a:t>SDRAM</a:t>
            </a:r>
            <a:r>
              <a:rPr lang="zh-CN" altLang="zh-CN" dirty="0"/>
              <a:t>的差异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72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Pages>0</Pages>
  <Words>412</Words>
  <Characters>0</Characters>
  <Application>Microsoft Office PowerPoint</Application>
  <DocSecurity>0</DocSecurity>
  <PresentationFormat>全屏显示(4:3)</PresentationFormat>
  <Lines>0</Lines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146</cp:revision>
  <dcterms:created xsi:type="dcterms:W3CDTF">2014-09-22T09:17:55Z</dcterms:created>
  <dcterms:modified xsi:type="dcterms:W3CDTF">2017-04-17T03:21:48Z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