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312" r:id="rId5"/>
    <p:sldId id="306" r:id="rId6"/>
    <p:sldId id="307" r:id="rId7"/>
    <p:sldId id="314" r:id="rId8"/>
    <p:sldId id="297" r:id="rId9"/>
    <p:sldId id="315" r:id="rId10"/>
    <p:sldId id="308" r:id="rId11"/>
    <p:sldId id="316" r:id="rId12"/>
    <p:sldId id="317" r:id="rId13"/>
    <p:sldId id="309" r:id="rId14"/>
    <p:sldId id="318" r:id="rId15"/>
    <p:sldId id="283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I2C—</a:t>
              </a:r>
              <a:r>
                <a:rPr lang="zh-CN" altLang="en-US" sz="3200" b="1" dirty="0">
                  <a:latin typeface="微软雅黑" pitchFamily="34" charset="-122"/>
                  <a:ea typeface="微软雅黑" pitchFamily="34" charset="-122"/>
                </a:rPr>
                <a:t>读写</a:t>
              </a:r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EEPROM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</a:rPr>
              <a:t>STM32</a:t>
            </a:r>
            <a:r>
              <a:rPr lang="zh-CN" altLang="en-US" sz="2400" b="1" dirty="0">
                <a:solidFill>
                  <a:srgbClr val="000000"/>
                </a:solidFill>
              </a:rPr>
              <a:t>的</a:t>
            </a:r>
            <a:r>
              <a:rPr lang="en-US" altLang="zh-CN" sz="2400" b="1" dirty="0">
                <a:solidFill>
                  <a:srgbClr val="000000"/>
                </a:solidFill>
              </a:rPr>
              <a:t>I2C</a:t>
            </a:r>
            <a:r>
              <a:rPr lang="zh-CN" altLang="en-US" sz="2400" b="1" dirty="0">
                <a:solidFill>
                  <a:srgbClr val="000000"/>
                </a:solidFill>
              </a:rPr>
              <a:t>通讯过程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6228" y="1628507"/>
            <a:ext cx="7794203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使用</a:t>
            </a:r>
            <a:r>
              <a:rPr lang="en-US" altLang="zh-CN" dirty="0"/>
              <a:t>I2C</a:t>
            </a:r>
            <a:r>
              <a:rPr lang="zh-CN" altLang="zh-CN" dirty="0"/>
              <a:t>外设通讯时，在通讯的不同阶段它会对“状态寄存器</a:t>
            </a:r>
            <a:r>
              <a:rPr lang="en-US" altLang="zh-CN" dirty="0"/>
              <a:t>(SR1</a:t>
            </a:r>
            <a:r>
              <a:rPr lang="zh-CN" altLang="zh-CN" dirty="0"/>
              <a:t>及</a:t>
            </a:r>
            <a:r>
              <a:rPr lang="en-US" altLang="zh-CN" dirty="0"/>
              <a:t>SR2)</a:t>
            </a:r>
            <a:r>
              <a:rPr lang="zh-CN" altLang="zh-CN" dirty="0"/>
              <a:t>”的不同数据位写入参数，通过读取这些寄存器标志来了解通讯状态。</a:t>
            </a:r>
          </a:p>
        </p:txBody>
      </p:sp>
      <p:sp>
        <p:nvSpPr>
          <p:cNvPr id="5" name="矩形 4"/>
          <p:cNvSpPr/>
          <p:nvPr/>
        </p:nvSpPr>
        <p:spPr>
          <a:xfrm>
            <a:off x="685800" y="2708920"/>
            <a:ext cx="1423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1.</a:t>
            </a:r>
            <a:r>
              <a:rPr lang="zh-CN" altLang="en-US" sz="2000" b="1" dirty="0"/>
              <a:t>主发送器</a:t>
            </a:r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88" y="3123679"/>
            <a:ext cx="6632388" cy="22114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3673183" y="544522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主发送器通讯过程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5799" y="6021288"/>
            <a:ext cx="7774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可使用</a:t>
            </a:r>
            <a:r>
              <a:rPr lang="en-US" altLang="zh-CN" dirty="0">
                <a:solidFill>
                  <a:srgbClr val="FF0000"/>
                </a:solidFill>
              </a:rPr>
              <a:t>STM32</a:t>
            </a:r>
            <a:r>
              <a:rPr lang="zh-CN" altLang="zh-CN" dirty="0">
                <a:solidFill>
                  <a:srgbClr val="FF0000"/>
                </a:solidFill>
              </a:rPr>
              <a:t>标准库函数来直接检测这些事件的复合标志，降低编程难度。</a:t>
            </a:r>
          </a:p>
        </p:txBody>
      </p:sp>
    </p:spTree>
    <p:extLst>
      <p:ext uri="{BB962C8B-B14F-4D97-AF65-F5344CB8AC3E}">
        <p14:creationId xmlns:p14="http://schemas.microsoft.com/office/powerpoint/2010/main" val="110405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7" y="1487793"/>
            <a:ext cx="7610458" cy="20555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533737" y="1044619"/>
            <a:ext cx="2901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zh-CN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发送器通讯过程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3717032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控制产生起始信号</a:t>
            </a:r>
            <a:r>
              <a:rPr lang="en-US" altLang="zh-CN" dirty="0"/>
              <a:t>(S)</a:t>
            </a:r>
            <a:r>
              <a:rPr lang="zh-CN" altLang="zh-CN" dirty="0"/>
              <a:t>，当发生起始信号后，它产生事件“</a:t>
            </a:r>
            <a:r>
              <a:rPr lang="en-US" altLang="zh-CN" dirty="0"/>
              <a:t>EV5</a:t>
            </a:r>
            <a:r>
              <a:rPr lang="zh-CN" altLang="zh-CN" dirty="0"/>
              <a:t>”，并会对</a:t>
            </a:r>
            <a:r>
              <a:rPr lang="en-US" altLang="zh-CN" dirty="0"/>
              <a:t>SR1</a:t>
            </a:r>
            <a:r>
              <a:rPr lang="zh-CN" altLang="zh-CN" dirty="0"/>
              <a:t>寄存器的“</a:t>
            </a:r>
            <a:r>
              <a:rPr lang="en-US" altLang="zh-CN" dirty="0"/>
              <a:t>SB</a:t>
            </a:r>
            <a:r>
              <a:rPr lang="zh-CN" altLang="zh-CN" dirty="0"/>
              <a:t>”位置</a:t>
            </a:r>
            <a:r>
              <a:rPr lang="en-US" altLang="zh-CN" dirty="0"/>
              <a:t>1</a:t>
            </a:r>
            <a:r>
              <a:rPr lang="zh-CN" altLang="zh-CN" dirty="0"/>
              <a:t>，表示起始信号已经发送；</a:t>
            </a:r>
            <a:endParaRPr lang="en-US" altLang="zh-CN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发送设备地址并等待应答信号，若有从机应答，则产生事件“</a:t>
            </a:r>
            <a:r>
              <a:rPr lang="en-US" altLang="zh-CN" dirty="0"/>
              <a:t>EV6</a:t>
            </a:r>
            <a:r>
              <a:rPr lang="zh-CN" altLang="zh-CN" dirty="0"/>
              <a:t>”及“</a:t>
            </a:r>
            <a:r>
              <a:rPr lang="en-US" altLang="zh-CN" dirty="0"/>
              <a:t>EV8</a:t>
            </a:r>
            <a:r>
              <a:rPr lang="zh-CN" altLang="zh-CN" dirty="0"/>
              <a:t>”，这时</a:t>
            </a:r>
            <a:r>
              <a:rPr lang="en-US" altLang="zh-CN" dirty="0"/>
              <a:t>SR1</a:t>
            </a:r>
            <a:r>
              <a:rPr lang="zh-CN" altLang="zh-CN" dirty="0"/>
              <a:t>寄存器的“</a:t>
            </a:r>
            <a:r>
              <a:rPr lang="en-US" altLang="zh-CN" dirty="0"/>
              <a:t>ADDR</a:t>
            </a:r>
            <a:r>
              <a:rPr lang="zh-CN" altLang="zh-CN" dirty="0"/>
              <a:t>”位及“</a:t>
            </a:r>
            <a:r>
              <a:rPr lang="en-US" altLang="zh-CN" dirty="0"/>
              <a:t>TXE</a:t>
            </a:r>
            <a:r>
              <a:rPr lang="zh-CN" altLang="zh-CN" dirty="0"/>
              <a:t>”位被置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ADDR </a:t>
            </a:r>
            <a:r>
              <a:rPr lang="zh-CN" altLang="zh-CN" dirty="0"/>
              <a:t>为</a:t>
            </a:r>
            <a:r>
              <a:rPr lang="en-US" altLang="zh-CN" dirty="0"/>
              <a:t>1</a:t>
            </a:r>
            <a:r>
              <a:rPr lang="zh-CN" altLang="zh-CN" dirty="0"/>
              <a:t>表示地址已经发送，</a:t>
            </a:r>
            <a:r>
              <a:rPr lang="en-US" altLang="zh-CN" dirty="0"/>
              <a:t>TXE</a:t>
            </a:r>
            <a:r>
              <a:rPr lang="zh-CN" altLang="zh-CN" dirty="0"/>
              <a:t>为</a:t>
            </a:r>
            <a:r>
              <a:rPr lang="en-US" altLang="zh-CN" dirty="0"/>
              <a:t>1</a:t>
            </a:r>
            <a:r>
              <a:rPr lang="zh-CN" altLang="zh-CN" dirty="0"/>
              <a:t>表示数据寄存器为空；</a:t>
            </a:r>
          </a:p>
        </p:txBody>
      </p:sp>
    </p:spTree>
    <p:extLst>
      <p:ext uri="{BB962C8B-B14F-4D97-AF65-F5344CB8AC3E}">
        <p14:creationId xmlns:p14="http://schemas.microsoft.com/office/powerpoint/2010/main" val="339581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82" y="1522512"/>
            <a:ext cx="7464688" cy="20162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533737" y="1044619"/>
            <a:ext cx="2901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zh-CN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发送器通讯过程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3717032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</a:rPr>
              <a:t>往</a:t>
            </a:r>
            <a:r>
              <a:rPr lang="en-US" altLang="zh-CN" dirty="0">
                <a:solidFill>
                  <a:srgbClr val="000000"/>
                </a:solidFill>
              </a:rPr>
              <a:t>I2C</a:t>
            </a:r>
            <a:r>
              <a:rPr lang="zh-CN" altLang="zh-CN" dirty="0">
                <a:solidFill>
                  <a:srgbClr val="000000"/>
                </a:solidFill>
              </a:rPr>
              <a:t>的“数据寄存器</a:t>
            </a:r>
            <a:r>
              <a:rPr lang="en-US" altLang="zh-CN" dirty="0">
                <a:solidFill>
                  <a:srgbClr val="000000"/>
                </a:solidFill>
              </a:rPr>
              <a:t>DR</a:t>
            </a:r>
            <a:r>
              <a:rPr lang="zh-CN" altLang="zh-CN" dirty="0">
                <a:solidFill>
                  <a:srgbClr val="000000"/>
                </a:solidFill>
              </a:rPr>
              <a:t>”写入要发送的数据，这时</a:t>
            </a:r>
            <a:r>
              <a:rPr lang="en-US" altLang="zh-CN" dirty="0">
                <a:solidFill>
                  <a:srgbClr val="000000"/>
                </a:solidFill>
              </a:rPr>
              <a:t>TXE</a:t>
            </a:r>
            <a:r>
              <a:rPr lang="zh-CN" altLang="zh-CN" dirty="0">
                <a:solidFill>
                  <a:srgbClr val="000000"/>
                </a:solidFill>
              </a:rPr>
              <a:t>位会被重置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zh-CN" dirty="0">
                <a:solidFill>
                  <a:srgbClr val="000000"/>
                </a:solidFill>
              </a:rPr>
              <a:t>，表示数据寄存器非空，</a:t>
            </a:r>
            <a:r>
              <a:rPr lang="en-US" altLang="zh-CN" dirty="0">
                <a:solidFill>
                  <a:srgbClr val="000000"/>
                </a:solidFill>
              </a:rPr>
              <a:t>I2C</a:t>
            </a:r>
            <a:r>
              <a:rPr lang="zh-CN" altLang="zh-CN" dirty="0">
                <a:solidFill>
                  <a:srgbClr val="000000"/>
                </a:solidFill>
              </a:rPr>
              <a:t>外设通过</a:t>
            </a:r>
            <a:r>
              <a:rPr lang="en-US" altLang="zh-CN" dirty="0">
                <a:solidFill>
                  <a:srgbClr val="000000"/>
                </a:solidFill>
              </a:rPr>
              <a:t>SDA</a:t>
            </a:r>
            <a:r>
              <a:rPr lang="zh-CN" altLang="zh-CN" dirty="0">
                <a:solidFill>
                  <a:srgbClr val="000000"/>
                </a:solidFill>
              </a:rPr>
              <a:t>信号线一位位把数据发送出去后，又会产生“</a:t>
            </a:r>
            <a:r>
              <a:rPr lang="en-US" altLang="zh-CN" dirty="0">
                <a:solidFill>
                  <a:srgbClr val="000000"/>
                </a:solidFill>
              </a:rPr>
              <a:t>EV8</a:t>
            </a:r>
            <a:r>
              <a:rPr lang="zh-CN" altLang="zh-CN" dirty="0">
                <a:solidFill>
                  <a:srgbClr val="000000"/>
                </a:solidFill>
              </a:rPr>
              <a:t>”事件，即</a:t>
            </a:r>
            <a:r>
              <a:rPr lang="en-US" altLang="zh-CN" dirty="0">
                <a:solidFill>
                  <a:srgbClr val="000000"/>
                </a:solidFill>
              </a:rPr>
              <a:t>TXE</a:t>
            </a:r>
            <a:r>
              <a:rPr lang="zh-CN" altLang="zh-CN" dirty="0">
                <a:solidFill>
                  <a:srgbClr val="000000"/>
                </a:solidFill>
              </a:rPr>
              <a:t>位被置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zh-CN" dirty="0">
                <a:solidFill>
                  <a:srgbClr val="000000"/>
                </a:solidFill>
              </a:rPr>
              <a:t>，重复这个过程，可以发送多个字节数据；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</a:rPr>
              <a:t>发送数据完成后，控制</a:t>
            </a:r>
            <a:r>
              <a:rPr lang="en-US" altLang="zh-CN" dirty="0">
                <a:solidFill>
                  <a:srgbClr val="000000"/>
                </a:solidFill>
              </a:rPr>
              <a:t>I2C</a:t>
            </a:r>
            <a:r>
              <a:rPr lang="zh-CN" altLang="zh-CN" dirty="0">
                <a:solidFill>
                  <a:srgbClr val="000000"/>
                </a:solidFill>
              </a:rPr>
              <a:t>设备产生一个停止信号</a:t>
            </a:r>
            <a:r>
              <a:rPr lang="en-US" altLang="zh-CN" dirty="0">
                <a:solidFill>
                  <a:srgbClr val="000000"/>
                </a:solidFill>
              </a:rPr>
              <a:t>(P)</a:t>
            </a:r>
            <a:r>
              <a:rPr lang="zh-CN" altLang="zh-CN" dirty="0">
                <a:solidFill>
                  <a:srgbClr val="000000"/>
                </a:solidFill>
              </a:rPr>
              <a:t>，这个时候会产生</a:t>
            </a:r>
            <a:r>
              <a:rPr lang="en-US" altLang="zh-CN" dirty="0">
                <a:solidFill>
                  <a:srgbClr val="000000"/>
                </a:solidFill>
              </a:rPr>
              <a:t>EV2</a:t>
            </a:r>
            <a:r>
              <a:rPr lang="zh-CN" altLang="zh-CN" dirty="0">
                <a:solidFill>
                  <a:srgbClr val="000000"/>
                </a:solidFill>
              </a:rPr>
              <a:t>事件，</a:t>
            </a:r>
            <a:r>
              <a:rPr lang="en-US" altLang="zh-CN" dirty="0">
                <a:solidFill>
                  <a:srgbClr val="000000"/>
                </a:solidFill>
              </a:rPr>
              <a:t>SR1</a:t>
            </a:r>
            <a:r>
              <a:rPr lang="zh-CN" altLang="zh-CN" dirty="0">
                <a:solidFill>
                  <a:srgbClr val="000000"/>
                </a:solidFill>
              </a:rPr>
              <a:t>的</a:t>
            </a:r>
            <a:r>
              <a:rPr lang="en-US" altLang="zh-CN" dirty="0">
                <a:solidFill>
                  <a:srgbClr val="000000"/>
                </a:solidFill>
              </a:rPr>
              <a:t>TXE</a:t>
            </a:r>
            <a:r>
              <a:rPr lang="zh-CN" altLang="zh-CN" dirty="0">
                <a:solidFill>
                  <a:srgbClr val="000000"/>
                </a:solidFill>
              </a:rPr>
              <a:t>位及</a:t>
            </a:r>
            <a:r>
              <a:rPr lang="en-US" altLang="zh-CN" dirty="0">
                <a:solidFill>
                  <a:srgbClr val="000000"/>
                </a:solidFill>
              </a:rPr>
              <a:t>BTF</a:t>
            </a:r>
            <a:r>
              <a:rPr lang="zh-CN" altLang="zh-CN" dirty="0">
                <a:solidFill>
                  <a:srgbClr val="000000"/>
                </a:solidFill>
              </a:rPr>
              <a:t>位都被置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zh-CN" dirty="0">
                <a:solidFill>
                  <a:srgbClr val="000000"/>
                </a:solidFill>
              </a:rPr>
              <a:t>，表示通讯结束。</a:t>
            </a:r>
          </a:p>
        </p:txBody>
      </p:sp>
    </p:spTree>
    <p:extLst>
      <p:ext uri="{BB962C8B-B14F-4D97-AF65-F5344CB8AC3E}">
        <p14:creationId xmlns:p14="http://schemas.microsoft.com/office/powerpoint/2010/main" val="95872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主接收器</a:t>
            </a:r>
          </a:p>
        </p:txBody>
      </p:sp>
      <p:sp>
        <p:nvSpPr>
          <p:cNvPr id="4" name="矩形 3"/>
          <p:cNvSpPr/>
          <p:nvPr/>
        </p:nvSpPr>
        <p:spPr>
          <a:xfrm>
            <a:off x="685800" y="4077072"/>
            <a:ext cx="75586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起始信号</a:t>
            </a:r>
            <a:r>
              <a:rPr lang="en-US" altLang="zh-CN" dirty="0"/>
              <a:t>(S)</a:t>
            </a:r>
            <a:r>
              <a:rPr lang="zh-CN" altLang="zh-CN" dirty="0"/>
              <a:t>是由主机端产生的，控制发生起始信号后，它产生事件“</a:t>
            </a:r>
            <a:r>
              <a:rPr lang="en-US" altLang="zh-CN" dirty="0"/>
              <a:t>EV5</a:t>
            </a:r>
            <a:r>
              <a:rPr lang="zh-CN" altLang="zh-CN" dirty="0"/>
              <a:t>”，并会对</a:t>
            </a:r>
            <a:r>
              <a:rPr lang="en-US" altLang="zh-CN" dirty="0"/>
              <a:t>SR1</a:t>
            </a:r>
            <a:r>
              <a:rPr lang="zh-CN" altLang="zh-CN" dirty="0"/>
              <a:t>寄存器的“</a:t>
            </a:r>
            <a:r>
              <a:rPr lang="en-US" altLang="zh-CN" dirty="0"/>
              <a:t>SB</a:t>
            </a:r>
            <a:r>
              <a:rPr lang="zh-CN" altLang="zh-CN" dirty="0"/>
              <a:t>”位置</a:t>
            </a:r>
            <a:r>
              <a:rPr lang="en-US" altLang="zh-CN" dirty="0"/>
              <a:t>1</a:t>
            </a:r>
            <a:r>
              <a:rPr lang="zh-CN" altLang="zh-CN" dirty="0"/>
              <a:t>，表示起始信号已经发送；</a:t>
            </a:r>
            <a:endParaRPr lang="en-US" altLang="zh-CN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发送设备地址并等待应答信号，若有从机应答，则产生事件“</a:t>
            </a:r>
            <a:r>
              <a:rPr lang="en-US" altLang="zh-CN" dirty="0"/>
              <a:t>EV6</a:t>
            </a:r>
            <a:r>
              <a:rPr lang="zh-CN" altLang="zh-CN" dirty="0"/>
              <a:t>”这时</a:t>
            </a:r>
            <a:r>
              <a:rPr lang="en-US" altLang="zh-CN" dirty="0"/>
              <a:t>SR1</a:t>
            </a:r>
            <a:r>
              <a:rPr lang="zh-CN" altLang="zh-CN" dirty="0"/>
              <a:t>寄存器的“</a:t>
            </a:r>
            <a:r>
              <a:rPr lang="en-US" altLang="zh-CN" dirty="0"/>
              <a:t>ADDR</a:t>
            </a:r>
            <a:r>
              <a:rPr lang="zh-CN" altLang="zh-CN" dirty="0"/>
              <a:t>”位被置</a:t>
            </a:r>
            <a:r>
              <a:rPr lang="en-US" altLang="zh-CN" dirty="0"/>
              <a:t>1</a:t>
            </a:r>
            <a:r>
              <a:rPr lang="zh-CN" altLang="zh-CN" dirty="0"/>
              <a:t>，表示地址已经发送。</a:t>
            </a:r>
            <a:endParaRPr lang="en-US" altLang="zh-CN" dirty="0"/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04" y="1592910"/>
            <a:ext cx="7920637" cy="23401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6727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主接收器</a:t>
            </a:r>
          </a:p>
        </p:txBody>
      </p:sp>
      <p:sp>
        <p:nvSpPr>
          <p:cNvPr id="4" name="矩形 3"/>
          <p:cNvSpPr/>
          <p:nvPr/>
        </p:nvSpPr>
        <p:spPr>
          <a:xfrm>
            <a:off x="685800" y="4077072"/>
            <a:ext cx="75586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</a:rPr>
              <a:t>从机端接收到地址后，开始向主机端发送数据。当主机接收到这些数据后，会产生“</a:t>
            </a:r>
            <a:r>
              <a:rPr lang="en-US" altLang="zh-CN" dirty="0">
                <a:solidFill>
                  <a:srgbClr val="000000"/>
                </a:solidFill>
              </a:rPr>
              <a:t>EV7</a:t>
            </a:r>
            <a:r>
              <a:rPr lang="zh-CN" altLang="zh-CN" dirty="0">
                <a:solidFill>
                  <a:srgbClr val="000000"/>
                </a:solidFill>
              </a:rPr>
              <a:t>”事件，</a:t>
            </a:r>
            <a:r>
              <a:rPr lang="en-US" altLang="zh-CN" dirty="0">
                <a:solidFill>
                  <a:srgbClr val="000000"/>
                </a:solidFill>
              </a:rPr>
              <a:t>SR1</a:t>
            </a:r>
            <a:r>
              <a:rPr lang="zh-CN" altLang="zh-CN" dirty="0">
                <a:solidFill>
                  <a:srgbClr val="000000"/>
                </a:solidFill>
              </a:rPr>
              <a:t>寄存器的</a:t>
            </a:r>
            <a:r>
              <a:rPr lang="en-US" altLang="zh-CN" dirty="0">
                <a:solidFill>
                  <a:srgbClr val="000000"/>
                </a:solidFill>
              </a:rPr>
              <a:t>RXNE</a:t>
            </a:r>
            <a:r>
              <a:rPr lang="zh-CN" altLang="zh-CN" dirty="0">
                <a:solidFill>
                  <a:srgbClr val="000000"/>
                </a:solidFill>
              </a:rPr>
              <a:t>被置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zh-CN" dirty="0">
                <a:solidFill>
                  <a:srgbClr val="000000"/>
                </a:solidFill>
              </a:rPr>
              <a:t>，表示接收数据寄存器非空，读取该寄存器后，可对数据寄存器清空，以便接收下一次数据。此时可以控制</a:t>
            </a:r>
            <a:r>
              <a:rPr lang="en-US" altLang="zh-CN" dirty="0">
                <a:solidFill>
                  <a:srgbClr val="000000"/>
                </a:solidFill>
              </a:rPr>
              <a:t>I2C</a:t>
            </a:r>
            <a:r>
              <a:rPr lang="zh-CN" altLang="zh-CN" dirty="0">
                <a:solidFill>
                  <a:srgbClr val="000000"/>
                </a:solidFill>
              </a:rPr>
              <a:t>发送应答信号</a:t>
            </a:r>
            <a:r>
              <a:rPr lang="en-US" altLang="zh-CN" dirty="0">
                <a:solidFill>
                  <a:srgbClr val="000000"/>
                </a:solidFill>
              </a:rPr>
              <a:t>(ACK)</a:t>
            </a:r>
            <a:r>
              <a:rPr lang="zh-CN" altLang="zh-CN" dirty="0">
                <a:solidFill>
                  <a:srgbClr val="000000"/>
                </a:solidFill>
              </a:rPr>
              <a:t>或非应答信号</a:t>
            </a:r>
            <a:r>
              <a:rPr lang="en-US" altLang="zh-CN" dirty="0">
                <a:solidFill>
                  <a:srgbClr val="000000"/>
                </a:solidFill>
              </a:rPr>
              <a:t>(NACK)</a:t>
            </a:r>
            <a:r>
              <a:rPr lang="zh-CN" altLang="zh-CN" dirty="0">
                <a:solidFill>
                  <a:srgbClr val="000000"/>
                </a:solidFill>
              </a:rPr>
              <a:t>，若应答，则重复以上步骤接收数据，若非应答，则停止传输；</a:t>
            </a:r>
            <a:endParaRPr lang="en-US" altLang="zh-CN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</a:rPr>
              <a:t>发送非应答信号后，产生停止信号</a:t>
            </a:r>
            <a:r>
              <a:rPr lang="en-US" altLang="zh-CN" dirty="0">
                <a:solidFill>
                  <a:srgbClr val="000000"/>
                </a:solidFill>
              </a:rPr>
              <a:t>(P)</a:t>
            </a:r>
            <a:r>
              <a:rPr lang="zh-CN" altLang="zh-CN" dirty="0">
                <a:solidFill>
                  <a:srgbClr val="000000"/>
                </a:solidFill>
              </a:rPr>
              <a:t>，结束传输。</a:t>
            </a: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04" y="1592910"/>
            <a:ext cx="7920637" cy="23401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5368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204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协议简介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174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特性及架构</a:t>
            </a: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640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初始化结构体详解</a:t>
            </a: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4146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I2C—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EEPROM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39261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I2C—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EEPROM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343027"/>
            <a:ext cx="6626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特性及架构</a:t>
            </a:r>
          </a:p>
        </p:txBody>
      </p:sp>
      <p:sp>
        <p:nvSpPr>
          <p:cNvPr id="3" name="矩形 2"/>
          <p:cNvSpPr/>
          <p:nvPr/>
        </p:nvSpPr>
        <p:spPr>
          <a:xfrm>
            <a:off x="747106" y="1916832"/>
            <a:ext cx="7920880" cy="955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软件模拟协议：使用</a:t>
            </a:r>
            <a:r>
              <a:rPr lang="en-US" altLang="zh-CN" sz="2000" dirty="0"/>
              <a:t>CPU</a:t>
            </a:r>
            <a:r>
              <a:rPr lang="zh-CN" altLang="en-US" sz="2000" dirty="0"/>
              <a:t>直接控制通讯引脚的电平，产生出符合通讯协议标准的逻辑。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685799" y="3140968"/>
            <a:ext cx="7990657" cy="234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硬件</a:t>
            </a:r>
            <a:r>
              <a:rPr lang="zh-CN" altLang="en-US" sz="2000" dirty="0"/>
              <a:t>实现</a:t>
            </a:r>
            <a:r>
              <a:rPr lang="zh-CN" altLang="zh-CN" sz="2000" dirty="0"/>
              <a:t>协议</a:t>
            </a:r>
            <a:r>
              <a:rPr lang="zh-CN" altLang="en-US" sz="2000" dirty="0"/>
              <a:t>：由</a:t>
            </a:r>
            <a:r>
              <a:rPr lang="en-US" altLang="zh-CN" sz="2000" dirty="0"/>
              <a:t>STM32</a:t>
            </a:r>
            <a:r>
              <a:rPr lang="zh-CN" altLang="zh-CN" sz="2000" dirty="0"/>
              <a:t>的</a:t>
            </a:r>
            <a:r>
              <a:rPr lang="en-US" altLang="zh-CN" sz="2000" dirty="0"/>
              <a:t>I2C</a:t>
            </a:r>
            <a:r>
              <a:rPr lang="zh-CN" altLang="zh-CN" sz="2000" dirty="0"/>
              <a:t>片上外设专门负责实现</a:t>
            </a:r>
            <a:r>
              <a:rPr lang="en-US" altLang="zh-CN" sz="2000" dirty="0"/>
              <a:t>I2C</a:t>
            </a:r>
            <a:r>
              <a:rPr lang="zh-CN" altLang="zh-CN" sz="2000" dirty="0"/>
              <a:t>通讯协议，只要配置好该外设，它就会自动根据协议要求产生通讯信号，收发数据并缓存起来，</a:t>
            </a:r>
            <a:r>
              <a:rPr lang="en-US" altLang="zh-CN" sz="2000" dirty="0"/>
              <a:t>CPU</a:t>
            </a:r>
            <a:r>
              <a:rPr lang="zh-CN" altLang="zh-CN" sz="2000" dirty="0"/>
              <a:t>只要检测该外设的状态和访问数据寄存器，就能完成数据收发。这种由硬件外设处理</a:t>
            </a:r>
            <a:r>
              <a:rPr lang="en-US" altLang="zh-CN" sz="2000" dirty="0"/>
              <a:t>I2C</a:t>
            </a:r>
            <a:r>
              <a:rPr lang="zh-CN" altLang="zh-CN" sz="2000" dirty="0"/>
              <a:t>协议的方式减轻了</a:t>
            </a:r>
            <a:r>
              <a:rPr lang="en-US" altLang="zh-CN" sz="2000" dirty="0"/>
              <a:t>CPU</a:t>
            </a:r>
            <a:r>
              <a:rPr lang="zh-CN" altLang="zh-CN" sz="2000" dirty="0"/>
              <a:t>的工作，且使软件设计更加简单。</a:t>
            </a:r>
          </a:p>
        </p:txBody>
      </p:sp>
      <p:sp>
        <p:nvSpPr>
          <p:cNvPr id="7" name="矩形 6"/>
          <p:cNvSpPr/>
          <p:nvPr/>
        </p:nvSpPr>
        <p:spPr>
          <a:xfrm>
            <a:off x="683568" y="5734997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STM32</a:t>
            </a:r>
            <a:r>
              <a:rPr lang="zh-CN" altLang="zh-CN" dirty="0"/>
              <a:t>的</a:t>
            </a:r>
            <a:r>
              <a:rPr lang="en-US" altLang="zh-CN" dirty="0"/>
              <a:t>I2C</a:t>
            </a:r>
            <a:r>
              <a:rPr lang="zh-CN" altLang="zh-CN" dirty="0"/>
              <a:t>外设可用作通讯的主机及从机，支持</a:t>
            </a:r>
            <a:r>
              <a:rPr lang="en-US" altLang="zh-CN" dirty="0"/>
              <a:t>100Kbit/s</a:t>
            </a:r>
            <a:r>
              <a:rPr lang="zh-CN" altLang="zh-CN" dirty="0"/>
              <a:t>和</a:t>
            </a:r>
            <a:r>
              <a:rPr lang="en-US" altLang="zh-CN" dirty="0"/>
              <a:t>400Kbit/s</a:t>
            </a:r>
            <a:r>
              <a:rPr lang="zh-CN" altLang="zh-CN" dirty="0"/>
              <a:t>的速率，支持</a:t>
            </a:r>
            <a:r>
              <a:rPr lang="en-US" altLang="zh-CN" dirty="0"/>
              <a:t>7</a:t>
            </a:r>
            <a:r>
              <a:rPr lang="zh-CN" altLang="zh-CN" dirty="0"/>
              <a:t>位、</a:t>
            </a:r>
            <a:r>
              <a:rPr lang="en-US" altLang="zh-CN" dirty="0"/>
              <a:t>10</a:t>
            </a:r>
            <a:r>
              <a:rPr lang="zh-CN" altLang="zh-CN" dirty="0"/>
              <a:t>位设备地址，支持</a:t>
            </a:r>
            <a:r>
              <a:rPr lang="en-US" altLang="zh-CN" dirty="0"/>
              <a:t>DMA</a:t>
            </a:r>
            <a:r>
              <a:rPr lang="zh-CN" altLang="zh-CN" dirty="0"/>
              <a:t>数据传输，并具有数据校验功能。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架构剖析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86409"/>
            <a:ext cx="5398368" cy="511256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660232" y="3140968"/>
            <a:ext cx="185820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通讯引脚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时钟控制逻辑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数据控制逻辑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整体控制逻辑</a:t>
            </a:r>
          </a:p>
        </p:txBody>
      </p:sp>
    </p:spTree>
    <p:extLst>
      <p:ext uri="{BB962C8B-B14F-4D97-AF65-F5344CB8AC3E}">
        <p14:creationId xmlns:p14="http://schemas.microsoft.com/office/powerpoint/2010/main" val="92561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通讯引脚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792726"/>
              </p:ext>
            </p:extLst>
          </p:nvPr>
        </p:nvGraphicFramePr>
        <p:xfrm>
          <a:off x="683568" y="3140968"/>
          <a:ext cx="7848872" cy="2664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76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554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653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03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66074"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引脚</a:t>
                      </a:r>
                      <a:endParaRPr lang="zh-CN" sz="20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I2C</a:t>
                      </a:r>
                      <a:r>
                        <a:rPr lang="zh-CN" sz="2000" dirty="0">
                          <a:effectLst/>
                        </a:rPr>
                        <a:t>编号</a:t>
                      </a:r>
                      <a:endParaRPr lang="zh-CN" sz="20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60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I2C1</a:t>
                      </a:r>
                      <a:endParaRPr lang="zh-CN" sz="20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I2C2</a:t>
                      </a:r>
                      <a:endParaRPr lang="zh-CN" sz="20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I2C3</a:t>
                      </a:r>
                      <a:endParaRPr lang="zh-CN" sz="20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6074">
                <a:tc>
                  <a:txBody>
                    <a:bodyPr/>
                    <a:lstStyle/>
                    <a:p>
                      <a:pPr indent="2794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SCL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PB6/PB10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PF1</a:t>
                      </a:r>
                      <a:r>
                        <a:rPr lang="en-US" sz="1600" dirty="0">
                          <a:effectLst/>
                        </a:rPr>
                        <a:t>/PB10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PA8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6074">
                <a:tc>
                  <a:txBody>
                    <a:bodyPr/>
                    <a:lstStyle/>
                    <a:p>
                      <a:pPr indent="2794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SDA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PB7/PB9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PF0</a:t>
                      </a:r>
                      <a:r>
                        <a:rPr lang="en-US" sz="1600" dirty="0">
                          <a:effectLst/>
                        </a:rPr>
                        <a:t>/PB11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PC9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85800" y="1695371"/>
            <a:ext cx="7846640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STM32</a:t>
            </a:r>
            <a:r>
              <a:rPr lang="zh-CN" altLang="zh-CN" dirty="0"/>
              <a:t>芯片有多个</a:t>
            </a:r>
            <a:r>
              <a:rPr lang="en-US" altLang="zh-CN" dirty="0"/>
              <a:t>I2C</a:t>
            </a:r>
            <a:r>
              <a:rPr lang="zh-CN" altLang="zh-CN" dirty="0"/>
              <a:t>外设，它们的</a:t>
            </a:r>
            <a:r>
              <a:rPr lang="en-US" altLang="zh-CN" dirty="0"/>
              <a:t>I2C</a:t>
            </a:r>
            <a:r>
              <a:rPr lang="zh-CN" altLang="zh-CN" dirty="0"/>
              <a:t>通讯信号引出到不同的</a:t>
            </a:r>
            <a:r>
              <a:rPr lang="en-US" altLang="zh-CN" dirty="0"/>
              <a:t>GPIO</a:t>
            </a:r>
            <a:r>
              <a:rPr lang="zh-CN" altLang="zh-CN" dirty="0"/>
              <a:t>引脚上，使用时必须配置到这些指定的引脚</a:t>
            </a:r>
            <a:r>
              <a:rPr lang="zh-CN" altLang="en-US" dirty="0"/>
              <a:t>，以</a:t>
            </a:r>
            <a:r>
              <a:rPr lang="en-US" altLang="zh-CN" dirty="0"/>
              <a:t>《STM32F4xx</a:t>
            </a:r>
            <a:r>
              <a:rPr lang="zh-CN" altLang="en-US" dirty="0"/>
              <a:t>规格书</a:t>
            </a:r>
            <a:r>
              <a:rPr lang="en-US" altLang="zh-CN" dirty="0"/>
              <a:t>》</a:t>
            </a:r>
            <a:r>
              <a:rPr lang="zh-CN" altLang="en-US" dirty="0"/>
              <a:t>为准。</a:t>
            </a:r>
          </a:p>
        </p:txBody>
      </p:sp>
    </p:spTree>
    <p:extLst>
      <p:ext uri="{BB962C8B-B14F-4D97-AF65-F5344CB8AC3E}">
        <p14:creationId xmlns:p14="http://schemas.microsoft.com/office/powerpoint/2010/main" val="172185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85800" y="1196752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时钟控制逻辑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1658417"/>
            <a:ext cx="7344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SCL</a:t>
            </a:r>
            <a:r>
              <a:rPr lang="zh-CN" altLang="zh-CN" dirty="0"/>
              <a:t>线的时钟信号，由</a:t>
            </a:r>
            <a:r>
              <a:rPr lang="en-US" altLang="zh-CN" dirty="0"/>
              <a:t>I</a:t>
            </a:r>
            <a:r>
              <a:rPr lang="en-US" altLang="zh-CN" baseline="30000" dirty="0"/>
              <a:t>2</a:t>
            </a:r>
            <a:r>
              <a:rPr lang="en-US" altLang="zh-CN" dirty="0"/>
              <a:t>C</a:t>
            </a:r>
            <a:r>
              <a:rPr lang="zh-CN" altLang="zh-CN" dirty="0"/>
              <a:t>接口根据时钟控制寄存器</a:t>
            </a:r>
            <a:r>
              <a:rPr lang="en-US" altLang="zh-CN" dirty="0"/>
              <a:t>(CCR)</a:t>
            </a:r>
            <a:r>
              <a:rPr lang="zh-CN" altLang="zh-CN" dirty="0"/>
              <a:t>控制，控制的参数主要为时钟频率。</a:t>
            </a:r>
          </a:p>
        </p:txBody>
      </p:sp>
      <p:sp>
        <p:nvSpPr>
          <p:cNvPr id="3" name="矩形 2"/>
          <p:cNvSpPr/>
          <p:nvPr/>
        </p:nvSpPr>
        <p:spPr>
          <a:xfrm>
            <a:off x="732616" y="3038160"/>
            <a:ext cx="73448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可选择</a:t>
            </a:r>
            <a:r>
              <a:rPr lang="en-US" altLang="zh-CN" dirty="0"/>
              <a:t>I2C</a:t>
            </a:r>
            <a:r>
              <a:rPr lang="zh-CN" altLang="zh-CN" dirty="0"/>
              <a:t>通讯的“标准</a:t>
            </a:r>
            <a:r>
              <a:rPr lang="en-US" altLang="zh-CN" dirty="0"/>
              <a:t>/</a:t>
            </a:r>
            <a:r>
              <a:rPr lang="zh-CN" altLang="zh-CN" dirty="0"/>
              <a:t>快速”模式，这两个模式分别</a:t>
            </a:r>
            <a:r>
              <a:rPr lang="en-US" altLang="zh-CN" dirty="0"/>
              <a:t>I2C</a:t>
            </a:r>
            <a:r>
              <a:rPr lang="zh-CN" altLang="zh-CN" dirty="0"/>
              <a:t>对应</a:t>
            </a:r>
            <a:r>
              <a:rPr lang="en-US" altLang="zh-CN" dirty="0"/>
              <a:t>100/400Kbit/s</a:t>
            </a:r>
            <a:r>
              <a:rPr lang="zh-CN" altLang="zh-CN" dirty="0"/>
              <a:t>的通讯速率。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在快速模式下可选择</a:t>
            </a:r>
            <a:r>
              <a:rPr lang="en-US" altLang="zh-CN" dirty="0"/>
              <a:t>SCL</a:t>
            </a:r>
            <a:r>
              <a:rPr lang="zh-CN" altLang="zh-CN" dirty="0"/>
              <a:t>时钟的占空比，可选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low</a:t>
            </a:r>
            <a:r>
              <a:rPr lang="en-US" altLang="zh-CN" dirty="0"/>
              <a:t>/T</a:t>
            </a:r>
            <a:r>
              <a:rPr lang="en-US" altLang="zh-CN" baseline="-25000" dirty="0"/>
              <a:t>high</a:t>
            </a:r>
            <a:r>
              <a:rPr lang="en-US" altLang="zh-CN" dirty="0"/>
              <a:t>=2</a:t>
            </a:r>
            <a:r>
              <a:rPr lang="zh-CN" altLang="zh-CN" dirty="0"/>
              <a:t>或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low</a:t>
            </a:r>
            <a:r>
              <a:rPr lang="en-US" altLang="zh-CN" dirty="0"/>
              <a:t>/T</a:t>
            </a:r>
            <a:r>
              <a:rPr lang="en-US" altLang="zh-CN" baseline="-25000" dirty="0"/>
              <a:t>high</a:t>
            </a:r>
            <a:r>
              <a:rPr lang="en-US" altLang="zh-CN" dirty="0"/>
              <a:t>=16/9</a:t>
            </a:r>
            <a:r>
              <a:rPr lang="zh-CN" altLang="zh-CN" dirty="0"/>
              <a:t>模式。</a:t>
            </a:r>
            <a:endParaRPr lang="en-US" altLang="zh-CN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CCR</a:t>
            </a:r>
            <a:r>
              <a:rPr lang="zh-CN" altLang="zh-CN" dirty="0"/>
              <a:t>寄存器中</a:t>
            </a:r>
            <a:r>
              <a:rPr lang="en-US" altLang="zh-CN" dirty="0"/>
              <a:t>12</a:t>
            </a:r>
            <a:r>
              <a:rPr lang="zh-CN" altLang="zh-CN" dirty="0"/>
              <a:t>位的配置因子</a:t>
            </a:r>
            <a:r>
              <a:rPr lang="en-US" altLang="zh-CN" dirty="0"/>
              <a:t>CCR</a:t>
            </a:r>
            <a:r>
              <a:rPr lang="zh-CN" altLang="zh-CN" dirty="0"/>
              <a:t>，它与</a:t>
            </a:r>
            <a:r>
              <a:rPr lang="en-US" altLang="zh-CN" dirty="0"/>
              <a:t>I2C</a:t>
            </a:r>
            <a:r>
              <a:rPr lang="zh-CN" altLang="zh-CN" dirty="0"/>
              <a:t>外设的输入时钟源共同作用，产生</a:t>
            </a:r>
            <a:r>
              <a:rPr lang="en-US" altLang="zh-CN" dirty="0"/>
              <a:t>SCL</a:t>
            </a:r>
            <a:r>
              <a:rPr lang="zh-CN" altLang="zh-CN" dirty="0"/>
              <a:t>时钟</a:t>
            </a:r>
            <a:r>
              <a:rPr lang="zh-CN" altLang="en-US" dirty="0"/>
              <a:t>。</a:t>
            </a:r>
            <a:r>
              <a:rPr lang="en-US" altLang="zh-CN" dirty="0"/>
              <a:t>STM32</a:t>
            </a:r>
            <a:r>
              <a:rPr lang="zh-CN" altLang="en-US" dirty="0"/>
              <a:t>的</a:t>
            </a:r>
            <a:r>
              <a:rPr lang="en-US" altLang="zh-CN" dirty="0"/>
              <a:t>I2C</a:t>
            </a:r>
            <a:r>
              <a:rPr lang="zh-CN" altLang="en-US" dirty="0"/>
              <a:t>外设输入时钟源为</a:t>
            </a:r>
            <a:r>
              <a:rPr lang="en-US" altLang="zh-CN" dirty="0"/>
              <a:t>PCLK1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0663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08850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计算时钟频率：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1556792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标准模式：</a:t>
            </a:r>
          </a:p>
          <a:p>
            <a:r>
              <a:rPr lang="en-US" altLang="zh-CN" dirty="0"/>
              <a:t>	T</a:t>
            </a:r>
            <a:r>
              <a:rPr lang="en-US" altLang="zh-CN" baseline="-25000" dirty="0"/>
              <a:t>high</a:t>
            </a:r>
            <a:r>
              <a:rPr lang="en-US" altLang="zh-CN" dirty="0"/>
              <a:t>=CCR*T</a:t>
            </a:r>
            <a:r>
              <a:rPr lang="en-US" altLang="zh-CN" baseline="-25000" dirty="0"/>
              <a:t>PCKL1</a:t>
            </a:r>
            <a:r>
              <a:rPr lang="en-US" altLang="zh-CN" dirty="0"/>
              <a:t>		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low</a:t>
            </a:r>
            <a:r>
              <a:rPr lang="en-US" altLang="zh-CN" baseline="-25000" dirty="0"/>
              <a:t> </a:t>
            </a:r>
            <a:r>
              <a:rPr lang="en-US" altLang="zh-CN" dirty="0"/>
              <a:t>= CCR*T</a:t>
            </a:r>
            <a:r>
              <a:rPr lang="en-US" altLang="zh-CN" baseline="-25000" dirty="0"/>
              <a:t>PCLK1</a:t>
            </a:r>
          </a:p>
          <a:p>
            <a:endParaRPr lang="zh-CN" altLang="zh-CN" dirty="0"/>
          </a:p>
          <a:p>
            <a:r>
              <a:rPr lang="zh-CN" altLang="zh-CN" dirty="0"/>
              <a:t>快速模式中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low</a:t>
            </a:r>
            <a:r>
              <a:rPr lang="en-US" altLang="zh-CN" dirty="0"/>
              <a:t>/T</a:t>
            </a:r>
            <a:r>
              <a:rPr lang="en-US" altLang="zh-CN" baseline="-25000" dirty="0"/>
              <a:t>high</a:t>
            </a:r>
            <a:r>
              <a:rPr lang="en-US" altLang="zh-CN" dirty="0"/>
              <a:t>=2</a:t>
            </a:r>
            <a:r>
              <a:rPr lang="zh-CN" altLang="zh-CN" dirty="0"/>
              <a:t>时：</a:t>
            </a:r>
          </a:p>
          <a:p>
            <a:r>
              <a:rPr lang="en-US" altLang="zh-CN" dirty="0"/>
              <a:t>	T</a:t>
            </a:r>
            <a:r>
              <a:rPr lang="en-US" altLang="zh-CN" baseline="-25000" dirty="0"/>
              <a:t>high</a:t>
            </a:r>
            <a:r>
              <a:rPr lang="en-US" altLang="zh-CN" dirty="0"/>
              <a:t> = CCR*T</a:t>
            </a:r>
            <a:r>
              <a:rPr lang="en-US" altLang="zh-CN" baseline="-25000" dirty="0"/>
              <a:t>PCKL1</a:t>
            </a:r>
            <a:r>
              <a:rPr lang="en-US" altLang="zh-CN" dirty="0"/>
              <a:t>		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low</a:t>
            </a:r>
            <a:r>
              <a:rPr lang="en-US" altLang="zh-CN" baseline="-25000" dirty="0"/>
              <a:t> </a:t>
            </a:r>
            <a:r>
              <a:rPr lang="en-US" altLang="zh-CN" dirty="0"/>
              <a:t> = 2*CCR*T</a:t>
            </a:r>
            <a:r>
              <a:rPr lang="en-US" altLang="zh-CN" baseline="-25000" dirty="0"/>
              <a:t>PCKL1</a:t>
            </a:r>
          </a:p>
          <a:p>
            <a:endParaRPr lang="zh-CN" altLang="zh-CN" dirty="0"/>
          </a:p>
          <a:p>
            <a:r>
              <a:rPr lang="zh-CN" altLang="zh-CN" dirty="0"/>
              <a:t>快速模式中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low</a:t>
            </a:r>
            <a:r>
              <a:rPr lang="en-US" altLang="zh-CN" dirty="0"/>
              <a:t>/T</a:t>
            </a:r>
            <a:r>
              <a:rPr lang="en-US" altLang="zh-CN" baseline="-25000" dirty="0"/>
              <a:t>high</a:t>
            </a:r>
            <a:r>
              <a:rPr lang="en-US" altLang="zh-CN" dirty="0"/>
              <a:t>=16/9</a:t>
            </a:r>
            <a:r>
              <a:rPr lang="zh-CN" altLang="zh-CN" dirty="0"/>
              <a:t>时：</a:t>
            </a:r>
          </a:p>
          <a:p>
            <a:r>
              <a:rPr lang="en-US" altLang="zh-CN" dirty="0"/>
              <a:t>	T</a:t>
            </a:r>
            <a:r>
              <a:rPr lang="en-US" altLang="zh-CN" baseline="-25000" dirty="0"/>
              <a:t>high</a:t>
            </a:r>
            <a:r>
              <a:rPr lang="en-US" altLang="zh-CN" dirty="0"/>
              <a:t> = 9*CCR*T</a:t>
            </a:r>
            <a:r>
              <a:rPr lang="en-US" altLang="zh-CN" baseline="-25000" dirty="0"/>
              <a:t>PCKL1</a:t>
            </a:r>
            <a:r>
              <a:rPr lang="en-US" altLang="zh-CN" dirty="0"/>
              <a:t>		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low</a:t>
            </a:r>
            <a:r>
              <a:rPr lang="en-US" altLang="zh-CN" dirty="0"/>
              <a:t>  = 16*CCR*T</a:t>
            </a:r>
            <a:r>
              <a:rPr lang="en-US" altLang="zh-CN" baseline="-25000" dirty="0"/>
              <a:t>PCKL1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539552" y="4077072"/>
            <a:ext cx="82089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例如，我们</a:t>
            </a:r>
            <a:r>
              <a:rPr lang="zh-CN" altLang="zh-CN"/>
              <a:t>的</a:t>
            </a:r>
            <a:r>
              <a:rPr lang="en-US" altLang="zh-CN"/>
              <a:t>PCLK1=42MHz</a:t>
            </a:r>
            <a:r>
              <a:rPr lang="zh-CN" altLang="zh-CN" dirty="0"/>
              <a:t>，想要配置</a:t>
            </a:r>
            <a:r>
              <a:rPr lang="en-US" altLang="zh-CN" dirty="0"/>
              <a:t>400Kbit/s</a:t>
            </a:r>
            <a:r>
              <a:rPr lang="zh-CN" altLang="zh-CN" dirty="0"/>
              <a:t>的速率，计算方式如下：</a:t>
            </a:r>
          </a:p>
          <a:p>
            <a:endParaRPr lang="en-US" altLang="zh-CN" dirty="0"/>
          </a:p>
          <a:p>
            <a:r>
              <a:rPr lang="en-US" altLang="zh-CN"/>
              <a:t>	PCLK</a:t>
            </a:r>
            <a:r>
              <a:rPr lang="zh-CN" altLang="zh-CN"/>
              <a:t>时钟周期：</a:t>
            </a:r>
            <a:r>
              <a:rPr lang="en-US" altLang="zh-CN"/>
              <a:t>			TPCLK1 = 1/42000000</a:t>
            </a:r>
            <a:endParaRPr lang="zh-CN" altLang="zh-CN"/>
          </a:p>
          <a:p>
            <a:r>
              <a:rPr lang="en-US" altLang="zh-CN"/>
              <a:t>	</a:t>
            </a:r>
            <a:r>
              <a:rPr lang="zh-CN" altLang="zh-CN"/>
              <a:t>目标</a:t>
            </a:r>
            <a:r>
              <a:rPr lang="en-US" altLang="zh-CN"/>
              <a:t>SCL</a:t>
            </a:r>
            <a:r>
              <a:rPr lang="zh-CN" altLang="zh-CN"/>
              <a:t>时钟周期：</a:t>
            </a:r>
            <a:r>
              <a:rPr lang="en-US" altLang="zh-CN"/>
              <a:t>		TSCL = 1/400000</a:t>
            </a:r>
            <a:endParaRPr lang="zh-CN" altLang="zh-CN"/>
          </a:p>
          <a:p>
            <a:r>
              <a:rPr lang="en-US" altLang="zh-CN"/>
              <a:t>	SCL</a:t>
            </a:r>
            <a:r>
              <a:rPr lang="zh-CN" altLang="zh-CN"/>
              <a:t>时钟周期内的高电平时间：</a:t>
            </a:r>
            <a:r>
              <a:rPr lang="en-US" altLang="zh-CN"/>
              <a:t>	THIGH = TSCL/3</a:t>
            </a:r>
            <a:endParaRPr lang="zh-CN" altLang="zh-CN"/>
          </a:p>
          <a:p>
            <a:r>
              <a:rPr lang="en-US" altLang="zh-CN"/>
              <a:t>	SCL</a:t>
            </a:r>
            <a:r>
              <a:rPr lang="zh-CN" altLang="zh-CN"/>
              <a:t>时钟周期内的低电平时间：</a:t>
            </a:r>
            <a:r>
              <a:rPr lang="en-US" altLang="zh-CN"/>
              <a:t>	TLOW = 2*TSCL/3</a:t>
            </a:r>
            <a:endParaRPr lang="zh-CN" altLang="zh-CN"/>
          </a:p>
          <a:p>
            <a:r>
              <a:rPr lang="en-US" altLang="zh-CN"/>
              <a:t>	</a:t>
            </a:r>
            <a:r>
              <a:rPr lang="zh-CN" altLang="zh-CN"/>
              <a:t>计算</a:t>
            </a:r>
            <a:r>
              <a:rPr lang="en-US" altLang="zh-CN"/>
              <a:t>CCR</a:t>
            </a:r>
            <a:r>
              <a:rPr lang="zh-CN" altLang="zh-CN"/>
              <a:t>的值：</a:t>
            </a:r>
            <a:r>
              <a:rPr lang="en-US" altLang="zh-CN"/>
              <a:t>			CCR  = THIGH/TPCLK1  = 35</a:t>
            </a:r>
            <a:endParaRPr lang="zh-CN" altLang="zh-CN"/>
          </a:p>
        </p:txBody>
      </p:sp>
      <p:sp>
        <p:nvSpPr>
          <p:cNvPr id="8" name="矩形 7"/>
          <p:cNvSpPr/>
          <p:nvPr/>
        </p:nvSpPr>
        <p:spPr>
          <a:xfrm>
            <a:off x="686138" y="6165304"/>
            <a:ext cx="8206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该结果刚好为整数，所以我们可直接把</a:t>
            </a:r>
            <a:r>
              <a:rPr lang="en-US" altLang="zh-CN"/>
              <a:t>CCR</a:t>
            </a:r>
            <a:r>
              <a:rPr lang="zh-CN" altLang="zh-CN"/>
              <a:t>取值为</a:t>
            </a:r>
            <a:r>
              <a:rPr lang="en-US" altLang="zh-CN"/>
              <a:t>35</a:t>
            </a:r>
            <a:r>
              <a:rPr lang="zh-CN" altLang="zh-CN"/>
              <a:t>，这样</a:t>
            </a:r>
            <a:r>
              <a:rPr lang="en-US" altLang="zh-CN"/>
              <a:t>I2C</a:t>
            </a:r>
            <a:r>
              <a:rPr lang="zh-CN" altLang="zh-CN"/>
              <a:t>的</a:t>
            </a:r>
            <a:r>
              <a:rPr lang="en-US" altLang="zh-CN"/>
              <a:t>SCL</a:t>
            </a:r>
            <a:r>
              <a:rPr lang="zh-CN" altLang="zh-CN"/>
              <a:t>实际频率即为</a:t>
            </a:r>
            <a:r>
              <a:rPr lang="en-US" altLang="zh-CN"/>
              <a:t>400KHz</a:t>
            </a:r>
            <a:r>
              <a:rPr lang="zh-CN" altLang="zh-CN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852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536" y="106688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数据控制逻辑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772816"/>
            <a:ext cx="8280920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I2C</a:t>
            </a:r>
            <a:r>
              <a:rPr lang="zh-CN" altLang="zh-CN" dirty="0"/>
              <a:t>的</a:t>
            </a:r>
            <a:r>
              <a:rPr lang="en-US" altLang="zh-CN" dirty="0"/>
              <a:t>SDA</a:t>
            </a:r>
            <a:r>
              <a:rPr lang="zh-CN" altLang="zh-CN" dirty="0"/>
              <a:t>信号主要连接到数据移位寄存器上，数据移位寄存器的数据来源及目标是数据寄存器</a:t>
            </a:r>
            <a:r>
              <a:rPr lang="en-US" altLang="zh-CN" dirty="0"/>
              <a:t>(DR)</a:t>
            </a:r>
            <a:r>
              <a:rPr lang="zh-CN" altLang="zh-CN" dirty="0"/>
              <a:t>、地址寄存器</a:t>
            </a:r>
            <a:r>
              <a:rPr lang="en-US" altLang="zh-CN" dirty="0"/>
              <a:t>(OAR)</a:t>
            </a:r>
            <a:r>
              <a:rPr lang="zh-CN" altLang="zh-CN" dirty="0"/>
              <a:t>、</a:t>
            </a:r>
            <a:r>
              <a:rPr lang="en-US" altLang="zh-CN" dirty="0"/>
              <a:t>PEC</a:t>
            </a:r>
            <a:r>
              <a:rPr lang="zh-CN" altLang="zh-CN" dirty="0"/>
              <a:t>寄存器以及</a:t>
            </a:r>
            <a:r>
              <a:rPr lang="en-US" altLang="zh-CN" dirty="0"/>
              <a:t>SDA</a:t>
            </a:r>
            <a:r>
              <a:rPr lang="zh-CN" altLang="zh-CN" dirty="0"/>
              <a:t>数据线。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95536" y="3068960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当向外发送数据的时候，数据移位寄存器以“数据寄存器”为数据源，把数据一位一位地通过</a:t>
            </a:r>
            <a:r>
              <a:rPr lang="en-US" altLang="zh-CN" dirty="0"/>
              <a:t>SDA</a:t>
            </a:r>
            <a:r>
              <a:rPr lang="zh-CN" altLang="zh-CN" dirty="0"/>
              <a:t>信号线发送出去；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当从外部接收数据的时候，数据移位寄存器把</a:t>
            </a:r>
            <a:r>
              <a:rPr lang="en-US" altLang="zh-CN" dirty="0"/>
              <a:t>SDA</a:t>
            </a:r>
            <a:r>
              <a:rPr lang="zh-CN" altLang="zh-CN" dirty="0"/>
              <a:t>信号线采样到的数据一位一位地存储到“数据寄存器”中。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98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536" y="106688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4.</a:t>
            </a:r>
            <a:r>
              <a:rPr lang="zh-CN" altLang="en-US" b="1" dirty="0">
                <a:solidFill>
                  <a:srgbClr val="000000"/>
                </a:solidFill>
              </a:rPr>
              <a:t>整体控制逻辑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772816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zh-CN" altLang="zh-CN" dirty="0"/>
              <a:t>整体控制逻辑负责协调整个</a:t>
            </a:r>
            <a:r>
              <a:rPr lang="en-US" altLang="zh-CN" dirty="0"/>
              <a:t>I2C</a:t>
            </a:r>
            <a:r>
              <a:rPr lang="zh-CN" altLang="zh-CN" dirty="0"/>
              <a:t>外设，控制逻辑的工作模式根据我们配置的“控制寄存器</a:t>
            </a:r>
            <a:r>
              <a:rPr lang="en-US" altLang="zh-CN" dirty="0"/>
              <a:t>(CR1/CR2)</a:t>
            </a:r>
            <a:r>
              <a:rPr lang="zh-CN" altLang="zh-CN" dirty="0"/>
              <a:t>”的参数而改变。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3068960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在外设工作时，控制逻辑会根据外设的工作状态修改“状态寄存器</a:t>
            </a:r>
            <a:r>
              <a:rPr lang="en-US" altLang="zh-CN" dirty="0"/>
              <a:t>(SR1</a:t>
            </a:r>
            <a:r>
              <a:rPr lang="zh-CN" altLang="zh-CN" dirty="0"/>
              <a:t>和</a:t>
            </a:r>
            <a:r>
              <a:rPr lang="en-US" altLang="zh-CN" dirty="0"/>
              <a:t>SR2)</a:t>
            </a:r>
            <a:r>
              <a:rPr lang="zh-CN" altLang="zh-CN" dirty="0"/>
              <a:t>”，只要读取这些寄存器相关的寄存器位，就可以了解</a:t>
            </a:r>
            <a:r>
              <a:rPr lang="en-US" altLang="zh-CN" dirty="0"/>
              <a:t>I2C</a:t>
            </a:r>
            <a:r>
              <a:rPr lang="zh-CN" altLang="zh-CN" dirty="0"/>
              <a:t>的工作状态。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98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1586</TotalTime>
  <Pages>0</Pages>
  <Words>984</Words>
  <Characters>0</Characters>
  <Application>Microsoft Office PowerPoint</Application>
  <DocSecurity>0</DocSecurity>
  <PresentationFormat>全屏显示(4:3)</PresentationFormat>
  <Lines>0</Lines>
  <Paragraphs>104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187</cp:revision>
  <dcterms:created xsi:type="dcterms:W3CDTF">2014-09-22T09:17:55Z</dcterms:created>
  <dcterms:modified xsi:type="dcterms:W3CDTF">2017-10-24T01:39:48Z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