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73" r:id="rId3"/>
    <p:sldId id="296" r:id="rId4"/>
    <p:sldId id="315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283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SPI—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读写串行</a:t>
              </a:r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FLASH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4122946"/>
            <a:ext cx="8208912" cy="175432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err="1"/>
              <a:t>SPI_FirstBit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所有串行的通讯协议都会有</a:t>
            </a:r>
            <a:r>
              <a:rPr lang="en-US" altLang="zh-CN"/>
              <a:t>MSB</a:t>
            </a:r>
            <a:r>
              <a:rPr lang="zh-CN" altLang="zh-CN"/>
              <a:t>先行</a:t>
            </a:r>
            <a:r>
              <a:rPr lang="en-US" altLang="zh-CN"/>
              <a:t>(</a:t>
            </a:r>
            <a:r>
              <a:rPr lang="zh-CN" altLang="zh-CN"/>
              <a:t>高位数据在前</a:t>
            </a:r>
            <a:r>
              <a:rPr lang="en-US" altLang="zh-CN"/>
              <a:t>)</a:t>
            </a:r>
            <a:r>
              <a:rPr lang="zh-CN" altLang="zh-CN"/>
              <a:t>还是</a:t>
            </a:r>
            <a:r>
              <a:rPr lang="en-US" altLang="zh-CN"/>
              <a:t>LSB</a:t>
            </a:r>
            <a:r>
              <a:rPr lang="zh-CN" altLang="zh-CN"/>
              <a:t>先行</a:t>
            </a:r>
            <a:r>
              <a:rPr lang="en-US" altLang="zh-CN"/>
              <a:t>(</a:t>
            </a:r>
            <a:r>
              <a:rPr lang="zh-CN" altLang="zh-CN"/>
              <a:t>低位数据在前</a:t>
            </a:r>
            <a:r>
              <a:rPr lang="en-US" altLang="zh-CN"/>
              <a:t>)</a:t>
            </a:r>
            <a:r>
              <a:rPr lang="zh-CN" altLang="zh-CN"/>
              <a:t>的问题，而</a:t>
            </a:r>
            <a:r>
              <a:rPr lang="en-US" altLang="zh-CN"/>
              <a:t>STM32</a:t>
            </a:r>
            <a:r>
              <a:rPr lang="zh-CN" altLang="zh-CN"/>
              <a:t>的</a:t>
            </a:r>
            <a:r>
              <a:rPr lang="en-US" altLang="zh-CN"/>
              <a:t>SPI</a:t>
            </a:r>
            <a:r>
              <a:rPr lang="zh-CN" altLang="zh-CN"/>
              <a:t>模块可以通过这个结构体成员，对</a:t>
            </a:r>
            <a:r>
              <a:rPr lang="zh-CN" altLang="en-US"/>
              <a:t>该</a:t>
            </a:r>
            <a:r>
              <a:rPr lang="zh-CN" altLang="zh-CN"/>
              <a:t>特性编程控制。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96" y="1340768"/>
            <a:ext cx="7498996" cy="26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221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4330695"/>
            <a:ext cx="8208912" cy="133882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SPI_CRCPolynomial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这是</a:t>
            </a:r>
            <a:r>
              <a:rPr lang="en-US" altLang="zh-CN"/>
              <a:t>SPI</a:t>
            </a:r>
            <a:r>
              <a:rPr lang="zh-CN" altLang="zh-CN"/>
              <a:t>的</a:t>
            </a:r>
            <a:r>
              <a:rPr lang="en-US" altLang="zh-CN"/>
              <a:t>CRC</a:t>
            </a:r>
            <a:r>
              <a:rPr lang="zh-CN" altLang="zh-CN"/>
              <a:t>校验中的多项式，若我们使用</a:t>
            </a:r>
            <a:r>
              <a:rPr lang="en-US" altLang="zh-CN"/>
              <a:t>CRC</a:t>
            </a:r>
            <a:r>
              <a:rPr lang="zh-CN" altLang="zh-CN"/>
              <a:t>校验时，就使用这个成员的参数</a:t>
            </a:r>
            <a:r>
              <a:rPr lang="en-US" altLang="zh-CN"/>
              <a:t>(</a:t>
            </a:r>
            <a:r>
              <a:rPr lang="zh-CN" altLang="zh-CN"/>
              <a:t>多项式</a:t>
            </a:r>
            <a:r>
              <a:rPr lang="en-US" altLang="zh-CN"/>
              <a:t>)</a:t>
            </a:r>
            <a:r>
              <a:rPr lang="zh-CN" altLang="zh-CN"/>
              <a:t>，来计算</a:t>
            </a:r>
            <a:r>
              <a:rPr lang="en-US" altLang="zh-CN"/>
              <a:t>CRC</a:t>
            </a:r>
            <a:r>
              <a:rPr lang="zh-CN" altLang="zh-CN"/>
              <a:t>的值。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96" y="1340768"/>
            <a:ext cx="7498996" cy="26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672544" y="5655811"/>
            <a:ext cx="7643872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	</a:t>
            </a:r>
            <a:r>
              <a:rPr lang="zh-CN" altLang="zh-CN">
                <a:solidFill>
                  <a:srgbClr val="FF0000"/>
                </a:solidFill>
              </a:rPr>
              <a:t>配置完这些结构体成员后，要调用</a:t>
            </a:r>
            <a:r>
              <a:rPr lang="en-US" altLang="zh-CN">
                <a:solidFill>
                  <a:srgbClr val="FF0000"/>
                </a:solidFill>
              </a:rPr>
              <a:t>SPI_Init</a:t>
            </a:r>
            <a:r>
              <a:rPr lang="zh-CN" altLang="zh-CN">
                <a:solidFill>
                  <a:srgbClr val="FF0000"/>
                </a:solidFill>
              </a:rPr>
              <a:t>函数把这些参数写入到寄存器中，实现</a:t>
            </a:r>
            <a:r>
              <a:rPr lang="en-US" altLang="zh-CN">
                <a:solidFill>
                  <a:srgbClr val="FF0000"/>
                </a:solidFill>
              </a:rPr>
              <a:t>SPI</a:t>
            </a:r>
            <a:r>
              <a:rPr lang="zh-CN" altLang="zh-CN">
                <a:solidFill>
                  <a:srgbClr val="FF0000"/>
                </a:solidFill>
              </a:rPr>
              <a:t>的初始化，然后调用</a:t>
            </a:r>
            <a:r>
              <a:rPr lang="en-US" altLang="zh-CN">
                <a:solidFill>
                  <a:srgbClr val="FF0000"/>
                </a:solidFill>
              </a:rPr>
              <a:t>SPI_Cmd</a:t>
            </a:r>
            <a:r>
              <a:rPr lang="zh-CN" altLang="zh-CN">
                <a:solidFill>
                  <a:srgbClr val="FF0000"/>
                </a:solidFill>
              </a:rPr>
              <a:t>来使能</a:t>
            </a:r>
            <a:r>
              <a:rPr lang="en-US" altLang="zh-CN">
                <a:solidFill>
                  <a:srgbClr val="FF0000"/>
                </a:solidFill>
              </a:rPr>
              <a:t>SPI</a:t>
            </a:r>
            <a:r>
              <a:rPr lang="zh-CN" altLang="zh-CN">
                <a:solidFill>
                  <a:srgbClr val="FF0000"/>
                </a:solidFill>
              </a:rPr>
              <a:t>外设。</a:t>
            </a:r>
          </a:p>
        </p:txBody>
      </p:sp>
    </p:spTree>
    <p:extLst>
      <p:ext uri="{BB962C8B-B14F-4D97-AF65-F5344CB8AC3E}">
        <p14:creationId xmlns:p14="http://schemas.microsoft.com/office/powerpoint/2010/main" val="3249936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3814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75" y="2238375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2193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协议简介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8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3" y="424497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3"/>
            <a:ext cx="41633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特性及架构</a:t>
            </a: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0" y="3306763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75" y="3592513"/>
            <a:ext cx="3629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初始化结构体详解</a:t>
            </a:r>
          </a:p>
        </p:txBody>
      </p:sp>
      <p:sp>
        <p:nvSpPr>
          <p:cNvPr id="15" name="矩形 14"/>
          <p:cNvSpPr/>
          <p:nvPr/>
        </p:nvSpPr>
        <p:spPr>
          <a:xfrm>
            <a:off x="3303910" y="4653136"/>
            <a:ext cx="44864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SPI—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读写串行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FLASH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</a:t>
            </a:r>
          </a:p>
        </p:txBody>
      </p:sp>
      <p:sp>
        <p:nvSpPr>
          <p:cNvPr id="16" name="对角圆角矩形 15"/>
          <p:cNvSpPr/>
          <p:nvPr/>
        </p:nvSpPr>
        <p:spPr bwMode="auto">
          <a:xfrm>
            <a:off x="2067605" y="44500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236913" y="5254625"/>
            <a:ext cx="4143375" cy="1588"/>
          </a:xfrm>
          <a:prstGeom prst="line">
            <a:avLst/>
          </a:prstGeom>
          <a:ln>
            <a:solidFill>
              <a:srgbClr val="08A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024641" y="5589240"/>
            <a:ext cx="39261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SPI—</a:t>
            </a: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读写串行</a:t>
            </a:r>
            <a:r>
              <a:rPr lang="en-US" altLang="zh-CN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FLASH</a:t>
            </a: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”章节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800" y="1052736"/>
            <a:ext cx="80626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SPI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初始化结构体详解</a:t>
            </a:r>
          </a:p>
        </p:txBody>
      </p:sp>
      <p:sp>
        <p:nvSpPr>
          <p:cNvPr id="2" name="矩形 1"/>
          <p:cNvSpPr/>
          <p:nvPr/>
        </p:nvSpPr>
        <p:spPr>
          <a:xfrm>
            <a:off x="652935" y="1556792"/>
            <a:ext cx="77026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跟其它外设一样，</a:t>
            </a:r>
            <a:r>
              <a:rPr lang="en-US" altLang="zh-CN"/>
              <a:t>STM32</a:t>
            </a:r>
            <a:r>
              <a:rPr lang="zh-CN" altLang="zh-CN"/>
              <a:t>标准库提供了</a:t>
            </a:r>
            <a:r>
              <a:rPr lang="en-US" altLang="zh-CN"/>
              <a:t>SPI</a:t>
            </a:r>
            <a:r>
              <a:rPr lang="zh-CN" altLang="zh-CN"/>
              <a:t>初始化结构体及初始化函数来配置</a:t>
            </a:r>
            <a:r>
              <a:rPr lang="en-US" altLang="zh-CN"/>
              <a:t>SPI</a:t>
            </a:r>
            <a:r>
              <a:rPr lang="zh-CN" altLang="zh-CN"/>
              <a:t>外设。初始化结构体及函数定义在库文件“</a:t>
            </a:r>
            <a:r>
              <a:rPr lang="en-US" altLang="zh-CN"/>
              <a:t>stm32f4xx_spi.h</a:t>
            </a:r>
            <a:r>
              <a:rPr lang="zh-CN" altLang="zh-CN"/>
              <a:t>”及“</a:t>
            </a:r>
            <a:r>
              <a:rPr lang="en-US" altLang="zh-CN"/>
              <a:t>stm32f4xx_spi.c</a:t>
            </a:r>
            <a:r>
              <a:rPr lang="zh-CN" altLang="zh-CN"/>
              <a:t>”中，编程时我们可以结合这两个文件内的注释使用或参考库帮助文档。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00" y="3645024"/>
            <a:ext cx="7848694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4012029"/>
            <a:ext cx="82089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err="1"/>
              <a:t>SPI_Direction</a:t>
            </a:r>
            <a:endParaRPr lang="en-US" altLang="zh-CN"/>
          </a:p>
          <a:p>
            <a:pPr lvl="0">
              <a:lnSpc>
                <a:spcPct val="150000"/>
              </a:lnSpc>
            </a:pP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本成员设置</a:t>
            </a:r>
            <a:r>
              <a:rPr lang="en-US" altLang="zh-CN"/>
              <a:t>SPI</a:t>
            </a:r>
            <a:r>
              <a:rPr lang="zh-CN" altLang="zh-CN"/>
              <a:t>的通讯方向，可设置为双线全双工</a:t>
            </a:r>
            <a:r>
              <a:rPr lang="en-US" altLang="zh-CN"/>
              <a:t>(SPI_Direction_2Lines_FullDuplex)</a:t>
            </a:r>
            <a:r>
              <a:rPr lang="zh-CN" altLang="zh-CN"/>
              <a:t>，双线只接收</a:t>
            </a:r>
            <a:r>
              <a:rPr lang="en-US" altLang="zh-CN"/>
              <a:t>(SPI_Direction_2Lines_RxOnly)</a:t>
            </a:r>
            <a:r>
              <a:rPr lang="zh-CN" altLang="zh-CN"/>
              <a:t>，单线只接收</a:t>
            </a:r>
            <a:r>
              <a:rPr lang="en-US" altLang="zh-CN"/>
              <a:t>(SPI_Direction_1Line_Rx)</a:t>
            </a:r>
            <a:r>
              <a:rPr lang="zh-CN" altLang="zh-CN"/>
              <a:t>、单线只发送模式</a:t>
            </a:r>
            <a:r>
              <a:rPr lang="en-US" altLang="zh-CN"/>
              <a:t>(SPI_Direction_1Line_Tx)</a:t>
            </a:r>
            <a:r>
              <a:rPr lang="zh-CN" altLang="zh-CN"/>
              <a:t>。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96" y="1340768"/>
            <a:ext cx="7498996" cy="26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110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4012029"/>
            <a:ext cx="82089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err="1"/>
              <a:t>SPI_Mode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本成员设置</a:t>
            </a:r>
            <a:r>
              <a:rPr lang="en-US" altLang="zh-CN"/>
              <a:t>SPI</a:t>
            </a:r>
            <a:r>
              <a:rPr lang="zh-CN" altLang="zh-CN"/>
              <a:t>工作在主机模式</a:t>
            </a:r>
            <a:r>
              <a:rPr lang="en-US" altLang="zh-CN"/>
              <a:t>(</a:t>
            </a:r>
            <a:r>
              <a:rPr lang="en-US" altLang="zh-CN" err="1"/>
              <a:t>SPI_Mode_Master</a:t>
            </a:r>
            <a:r>
              <a:rPr lang="en-US" altLang="zh-CN"/>
              <a:t>)</a:t>
            </a:r>
            <a:r>
              <a:rPr lang="zh-CN" altLang="zh-CN"/>
              <a:t>或从机模式</a:t>
            </a:r>
            <a:r>
              <a:rPr lang="en-US" altLang="zh-CN"/>
              <a:t>(</a:t>
            </a:r>
            <a:r>
              <a:rPr lang="en-US" altLang="zh-CN" err="1"/>
              <a:t>SPI_Mode_Slave</a:t>
            </a:r>
            <a:r>
              <a:rPr lang="en-US" altLang="zh-CN"/>
              <a:t>  )</a:t>
            </a:r>
            <a:r>
              <a:rPr lang="zh-CN" altLang="zh-CN"/>
              <a:t>，这两个模式的最大区别为</a:t>
            </a:r>
            <a:r>
              <a:rPr lang="en-US" altLang="zh-CN"/>
              <a:t>SPI</a:t>
            </a:r>
            <a:r>
              <a:rPr lang="zh-CN" altLang="zh-CN"/>
              <a:t>的</a:t>
            </a:r>
            <a:r>
              <a:rPr lang="en-US" altLang="zh-CN"/>
              <a:t>SCK</a:t>
            </a:r>
            <a:r>
              <a:rPr lang="zh-CN" altLang="zh-CN"/>
              <a:t>信号线的时序，</a:t>
            </a:r>
            <a:r>
              <a:rPr lang="en-US" altLang="zh-CN"/>
              <a:t>SCK</a:t>
            </a:r>
            <a:r>
              <a:rPr lang="zh-CN" altLang="zh-CN"/>
              <a:t>的时序是由通讯中的主机产生的。若被配置为从机模式，</a:t>
            </a:r>
            <a:r>
              <a:rPr lang="en-US" altLang="zh-CN"/>
              <a:t>STM32</a:t>
            </a:r>
            <a:r>
              <a:rPr lang="zh-CN" altLang="zh-CN"/>
              <a:t>的</a:t>
            </a:r>
            <a:r>
              <a:rPr lang="en-US" altLang="zh-CN"/>
              <a:t>SPI</a:t>
            </a:r>
            <a:r>
              <a:rPr lang="zh-CN" altLang="zh-CN"/>
              <a:t>外设将接受外来的</a:t>
            </a:r>
            <a:r>
              <a:rPr lang="en-US" altLang="zh-CN"/>
              <a:t>SCK</a:t>
            </a:r>
            <a:r>
              <a:rPr lang="zh-CN" altLang="zh-CN"/>
              <a:t>信号。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96" y="1340768"/>
            <a:ext cx="7498996" cy="26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0222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4012029"/>
            <a:ext cx="82089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err="1"/>
              <a:t>SPI_DataSize</a:t>
            </a:r>
            <a:endParaRPr lang="zh-CN" altLang="zh-CN"/>
          </a:p>
          <a:p>
            <a:pPr>
              <a:lnSpc>
                <a:spcPct val="150000"/>
              </a:lnSpc>
            </a:pP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本成员可以选择</a:t>
            </a:r>
            <a:r>
              <a:rPr lang="en-US" altLang="zh-CN"/>
              <a:t>SPI</a:t>
            </a:r>
            <a:r>
              <a:rPr lang="zh-CN" altLang="zh-CN"/>
              <a:t>通讯的数据帧大小是为</a:t>
            </a:r>
            <a:r>
              <a:rPr lang="en-US" altLang="zh-CN"/>
              <a:t>8</a:t>
            </a:r>
            <a:r>
              <a:rPr lang="zh-CN" altLang="zh-CN"/>
              <a:t>位</a:t>
            </a:r>
            <a:r>
              <a:rPr lang="en-US" altLang="zh-CN"/>
              <a:t>(SPI_DataSize_8b)</a:t>
            </a:r>
            <a:r>
              <a:rPr lang="zh-CN" altLang="zh-CN"/>
              <a:t>还是</a:t>
            </a:r>
            <a:r>
              <a:rPr lang="en-US" altLang="zh-CN"/>
              <a:t>16</a:t>
            </a:r>
            <a:r>
              <a:rPr lang="zh-CN" altLang="zh-CN"/>
              <a:t>位</a:t>
            </a:r>
            <a:r>
              <a:rPr lang="en-US" altLang="zh-CN"/>
              <a:t>(SPI_DataSize_16b)</a:t>
            </a:r>
            <a:r>
              <a:rPr lang="zh-CN" altLang="zh-CN"/>
              <a:t>。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96" y="1340768"/>
            <a:ext cx="7498996" cy="26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0222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3861048"/>
            <a:ext cx="820891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SPI_CPOL</a:t>
            </a:r>
            <a:r>
              <a:rPr lang="zh-CN" altLang="zh-CN"/>
              <a:t>和</a:t>
            </a:r>
            <a:r>
              <a:rPr lang="en-US" altLang="zh-CN"/>
              <a:t>SPI_CPHA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这两个成员配置</a:t>
            </a:r>
            <a:r>
              <a:rPr lang="en-US" altLang="zh-CN"/>
              <a:t>SPI</a:t>
            </a:r>
            <a:r>
              <a:rPr lang="zh-CN" altLang="zh-CN"/>
              <a:t>的时钟极性</a:t>
            </a:r>
            <a:r>
              <a:rPr lang="en-US" altLang="zh-CN"/>
              <a:t>CPOL</a:t>
            </a:r>
            <a:r>
              <a:rPr lang="zh-CN" altLang="zh-CN"/>
              <a:t>和时钟相位</a:t>
            </a:r>
            <a:r>
              <a:rPr lang="en-US" altLang="zh-CN"/>
              <a:t>CPHA</a:t>
            </a:r>
            <a:r>
              <a:rPr lang="zh-CN" altLang="zh-CN"/>
              <a:t>，这两个配置影响到</a:t>
            </a:r>
            <a:r>
              <a:rPr lang="en-US" altLang="zh-CN"/>
              <a:t>SPI</a:t>
            </a:r>
            <a:r>
              <a:rPr lang="zh-CN" altLang="zh-CN"/>
              <a:t>的通讯模式，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时钟极性</a:t>
            </a:r>
            <a:r>
              <a:rPr lang="en-US" altLang="zh-CN"/>
              <a:t>CPOL</a:t>
            </a:r>
            <a:r>
              <a:rPr lang="zh-CN" altLang="zh-CN"/>
              <a:t>成员，可设置为高电平</a:t>
            </a:r>
            <a:r>
              <a:rPr lang="en-US" altLang="zh-CN"/>
              <a:t>(</a:t>
            </a:r>
            <a:r>
              <a:rPr lang="en-US" altLang="zh-CN" err="1"/>
              <a:t>SPI_CPOL_High</a:t>
            </a:r>
            <a:r>
              <a:rPr lang="en-US" altLang="zh-CN"/>
              <a:t>)</a:t>
            </a:r>
            <a:r>
              <a:rPr lang="zh-CN" altLang="zh-CN"/>
              <a:t>或低电平</a:t>
            </a:r>
            <a:r>
              <a:rPr lang="en-US" altLang="zh-CN"/>
              <a:t>(</a:t>
            </a:r>
            <a:r>
              <a:rPr lang="en-US" altLang="zh-CN" err="1"/>
              <a:t>SPI_CPOL_Low</a:t>
            </a:r>
            <a:r>
              <a:rPr lang="en-US" altLang="zh-CN"/>
              <a:t> )</a:t>
            </a:r>
            <a:r>
              <a:rPr lang="zh-CN" altLang="zh-CN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时钟相位</a:t>
            </a:r>
            <a:r>
              <a:rPr lang="en-US" altLang="zh-CN"/>
              <a:t>CPHA </a:t>
            </a:r>
            <a:r>
              <a:rPr lang="zh-CN" altLang="zh-CN"/>
              <a:t>则可以设置为</a:t>
            </a:r>
            <a:r>
              <a:rPr lang="en-US" altLang="zh-CN"/>
              <a:t>SPI_CPHA_1Edge(</a:t>
            </a:r>
            <a:r>
              <a:rPr lang="zh-CN" altLang="zh-CN"/>
              <a:t>在</a:t>
            </a:r>
            <a:r>
              <a:rPr lang="en-US" altLang="zh-CN"/>
              <a:t>SCK</a:t>
            </a:r>
            <a:r>
              <a:rPr lang="zh-CN" altLang="zh-CN"/>
              <a:t>的奇数边沿采集数据</a:t>
            </a:r>
            <a:r>
              <a:rPr lang="en-US" altLang="zh-CN"/>
              <a:t>) </a:t>
            </a:r>
            <a:r>
              <a:rPr lang="zh-CN" altLang="zh-CN"/>
              <a:t>或</a:t>
            </a:r>
            <a:r>
              <a:rPr lang="en-US" altLang="zh-CN"/>
              <a:t>SPI_CPHA_2Edge (</a:t>
            </a:r>
            <a:r>
              <a:rPr lang="zh-CN" altLang="zh-CN"/>
              <a:t>在</a:t>
            </a:r>
            <a:r>
              <a:rPr lang="en-US" altLang="zh-CN"/>
              <a:t>SCK</a:t>
            </a:r>
            <a:r>
              <a:rPr lang="zh-CN" altLang="zh-CN"/>
              <a:t>的偶数边沿采集数据</a:t>
            </a:r>
            <a:r>
              <a:rPr lang="en-US" altLang="zh-CN"/>
              <a:t>) </a:t>
            </a:r>
            <a:r>
              <a:rPr lang="zh-CN" altLang="zh-CN"/>
              <a:t>。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04" y="1124744"/>
            <a:ext cx="7498996" cy="26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0222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4012029"/>
            <a:ext cx="82089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SPI_NSS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本成员配置</a:t>
            </a:r>
            <a:r>
              <a:rPr lang="en-US" altLang="zh-CN"/>
              <a:t>NSS</a:t>
            </a:r>
            <a:r>
              <a:rPr lang="zh-CN" altLang="zh-CN"/>
              <a:t>引脚的使用模式，可以选择为硬件模式</a:t>
            </a:r>
            <a:r>
              <a:rPr lang="en-US" altLang="zh-CN"/>
              <a:t>(SPI_NSS_Hard )</a:t>
            </a:r>
            <a:r>
              <a:rPr lang="zh-CN" altLang="zh-CN"/>
              <a:t>与软件模式</a:t>
            </a:r>
            <a:r>
              <a:rPr lang="en-US" altLang="zh-CN"/>
              <a:t>(SPI_NSS_Soft  )</a:t>
            </a:r>
            <a:r>
              <a:rPr lang="zh-CN" altLang="zh-CN"/>
              <a:t>，在硬件模式中的</a:t>
            </a:r>
            <a:r>
              <a:rPr lang="en-US" altLang="zh-CN"/>
              <a:t>SPI</a:t>
            </a:r>
            <a:r>
              <a:rPr lang="zh-CN" altLang="zh-CN"/>
              <a:t>片选信号由</a:t>
            </a:r>
            <a:r>
              <a:rPr lang="en-US" altLang="zh-CN"/>
              <a:t>SPI</a:t>
            </a:r>
            <a:r>
              <a:rPr lang="zh-CN" altLang="zh-CN"/>
              <a:t>硬件自动产生，而软件模式则需要亲自把相应的</a:t>
            </a:r>
            <a:r>
              <a:rPr lang="en-US" altLang="zh-CN"/>
              <a:t>GPIO</a:t>
            </a:r>
            <a:r>
              <a:rPr lang="zh-CN" altLang="zh-CN"/>
              <a:t>端口拉高或置低产生非片选和片选信号。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实际中软件模式应用比较多。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96" y="1340768"/>
            <a:ext cx="7498996" cy="26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0222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4122946"/>
            <a:ext cx="8208912" cy="175432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SPI_BaudRatePrescaler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本成员设置波特率分频因子，分频后的时钟即为</a:t>
            </a:r>
            <a:r>
              <a:rPr lang="en-US" altLang="zh-CN"/>
              <a:t>SPI</a:t>
            </a:r>
            <a:r>
              <a:rPr lang="zh-CN" altLang="zh-CN"/>
              <a:t>的</a:t>
            </a:r>
            <a:r>
              <a:rPr lang="en-US" altLang="zh-CN"/>
              <a:t>SCK</a:t>
            </a:r>
            <a:r>
              <a:rPr lang="zh-CN" altLang="zh-CN"/>
              <a:t>信号线的时钟频率。这个成员参数可设置为</a:t>
            </a:r>
            <a:r>
              <a:rPr lang="en-US" altLang="zh-CN" err="1"/>
              <a:t>fpclk</a:t>
            </a:r>
            <a:r>
              <a:rPr lang="zh-CN" altLang="zh-CN"/>
              <a:t>的</a:t>
            </a:r>
            <a:r>
              <a:rPr lang="en-US" altLang="zh-CN"/>
              <a:t>2</a:t>
            </a:r>
            <a:r>
              <a:rPr lang="zh-CN" altLang="zh-CN"/>
              <a:t>、</a:t>
            </a:r>
            <a:r>
              <a:rPr lang="en-US" altLang="zh-CN"/>
              <a:t>4</a:t>
            </a:r>
            <a:r>
              <a:rPr lang="zh-CN" altLang="zh-CN"/>
              <a:t>、</a:t>
            </a:r>
            <a:r>
              <a:rPr lang="en-US" altLang="zh-CN"/>
              <a:t>6</a:t>
            </a:r>
            <a:r>
              <a:rPr lang="zh-CN" altLang="zh-CN"/>
              <a:t>、</a:t>
            </a:r>
            <a:r>
              <a:rPr lang="en-US" altLang="zh-CN"/>
              <a:t>8</a:t>
            </a:r>
            <a:r>
              <a:rPr lang="zh-CN" altLang="zh-CN"/>
              <a:t>、</a:t>
            </a:r>
            <a:r>
              <a:rPr lang="en-US" altLang="zh-CN"/>
              <a:t>16</a:t>
            </a:r>
            <a:r>
              <a:rPr lang="zh-CN" altLang="zh-CN"/>
              <a:t>、</a:t>
            </a:r>
            <a:r>
              <a:rPr lang="en-US" altLang="zh-CN"/>
              <a:t>32</a:t>
            </a:r>
            <a:r>
              <a:rPr lang="zh-CN" altLang="zh-CN"/>
              <a:t>、</a:t>
            </a:r>
            <a:r>
              <a:rPr lang="en-US" altLang="zh-CN"/>
              <a:t>64</a:t>
            </a:r>
            <a:r>
              <a:rPr lang="zh-CN" altLang="zh-CN"/>
              <a:t>、</a:t>
            </a:r>
            <a:r>
              <a:rPr lang="en-US" altLang="zh-CN"/>
              <a:t>128</a:t>
            </a:r>
            <a:r>
              <a:rPr lang="zh-CN" altLang="zh-CN"/>
              <a:t>、</a:t>
            </a:r>
            <a:r>
              <a:rPr lang="en-US" altLang="zh-CN"/>
              <a:t>256</a:t>
            </a:r>
            <a:r>
              <a:rPr lang="zh-CN" altLang="zh-CN"/>
              <a:t>分频。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96" y="1340768"/>
            <a:ext cx="7498996" cy="26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0896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1528</TotalTime>
  <Pages>0</Pages>
  <Words>140</Words>
  <Characters>0</Characters>
  <Application>Microsoft Office PowerPoint</Application>
  <DocSecurity>0</DocSecurity>
  <PresentationFormat>全屏显示(4:3)</PresentationFormat>
  <Lines>0</Lines>
  <Paragraphs>55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191</cp:revision>
  <dcterms:created xsi:type="dcterms:W3CDTF">2014-09-22T09:17:55Z</dcterms:created>
  <dcterms:modified xsi:type="dcterms:W3CDTF">2017-11-03T00:55:07Z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