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5">
  <p:sldMasterIdLst>
    <p:sldMasterId id="2147483648" r:id="rId1"/>
    <p:sldMasterId id="2147483660" r:id="rId2"/>
  </p:sldMasterIdLst>
  <p:sldIdLst>
    <p:sldId id="287" r:id="rId3"/>
    <p:sldId id="414" r:id="rId4"/>
    <p:sldId id="407" r:id="rId5"/>
    <p:sldId id="415" r:id="rId6"/>
    <p:sldId id="416" r:id="rId7"/>
    <p:sldId id="417" r:id="rId8"/>
    <p:sldId id="418" r:id="rId9"/>
    <p:sldId id="419" r:id="rId10"/>
    <p:sldId id="420" r:id="rId11"/>
    <p:sldId id="421" r:id="rId12"/>
    <p:sldId id="422" r:id="rId13"/>
    <p:sldId id="283" r:id="rId14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E978C"/>
    <a:srgbClr val="FFA850"/>
    <a:srgbClr val="5B81CF"/>
    <a:srgbClr val="EAFBFF"/>
    <a:srgbClr val="76A4DC"/>
    <a:srgbClr val="248C51"/>
    <a:srgbClr val="188EFC"/>
    <a:srgbClr val="5B76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>
      <p:cViewPr varScale="1">
        <p:scale>
          <a:sx n="80" d="100"/>
          <a:sy n="80" d="100"/>
        </p:scale>
        <p:origin x="-1344" y="-67"/>
      </p:cViewPr>
      <p:guideLst>
        <p:guide orient="horz" pos="2123"/>
        <p:guide pos="295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308328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248739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0842303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16073347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869292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343601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42944179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0894097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163312986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493928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147379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74500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4732539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16083009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056822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18827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1271186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376071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4212417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030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57017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16711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D9D9D9">
                <a:alpha val="73000"/>
              </a:srgbClr>
            </a:gs>
            <a:gs pos="100000">
              <a:srgbClr val="FFFFFF">
                <a:alpha val="85689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D9D9D9">
                <a:alpha val="73000"/>
              </a:srgbClr>
            </a:gs>
            <a:gs pos="100000">
              <a:srgbClr val="FFFFFF">
                <a:alpha val="85689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666194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51" name="圆角矩形 18"/>
          <p:cNvGrpSpPr>
            <a:grpSpLocks/>
          </p:cNvGrpSpPr>
          <p:nvPr/>
        </p:nvGrpSpPr>
        <p:grpSpPr bwMode="auto">
          <a:xfrm>
            <a:off x="6215063" y="3562350"/>
            <a:ext cx="742950" cy="742950"/>
            <a:chOff x="0" y="0"/>
            <a:chExt cx="468" cy="468"/>
          </a:xfrm>
        </p:grpSpPr>
        <p:pic>
          <p:nvPicPr>
            <p:cNvPr id="2080" name="圆角矩形 1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68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81" name="文本框 10243"/>
            <p:cNvSpPr txBox="1">
              <a:spLocks noChangeArrowheads="1"/>
            </p:cNvSpPr>
            <p:nvPr/>
          </p:nvSpPr>
          <p:spPr bwMode="auto">
            <a:xfrm>
              <a:off x="60" y="61"/>
              <a:ext cx="34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2" name="圆角矩形 13"/>
          <p:cNvGrpSpPr>
            <a:grpSpLocks/>
          </p:cNvGrpSpPr>
          <p:nvPr/>
        </p:nvGrpSpPr>
        <p:grpSpPr bwMode="auto">
          <a:xfrm>
            <a:off x="4856163" y="2206625"/>
            <a:ext cx="530225" cy="525463"/>
            <a:chOff x="0" y="0"/>
            <a:chExt cx="334" cy="331"/>
          </a:xfrm>
        </p:grpSpPr>
        <p:pic>
          <p:nvPicPr>
            <p:cNvPr id="2078" name="圆角矩形 13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9" name="文本框 10246"/>
            <p:cNvSpPr txBox="1">
              <a:spLocks noChangeArrowheads="1"/>
            </p:cNvSpPr>
            <p:nvPr/>
          </p:nvSpPr>
          <p:spPr bwMode="auto">
            <a:xfrm>
              <a:off x="58" y="57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3" name="圆角矩形 12"/>
          <p:cNvGrpSpPr>
            <a:grpSpLocks/>
          </p:cNvGrpSpPr>
          <p:nvPr/>
        </p:nvGrpSpPr>
        <p:grpSpPr bwMode="auto">
          <a:xfrm>
            <a:off x="6232525" y="2413000"/>
            <a:ext cx="1225550" cy="1225550"/>
            <a:chOff x="0" y="0"/>
            <a:chExt cx="772" cy="772"/>
          </a:xfrm>
        </p:grpSpPr>
        <p:pic>
          <p:nvPicPr>
            <p:cNvPr id="2076" name="圆角矩形 12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72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7" name="文本框 10249"/>
            <p:cNvSpPr txBox="1">
              <a:spLocks noChangeArrowheads="1"/>
            </p:cNvSpPr>
            <p:nvPr/>
          </p:nvSpPr>
          <p:spPr bwMode="auto">
            <a:xfrm>
              <a:off x="273" y="200"/>
              <a:ext cx="303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4" name="圆角矩形 9"/>
          <p:cNvGrpSpPr>
            <a:grpSpLocks/>
          </p:cNvGrpSpPr>
          <p:nvPr/>
        </p:nvGrpSpPr>
        <p:grpSpPr bwMode="auto">
          <a:xfrm>
            <a:off x="3648075" y="2566988"/>
            <a:ext cx="446088" cy="444500"/>
            <a:chOff x="0" y="0"/>
            <a:chExt cx="281" cy="280"/>
          </a:xfrm>
        </p:grpSpPr>
        <p:pic>
          <p:nvPicPr>
            <p:cNvPr id="2074" name="圆角矩形 9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5" name="文本框 10252"/>
            <p:cNvSpPr txBox="1">
              <a:spLocks noChangeArrowheads="1"/>
            </p:cNvSpPr>
            <p:nvPr/>
          </p:nvSpPr>
          <p:spPr bwMode="auto">
            <a:xfrm>
              <a:off x="54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5" name="圆角矩形 4"/>
          <p:cNvGrpSpPr>
            <a:grpSpLocks/>
          </p:cNvGrpSpPr>
          <p:nvPr/>
        </p:nvGrpSpPr>
        <p:grpSpPr bwMode="auto">
          <a:xfrm>
            <a:off x="2428875" y="1847850"/>
            <a:ext cx="523875" cy="530225"/>
            <a:chOff x="0" y="0"/>
            <a:chExt cx="330" cy="334"/>
          </a:xfrm>
        </p:grpSpPr>
        <p:pic>
          <p:nvPicPr>
            <p:cNvPr id="2072" name="圆角矩形 4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3" name="文本框 10255"/>
            <p:cNvSpPr txBox="1">
              <a:spLocks noChangeArrowheads="1"/>
            </p:cNvSpPr>
            <p:nvPr/>
          </p:nvSpPr>
          <p:spPr bwMode="auto">
            <a:xfrm>
              <a:off x="57" y="58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6" name="标题 1"/>
          <p:cNvGrpSpPr>
            <a:grpSpLocks/>
          </p:cNvGrpSpPr>
          <p:nvPr/>
        </p:nvGrpSpPr>
        <p:grpSpPr bwMode="auto">
          <a:xfrm>
            <a:off x="1692275" y="2206625"/>
            <a:ext cx="5302250" cy="2066925"/>
            <a:chOff x="0" y="0"/>
            <a:chExt cx="3340" cy="1302"/>
          </a:xfrm>
        </p:grpSpPr>
        <p:pic>
          <p:nvPicPr>
            <p:cNvPr id="2070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1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3200" b="1" smtClean="0">
                  <a:latin typeface="微软雅黑" pitchFamily="34" charset="-122"/>
                  <a:ea typeface="微软雅黑" pitchFamily="34" charset="-122"/>
                </a:rPr>
                <a:t>电源管理</a:t>
              </a:r>
              <a:r>
                <a:rPr lang="en-US" altLang="zh-CN" sz="3200" b="1" smtClean="0">
                  <a:latin typeface="微软雅黑" pitchFamily="34" charset="-122"/>
                  <a:ea typeface="微软雅黑" pitchFamily="34" charset="-122"/>
                </a:rPr>
                <a:t>—</a:t>
              </a:r>
              <a:r>
                <a:rPr lang="zh-CN" altLang="en-US" sz="3200" b="1" smtClean="0">
                  <a:latin typeface="微软雅黑" pitchFamily="34" charset="-122"/>
                  <a:ea typeface="微软雅黑" pitchFamily="34" charset="-122"/>
                </a:rPr>
                <a:t>实现低功耗</a:t>
              </a:r>
              <a:endParaRPr lang="zh-CN" altLang="en-US" sz="3200" b="1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057" name="圆角矩形 8"/>
          <p:cNvGrpSpPr>
            <a:grpSpLocks/>
          </p:cNvGrpSpPr>
          <p:nvPr/>
        </p:nvGrpSpPr>
        <p:grpSpPr bwMode="auto">
          <a:xfrm>
            <a:off x="1435100" y="2566988"/>
            <a:ext cx="446088" cy="444500"/>
            <a:chOff x="0" y="0"/>
            <a:chExt cx="281" cy="280"/>
          </a:xfrm>
        </p:grpSpPr>
        <p:pic>
          <p:nvPicPr>
            <p:cNvPr id="2068" name="圆角矩形 8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9" name="文本框 10261"/>
            <p:cNvSpPr txBox="1">
              <a:spLocks noChangeArrowheads="1"/>
            </p:cNvSpPr>
            <p:nvPr/>
          </p:nvSpPr>
          <p:spPr bwMode="auto">
            <a:xfrm>
              <a:off x="53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8" name="圆角矩形 11"/>
          <p:cNvGrpSpPr>
            <a:grpSpLocks/>
          </p:cNvGrpSpPr>
          <p:nvPr/>
        </p:nvGrpSpPr>
        <p:grpSpPr bwMode="auto">
          <a:xfrm>
            <a:off x="5970588" y="2384425"/>
            <a:ext cx="1055687" cy="1054100"/>
            <a:chOff x="0" y="0"/>
            <a:chExt cx="665" cy="664"/>
          </a:xfrm>
        </p:grpSpPr>
        <p:pic>
          <p:nvPicPr>
            <p:cNvPr id="2066" name="圆角矩形 11"/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65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7" name="文本框 10267"/>
            <p:cNvSpPr txBox="1">
              <a:spLocks noChangeArrowheads="1"/>
            </p:cNvSpPr>
            <p:nvPr/>
          </p:nvSpPr>
          <p:spPr bwMode="auto">
            <a:xfrm>
              <a:off x="301" y="21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sp>
        <p:nvSpPr>
          <p:cNvPr id="2059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smtClean="0">
                <a:latin typeface="微软雅黑" pitchFamily="34" charset="-122"/>
                <a:ea typeface="微软雅黑" pitchFamily="34" charset="-122"/>
              </a:rPr>
              <a:t>零死角玩转</a:t>
            </a:r>
            <a:r>
              <a:rPr lang="en-US" altLang="zh-CN" sz="3200" b="1" smtClean="0">
                <a:latin typeface="微软雅黑" pitchFamily="34" charset="-122"/>
                <a:ea typeface="微软雅黑" pitchFamily="34" charset="-122"/>
              </a:rPr>
              <a:t>STM32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060" name="标题 1"/>
          <p:cNvGrpSpPr>
            <a:grpSpLocks/>
          </p:cNvGrpSpPr>
          <p:nvPr/>
        </p:nvGrpSpPr>
        <p:grpSpPr bwMode="auto">
          <a:xfrm>
            <a:off x="1781175" y="4365104"/>
            <a:ext cx="5208588" cy="938212"/>
            <a:chOff x="0" y="0"/>
            <a:chExt cx="3340" cy="1302"/>
          </a:xfrm>
        </p:grpSpPr>
        <p:pic>
          <p:nvPicPr>
            <p:cNvPr id="2064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5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淘宝：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firestm32.taobao.com</a:t>
              </a:r>
            </a:p>
          </p:txBody>
        </p:sp>
      </p:grpSp>
      <p:grpSp>
        <p:nvGrpSpPr>
          <p:cNvPr id="2061" name="标题 1"/>
          <p:cNvGrpSpPr>
            <a:grpSpLocks/>
          </p:cNvGrpSpPr>
          <p:nvPr/>
        </p:nvGrpSpPr>
        <p:grpSpPr bwMode="auto">
          <a:xfrm>
            <a:off x="1763713" y="5227091"/>
            <a:ext cx="5210175" cy="938213"/>
            <a:chOff x="0" y="0"/>
            <a:chExt cx="3340" cy="1302"/>
          </a:xfrm>
        </p:grpSpPr>
        <p:pic>
          <p:nvPicPr>
            <p:cNvPr id="2062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3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2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论坛： 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www.firebbs.cn</a:t>
              </a:r>
              <a:endParaRPr lang="en-US" altLang="zh-CN" sz="2000" b="1" noProof="1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endParaRPr>
            </a:p>
          </p:txBody>
        </p:sp>
      </p:grpSp>
      <p:pic>
        <p:nvPicPr>
          <p:cNvPr id="34" name="Picture 2" descr="C:\Users\Administrator\Desktop\taobao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013" y="4537670"/>
            <a:ext cx="1038186" cy="103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文本框 3"/>
          <p:cNvSpPr txBox="1">
            <a:spLocks noChangeArrowheads="1"/>
          </p:cNvSpPr>
          <p:nvPr/>
        </p:nvSpPr>
        <p:spPr bwMode="auto">
          <a:xfrm>
            <a:off x="6765938" y="5661248"/>
            <a:ext cx="140646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扫描进入淘宝店铺</a:t>
            </a:r>
            <a:endParaRPr lang="zh-CN" altLang="zh-CN" sz="12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电源管理</a:t>
            </a:r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实现低功耗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95536" y="1033572"/>
            <a:ext cx="79928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smtClean="0"/>
              <a:t>进入</a:t>
            </a:r>
            <a:r>
              <a:rPr lang="zh-CN" altLang="en-US" sz="2800" b="1"/>
              <a:t>待机模式</a:t>
            </a:r>
            <a:endParaRPr lang="zh-CN" altLang="zh-CN" sz="2800" b="1"/>
          </a:p>
        </p:txBody>
      </p:sp>
      <p:sp>
        <p:nvSpPr>
          <p:cNvPr id="4" name="矩形 3"/>
          <p:cNvSpPr/>
          <p:nvPr/>
        </p:nvSpPr>
        <p:spPr>
          <a:xfrm>
            <a:off x="395936" y="1700808"/>
            <a:ext cx="83525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mtClean="0"/>
              <a:t>	</a:t>
            </a:r>
            <a:r>
              <a:rPr lang="zh-CN" altLang="zh-CN" smtClean="0"/>
              <a:t>类似</a:t>
            </a:r>
            <a:r>
              <a:rPr lang="zh-CN" altLang="zh-CN"/>
              <a:t>地，</a:t>
            </a:r>
            <a:r>
              <a:rPr lang="en-US" altLang="zh-CN"/>
              <a:t>STM32</a:t>
            </a:r>
            <a:r>
              <a:rPr lang="zh-CN" altLang="zh-CN"/>
              <a:t>标准库也提供了控制进入待机模式的函数，其</a:t>
            </a:r>
            <a:r>
              <a:rPr lang="zh-CN" altLang="zh-CN" smtClean="0"/>
              <a:t>定义</a:t>
            </a:r>
            <a:r>
              <a:rPr lang="zh-CN" altLang="en-US" smtClean="0"/>
              <a:t>如下：</a:t>
            </a:r>
            <a:endParaRPr lang="zh-CN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9708" y="2060848"/>
            <a:ext cx="6626668" cy="4710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55176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电源管理</a:t>
            </a:r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实现低功耗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7504" y="1364283"/>
            <a:ext cx="8964488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mtClean="0"/>
              <a:t>	</a:t>
            </a:r>
            <a:r>
              <a:rPr lang="zh-CN" altLang="zh-CN" smtClean="0"/>
              <a:t>该</a:t>
            </a:r>
            <a:r>
              <a:rPr lang="zh-CN" altLang="zh-CN"/>
              <a:t>函数中先配置了</a:t>
            </a:r>
            <a:r>
              <a:rPr lang="en-US" altLang="zh-CN"/>
              <a:t>PDDS</a:t>
            </a:r>
            <a:r>
              <a:rPr lang="zh-CN" altLang="zh-CN"/>
              <a:t>寄存器位及</a:t>
            </a:r>
            <a:r>
              <a:rPr lang="en-US" altLang="zh-CN"/>
              <a:t>SLEEPDEEP</a:t>
            </a:r>
            <a:r>
              <a:rPr lang="zh-CN" altLang="zh-CN"/>
              <a:t>寄存器位，接着调用</a:t>
            </a:r>
            <a:r>
              <a:rPr lang="en-US" altLang="zh-CN"/>
              <a:t>__force_stores</a:t>
            </a:r>
            <a:r>
              <a:rPr lang="zh-CN" altLang="zh-CN"/>
              <a:t>函数确保存储操作完毕后再调用</a:t>
            </a:r>
            <a:r>
              <a:rPr lang="en-US" altLang="zh-CN"/>
              <a:t>WFI</a:t>
            </a:r>
            <a:r>
              <a:rPr lang="zh-CN" altLang="zh-CN"/>
              <a:t>指令，从而进入待机模式。这里值得注意的是，待机模式也可以使用</a:t>
            </a:r>
            <a:r>
              <a:rPr lang="en-US" altLang="zh-CN"/>
              <a:t>WFE</a:t>
            </a:r>
            <a:r>
              <a:rPr lang="zh-CN" altLang="zh-CN"/>
              <a:t>指令进入的，如果您有需要可以自行修改；另外，由于这个函数没有操作</a:t>
            </a:r>
            <a:r>
              <a:rPr lang="en-US" altLang="zh-CN"/>
              <a:t>WUF</a:t>
            </a:r>
            <a:r>
              <a:rPr lang="zh-CN" altLang="zh-CN"/>
              <a:t>寄存器位，所以在实际应用中，调用本函数前，还需要清空</a:t>
            </a:r>
            <a:r>
              <a:rPr lang="en-US" altLang="zh-CN"/>
              <a:t>WUF</a:t>
            </a:r>
            <a:r>
              <a:rPr lang="zh-CN" altLang="zh-CN"/>
              <a:t>寄存器位才能进入待机模式。</a:t>
            </a:r>
          </a:p>
          <a:p>
            <a:pPr>
              <a:lnSpc>
                <a:spcPct val="150000"/>
              </a:lnSpc>
            </a:pPr>
            <a:r>
              <a:rPr lang="en-US" altLang="zh-CN" smtClean="0"/>
              <a:t>	</a:t>
            </a:r>
            <a:r>
              <a:rPr lang="zh-CN" altLang="zh-CN" smtClean="0"/>
              <a:t>在</a:t>
            </a:r>
            <a:r>
              <a:rPr lang="zh-CN" altLang="zh-CN"/>
              <a:t>进入待机模式后，除了被使能了的用于唤醒的</a:t>
            </a:r>
            <a:r>
              <a:rPr lang="en-US" altLang="zh-CN"/>
              <a:t>I/O</a:t>
            </a:r>
            <a:r>
              <a:rPr lang="zh-CN" altLang="zh-CN"/>
              <a:t>，其余</a:t>
            </a:r>
            <a:r>
              <a:rPr lang="en-US" altLang="zh-CN"/>
              <a:t>I/O</a:t>
            </a:r>
            <a:r>
              <a:rPr lang="zh-CN" altLang="zh-CN"/>
              <a:t>都进入高阻态，而从待机模式唤醒后，相当于复位</a:t>
            </a:r>
            <a:r>
              <a:rPr lang="en-US" altLang="zh-CN"/>
              <a:t>STM32</a:t>
            </a:r>
            <a:r>
              <a:rPr lang="zh-CN" altLang="zh-CN"/>
              <a:t>芯片，程序重新从头开始执行。</a:t>
            </a:r>
          </a:p>
        </p:txBody>
      </p:sp>
    </p:spTree>
    <p:extLst>
      <p:ext uri="{BB962C8B-B14F-4D97-AF65-F5344CB8AC3E}">
        <p14:creationId xmlns:p14="http://schemas.microsoft.com/office/powerpoint/2010/main" val="1594999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267" name="圆角矩形 18"/>
          <p:cNvGrpSpPr>
            <a:grpSpLocks/>
          </p:cNvGrpSpPr>
          <p:nvPr/>
        </p:nvGrpSpPr>
        <p:grpSpPr bwMode="auto">
          <a:xfrm>
            <a:off x="6215063" y="3284984"/>
            <a:ext cx="742950" cy="742950"/>
            <a:chOff x="0" y="0"/>
            <a:chExt cx="468" cy="468"/>
          </a:xfrm>
        </p:grpSpPr>
        <p:pic>
          <p:nvPicPr>
            <p:cNvPr id="11290" name="圆角矩形 1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68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91" name="文本框 10243"/>
            <p:cNvSpPr txBox="1">
              <a:spLocks noChangeArrowheads="1"/>
            </p:cNvSpPr>
            <p:nvPr/>
          </p:nvSpPr>
          <p:spPr bwMode="auto">
            <a:xfrm>
              <a:off x="60" y="61"/>
              <a:ext cx="34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68" name="圆角矩形 13"/>
          <p:cNvGrpSpPr>
            <a:grpSpLocks/>
          </p:cNvGrpSpPr>
          <p:nvPr/>
        </p:nvGrpSpPr>
        <p:grpSpPr bwMode="auto">
          <a:xfrm>
            <a:off x="4856163" y="2010841"/>
            <a:ext cx="530225" cy="525463"/>
            <a:chOff x="0" y="0"/>
            <a:chExt cx="334" cy="331"/>
          </a:xfrm>
        </p:grpSpPr>
        <p:pic>
          <p:nvPicPr>
            <p:cNvPr id="11288" name="圆角矩形 13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9" name="文本框 10246"/>
            <p:cNvSpPr txBox="1">
              <a:spLocks noChangeArrowheads="1"/>
            </p:cNvSpPr>
            <p:nvPr/>
          </p:nvSpPr>
          <p:spPr bwMode="auto">
            <a:xfrm>
              <a:off x="58" y="57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69" name="圆角矩形 12"/>
          <p:cNvGrpSpPr>
            <a:grpSpLocks/>
          </p:cNvGrpSpPr>
          <p:nvPr/>
        </p:nvGrpSpPr>
        <p:grpSpPr bwMode="auto">
          <a:xfrm>
            <a:off x="6232525" y="1858441"/>
            <a:ext cx="1225550" cy="1225550"/>
            <a:chOff x="0" y="0"/>
            <a:chExt cx="772" cy="772"/>
          </a:xfrm>
        </p:grpSpPr>
        <p:pic>
          <p:nvPicPr>
            <p:cNvPr id="11286" name="圆角矩形 12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72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7" name="文本框 10249"/>
            <p:cNvSpPr txBox="1">
              <a:spLocks noChangeArrowheads="1"/>
            </p:cNvSpPr>
            <p:nvPr/>
          </p:nvSpPr>
          <p:spPr bwMode="auto">
            <a:xfrm>
              <a:off x="273" y="200"/>
              <a:ext cx="303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0" name="圆角矩形 9"/>
          <p:cNvGrpSpPr>
            <a:grpSpLocks/>
          </p:cNvGrpSpPr>
          <p:nvPr/>
        </p:nvGrpSpPr>
        <p:grpSpPr bwMode="auto">
          <a:xfrm>
            <a:off x="3648075" y="2371204"/>
            <a:ext cx="446088" cy="444500"/>
            <a:chOff x="0" y="0"/>
            <a:chExt cx="281" cy="280"/>
          </a:xfrm>
        </p:grpSpPr>
        <p:pic>
          <p:nvPicPr>
            <p:cNvPr id="11284" name="圆角矩形 9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5" name="文本框 10252"/>
            <p:cNvSpPr txBox="1">
              <a:spLocks noChangeArrowheads="1"/>
            </p:cNvSpPr>
            <p:nvPr/>
          </p:nvSpPr>
          <p:spPr bwMode="auto">
            <a:xfrm>
              <a:off x="54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1" name="圆角矩形 4"/>
          <p:cNvGrpSpPr>
            <a:grpSpLocks/>
          </p:cNvGrpSpPr>
          <p:nvPr/>
        </p:nvGrpSpPr>
        <p:grpSpPr bwMode="auto">
          <a:xfrm>
            <a:off x="2428875" y="1652066"/>
            <a:ext cx="523875" cy="530225"/>
            <a:chOff x="0" y="0"/>
            <a:chExt cx="330" cy="334"/>
          </a:xfrm>
        </p:grpSpPr>
        <p:pic>
          <p:nvPicPr>
            <p:cNvPr id="11282" name="圆角矩形 4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3" name="文本框 10255"/>
            <p:cNvSpPr txBox="1">
              <a:spLocks noChangeArrowheads="1"/>
            </p:cNvSpPr>
            <p:nvPr/>
          </p:nvSpPr>
          <p:spPr bwMode="auto">
            <a:xfrm>
              <a:off x="57" y="58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2" name="标题 1"/>
          <p:cNvGrpSpPr>
            <a:grpSpLocks/>
          </p:cNvGrpSpPr>
          <p:nvPr/>
        </p:nvGrpSpPr>
        <p:grpSpPr bwMode="auto">
          <a:xfrm>
            <a:off x="1692275" y="2298179"/>
            <a:ext cx="5302250" cy="2066925"/>
            <a:chOff x="0" y="0"/>
            <a:chExt cx="3340" cy="1302"/>
          </a:xfrm>
        </p:grpSpPr>
        <p:pic>
          <p:nvPicPr>
            <p:cNvPr id="11280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1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>
                  <a:latin typeface="微软雅黑" pitchFamily="34" charset="-122"/>
                  <a:ea typeface="微软雅黑" pitchFamily="34" charset="-122"/>
                </a:rPr>
                <a:t>THANKS</a:t>
              </a:r>
              <a:endParaRPr lang="zh-CN" altLang="en-US" sz="32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273" name="圆角矩形 8"/>
          <p:cNvGrpSpPr>
            <a:grpSpLocks/>
          </p:cNvGrpSpPr>
          <p:nvPr/>
        </p:nvGrpSpPr>
        <p:grpSpPr bwMode="auto">
          <a:xfrm>
            <a:off x="1435100" y="2371204"/>
            <a:ext cx="446088" cy="444500"/>
            <a:chOff x="0" y="0"/>
            <a:chExt cx="281" cy="280"/>
          </a:xfrm>
        </p:grpSpPr>
        <p:pic>
          <p:nvPicPr>
            <p:cNvPr id="11278" name="圆角矩形 8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9" name="文本框 10261"/>
            <p:cNvSpPr txBox="1">
              <a:spLocks noChangeArrowheads="1"/>
            </p:cNvSpPr>
            <p:nvPr/>
          </p:nvSpPr>
          <p:spPr bwMode="auto">
            <a:xfrm>
              <a:off x="53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4" name="圆角矩形 11"/>
          <p:cNvGrpSpPr>
            <a:grpSpLocks/>
          </p:cNvGrpSpPr>
          <p:nvPr/>
        </p:nvGrpSpPr>
        <p:grpSpPr bwMode="auto">
          <a:xfrm>
            <a:off x="5970588" y="2188641"/>
            <a:ext cx="1055687" cy="1054100"/>
            <a:chOff x="0" y="0"/>
            <a:chExt cx="665" cy="664"/>
          </a:xfrm>
        </p:grpSpPr>
        <p:pic>
          <p:nvPicPr>
            <p:cNvPr id="11276" name="圆角矩形 11"/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65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7" name="文本框 10267"/>
            <p:cNvSpPr txBox="1">
              <a:spLocks noChangeArrowheads="1"/>
            </p:cNvSpPr>
            <p:nvPr/>
          </p:nvSpPr>
          <p:spPr bwMode="auto">
            <a:xfrm>
              <a:off x="301" y="21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sp>
        <p:nvSpPr>
          <p:cNvPr id="112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dirty="0">
                <a:latin typeface="微软雅黑" pitchFamily="34" charset="-122"/>
                <a:ea typeface="微软雅黑" pitchFamily="34" charset="-122"/>
              </a:rPr>
              <a:t>零死角玩转</a:t>
            </a:r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STM32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8" name="标题 1"/>
          <p:cNvGrpSpPr>
            <a:grpSpLocks/>
          </p:cNvGrpSpPr>
          <p:nvPr/>
        </p:nvGrpSpPr>
        <p:grpSpPr bwMode="auto">
          <a:xfrm>
            <a:off x="1666081" y="4365104"/>
            <a:ext cx="5210175" cy="938213"/>
            <a:chOff x="0" y="0"/>
            <a:chExt cx="3340" cy="1302"/>
          </a:xfrm>
        </p:grpSpPr>
        <p:pic>
          <p:nvPicPr>
            <p:cNvPr id="29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2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论坛： 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www.firebbs.cn</a:t>
              </a:r>
              <a:endParaRPr lang="en-US" altLang="zh-CN" sz="2000" b="1" noProof="1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endParaRPr>
            </a:p>
          </p:txBody>
        </p:sp>
      </p:grpSp>
      <p:grpSp>
        <p:nvGrpSpPr>
          <p:cNvPr id="34" name="标题 1"/>
          <p:cNvGrpSpPr>
            <a:grpSpLocks/>
          </p:cNvGrpSpPr>
          <p:nvPr/>
        </p:nvGrpSpPr>
        <p:grpSpPr bwMode="auto">
          <a:xfrm>
            <a:off x="1667668" y="5157192"/>
            <a:ext cx="5208588" cy="938212"/>
            <a:chOff x="0" y="0"/>
            <a:chExt cx="3340" cy="1302"/>
          </a:xfrm>
        </p:grpSpPr>
        <p:pic>
          <p:nvPicPr>
            <p:cNvPr id="35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淘宝：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firestm32.taobao.com</a:t>
              </a:r>
            </a:p>
          </p:txBody>
        </p:sp>
      </p:grpSp>
      <p:pic>
        <p:nvPicPr>
          <p:cNvPr id="1026" name="Picture 2" descr="C:\Users\Administrator\Desktop\taobao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013" y="4537670"/>
            <a:ext cx="1038186" cy="103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文本框 3"/>
          <p:cNvSpPr txBox="1">
            <a:spLocks noChangeArrowheads="1"/>
          </p:cNvSpPr>
          <p:nvPr/>
        </p:nvSpPr>
        <p:spPr bwMode="auto">
          <a:xfrm>
            <a:off x="6765938" y="5661248"/>
            <a:ext cx="140646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扫描进入淘宝店铺</a:t>
            </a:r>
            <a:endParaRPr lang="zh-CN" altLang="zh-CN" sz="12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主讲内容</a:t>
            </a:r>
          </a:p>
        </p:txBody>
      </p:sp>
      <p:sp>
        <p:nvSpPr>
          <p:cNvPr id="27" name="对角圆角矩形 26"/>
          <p:cNvSpPr/>
          <p:nvPr/>
        </p:nvSpPr>
        <p:spPr bwMode="auto">
          <a:xfrm>
            <a:off x="2067605" y="1456906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dirty="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01</a:t>
            </a:r>
            <a:endParaRPr lang="zh-CN" altLang="en-US" sz="3200" dirty="0">
              <a:solidFill>
                <a:srgbClr val="C00000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3059832" y="2204864"/>
            <a:ext cx="4143375" cy="158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3059832" y="1578599"/>
            <a:ext cx="39501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STM32</a:t>
            </a: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的电源管理简介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对角圆角矩形 29"/>
          <p:cNvSpPr/>
          <p:nvPr/>
        </p:nvSpPr>
        <p:spPr bwMode="auto">
          <a:xfrm>
            <a:off x="2026627" y="3427349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smtClean="0">
                <a:solidFill>
                  <a:srgbClr val="00B050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03</a:t>
            </a:r>
            <a:endParaRPr lang="zh-CN" altLang="en-US" sz="3200" dirty="0">
              <a:solidFill>
                <a:srgbClr val="00B050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3221168" y="5200674"/>
            <a:ext cx="4143375" cy="1588"/>
          </a:xfrm>
          <a:prstGeom prst="line">
            <a:avLst/>
          </a:prstGeom>
          <a:ln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3105291" y="3558648"/>
            <a:ext cx="48526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电源管理相关的库函数及命令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" name="对角圆角矩形 38"/>
          <p:cNvSpPr/>
          <p:nvPr/>
        </p:nvSpPr>
        <p:spPr bwMode="auto">
          <a:xfrm>
            <a:off x="2067605" y="4437112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smtClean="0">
                <a:solidFill>
                  <a:srgbClr val="FF0000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04</a:t>
            </a:r>
            <a:endParaRPr lang="zh-CN" altLang="en-US" sz="3200" dirty="0">
              <a:solidFill>
                <a:srgbClr val="FF0000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3168650" y="4213167"/>
            <a:ext cx="4143375" cy="158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3131840" y="4568411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电源管理实验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833554" y="5805264"/>
            <a:ext cx="449968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参考资料</a:t>
            </a:r>
            <a:r>
              <a:rPr lang="en-US" altLang="zh-CN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:《</a:t>
            </a:r>
            <a:r>
              <a:rPr lang="zh-CN" altLang="en-US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零死角玩转</a:t>
            </a:r>
            <a:r>
              <a:rPr lang="en-US" altLang="zh-CN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STM32》</a:t>
            </a:r>
          </a:p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“电源管理</a:t>
            </a:r>
            <a:r>
              <a:rPr lang="en-US" altLang="zh-CN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实现低功耗”</a:t>
            </a:r>
            <a:r>
              <a:rPr lang="zh-CN" altLang="en-US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章节</a:t>
            </a:r>
            <a:endParaRPr lang="zh-CN" altLang="en-US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对角圆角矩形 13"/>
          <p:cNvSpPr/>
          <p:nvPr/>
        </p:nvSpPr>
        <p:spPr bwMode="auto">
          <a:xfrm>
            <a:off x="2057990" y="2342843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dirty="0">
                <a:solidFill>
                  <a:srgbClr val="AC4744">
                    <a:lumMod val="75000"/>
                  </a:srgbClr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02</a:t>
            </a:r>
            <a:endParaRPr lang="zh-CN" altLang="en-US" sz="3200" dirty="0">
              <a:solidFill>
                <a:srgbClr val="AC4744">
                  <a:lumMod val="75000"/>
                </a:srgbClr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068481" y="2474142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低功耗模式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3131840" y="3128661"/>
            <a:ext cx="4143375" cy="158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0992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电源管理</a:t>
            </a:r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实现低功耗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95536" y="1052736"/>
            <a:ext cx="42066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smtClean="0"/>
              <a:t>电源</a:t>
            </a:r>
            <a:r>
              <a:rPr lang="zh-CN" altLang="en-US" sz="2400" b="1"/>
              <a:t>管理相关的库函数及命令</a:t>
            </a:r>
          </a:p>
        </p:txBody>
      </p:sp>
      <p:sp>
        <p:nvSpPr>
          <p:cNvPr id="6" name="矩形 5"/>
          <p:cNvSpPr/>
          <p:nvPr/>
        </p:nvSpPr>
        <p:spPr>
          <a:xfrm>
            <a:off x="539552" y="1556792"/>
            <a:ext cx="820891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mtClean="0"/>
              <a:t>	</a:t>
            </a:r>
            <a:r>
              <a:rPr lang="en-US" altLang="zh-CN"/>
              <a:t>STM32</a:t>
            </a:r>
            <a:r>
              <a:rPr lang="zh-CN" altLang="zh-CN"/>
              <a:t>标准库对电源管理提供了完善的函数及命令，使用它们可以方便地进行</a:t>
            </a:r>
            <a:r>
              <a:rPr lang="zh-CN" altLang="zh-CN" smtClean="0"/>
              <a:t>控制。</a:t>
            </a:r>
            <a:endParaRPr lang="zh-CN" altLang="zh-CN"/>
          </a:p>
        </p:txBody>
      </p:sp>
      <p:sp>
        <p:nvSpPr>
          <p:cNvPr id="4" name="矩形 3"/>
          <p:cNvSpPr/>
          <p:nvPr/>
        </p:nvSpPr>
        <p:spPr>
          <a:xfrm>
            <a:off x="467544" y="3748970"/>
            <a:ext cx="226215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smtClean="0"/>
              <a:t>配置</a:t>
            </a:r>
            <a:r>
              <a:rPr lang="en-US" altLang="zh-CN" sz="2000" b="1"/>
              <a:t>PVD</a:t>
            </a:r>
            <a:r>
              <a:rPr lang="zh-CN" altLang="en-US" sz="2000" b="1"/>
              <a:t>监控功能</a:t>
            </a:r>
          </a:p>
        </p:txBody>
      </p:sp>
      <p:sp>
        <p:nvSpPr>
          <p:cNvPr id="5" name="矩形 4"/>
          <p:cNvSpPr/>
          <p:nvPr/>
        </p:nvSpPr>
        <p:spPr>
          <a:xfrm>
            <a:off x="539552" y="4106396"/>
            <a:ext cx="7848872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mtClean="0"/>
              <a:t>	PVD</a:t>
            </a:r>
            <a:r>
              <a:rPr lang="zh-CN" altLang="zh-CN"/>
              <a:t>可监控</a:t>
            </a:r>
            <a:r>
              <a:rPr lang="en-US" altLang="zh-CN"/>
              <a:t>VDD</a:t>
            </a:r>
            <a:r>
              <a:rPr lang="zh-CN" altLang="zh-CN"/>
              <a:t>的电压，当它低于阈值时可产生</a:t>
            </a:r>
            <a:r>
              <a:rPr lang="en-US" altLang="zh-CN"/>
              <a:t>PVD</a:t>
            </a:r>
            <a:r>
              <a:rPr lang="zh-CN" altLang="zh-CN"/>
              <a:t>中断以让系统进行紧急处理，这个阈值可以直接使用库函数</a:t>
            </a:r>
            <a:r>
              <a:rPr lang="en-US" altLang="zh-CN"/>
              <a:t>PWR_PVDLevelConfig</a:t>
            </a:r>
            <a:r>
              <a:rPr lang="zh-CN" altLang="zh-CN"/>
              <a:t>配置成</a:t>
            </a:r>
            <a:r>
              <a:rPr lang="zh-CN" altLang="zh-CN" smtClean="0"/>
              <a:t>前面</a:t>
            </a:r>
            <a:r>
              <a:rPr lang="zh-CN" altLang="en-US" smtClean="0"/>
              <a:t>阈值表</a:t>
            </a:r>
            <a:r>
              <a:rPr lang="zh-CN" altLang="zh-CN"/>
              <a:t>中说明的阈值等级。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3668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电源管理</a:t>
            </a:r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实现低功耗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95536" y="1052736"/>
            <a:ext cx="23583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smtClean="0"/>
              <a:t>WFI</a:t>
            </a:r>
            <a:r>
              <a:rPr lang="zh-CN" altLang="en-US" sz="2400" b="1"/>
              <a:t>与</a:t>
            </a:r>
            <a:r>
              <a:rPr lang="en-US" altLang="zh-CN" sz="2400" b="1"/>
              <a:t>WFE</a:t>
            </a:r>
            <a:r>
              <a:rPr lang="zh-CN" altLang="en-US" sz="2400" b="1"/>
              <a:t>命令</a:t>
            </a:r>
          </a:p>
        </p:txBody>
      </p:sp>
      <p:sp>
        <p:nvSpPr>
          <p:cNvPr id="6" name="矩形 5"/>
          <p:cNvSpPr/>
          <p:nvPr/>
        </p:nvSpPr>
        <p:spPr>
          <a:xfrm>
            <a:off x="539552" y="1556792"/>
            <a:ext cx="820891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mtClean="0"/>
              <a:t>	</a:t>
            </a:r>
            <a:r>
              <a:rPr lang="zh-CN" altLang="en-US" smtClean="0"/>
              <a:t>在前面可</a:t>
            </a:r>
            <a:r>
              <a:rPr lang="zh-CN" altLang="zh-CN" smtClean="0"/>
              <a:t>了解</a:t>
            </a:r>
            <a:r>
              <a:rPr lang="zh-CN" altLang="zh-CN"/>
              <a:t>到进入各种低功耗模式时都需要调用</a:t>
            </a:r>
            <a:r>
              <a:rPr lang="en-US" altLang="zh-CN"/>
              <a:t>WFI</a:t>
            </a:r>
            <a:r>
              <a:rPr lang="zh-CN" altLang="zh-CN"/>
              <a:t>或</a:t>
            </a:r>
            <a:r>
              <a:rPr lang="en-US" altLang="zh-CN"/>
              <a:t>WFE</a:t>
            </a:r>
            <a:r>
              <a:rPr lang="zh-CN" altLang="zh-CN"/>
              <a:t>命令，它们实质上都是内核指令，在库文件</a:t>
            </a:r>
            <a:r>
              <a:rPr lang="en-US" altLang="zh-CN"/>
              <a:t>core_cmInstr.h</a:t>
            </a:r>
            <a:r>
              <a:rPr lang="zh-CN" altLang="zh-CN"/>
              <a:t>中把这些指令封装成了</a:t>
            </a:r>
            <a:r>
              <a:rPr lang="zh-CN" altLang="zh-CN" smtClean="0"/>
              <a:t>函数</a:t>
            </a:r>
            <a:r>
              <a:rPr lang="zh-CN" altLang="en-US" smtClean="0"/>
              <a:t>：</a:t>
            </a:r>
            <a:endParaRPr lang="zh-CN" altLang="zh-CN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655" y="2636912"/>
            <a:ext cx="8660706" cy="39470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656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电源管理</a:t>
            </a:r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实现低功耗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95536" y="1052736"/>
            <a:ext cx="23583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smtClean="0"/>
              <a:t>WFI</a:t>
            </a:r>
            <a:r>
              <a:rPr lang="zh-CN" altLang="en-US" sz="2400" b="1"/>
              <a:t>与</a:t>
            </a:r>
            <a:r>
              <a:rPr lang="en-US" altLang="zh-CN" sz="2400" b="1"/>
              <a:t>WFE</a:t>
            </a:r>
            <a:r>
              <a:rPr lang="zh-CN" altLang="en-US" sz="2400" b="1"/>
              <a:t>命令</a:t>
            </a:r>
          </a:p>
        </p:txBody>
      </p:sp>
      <p:sp>
        <p:nvSpPr>
          <p:cNvPr id="6" name="矩形 5"/>
          <p:cNvSpPr/>
          <p:nvPr/>
        </p:nvSpPr>
        <p:spPr>
          <a:xfrm>
            <a:off x="539552" y="1556792"/>
            <a:ext cx="8208912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mtClean="0"/>
              <a:t>	</a:t>
            </a:r>
            <a:r>
              <a:rPr lang="zh-CN" altLang="zh-CN" smtClean="0"/>
              <a:t>对于</a:t>
            </a:r>
            <a:r>
              <a:rPr lang="zh-CN" altLang="zh-CN"/>
              <a:t>这两个指令</a:t>
            </a:r>
            <a:r>
              <a:rPr lang="zh-CN" altLang="zh-CN" smtClean="0"/>
              <a:t>，应用</a:t>
            </a:r>
            <a:r>
              <a:rPr lang="zh-CN" altLang="en-US" smtClean="0"/>
              <a:t>时</a:t>
            </a:r>
            <a:r>
              <a:rPr lang="zh-CN" altLang="zh-CN" smtClean="0"/>
              <a:t>只需</a:t>
            </a:r>
            <a:r>
              <a:rPr lang="zh-CN" altLang="zh-CN"/>
              <a:t>要知道，调用它们都能进入低功耗模式，需要使用函数的格式“</a:t>
            </a:r>
            <a:r>
              <a:rPr lang="en-US" altLang="zh-CN"/>
              <a:t>__WFI();</a:t>
            </a:r>
            <a:r>
              <a:rPr lang="zh-CN" altLang="zh-CN"/>
              <a:t>”和“</a:t>
            </a:r>
            <a:r>
              <a:rPr lang="en-US" altLang="zh-CN"/>
              <a:t>__WFE();</a:t>
            </a:r>
            <a:r>
              <a:rPr lang="zh-CN" altLang="zh-CN"/>
              <a:t>”来调用</a:t>
            </a:r>
            <a:r>
              <a:rPr lang="en-US" altLang="zh-CN"/>
              <a:t>(</a:t>
            </a:r>
            <a:r>
              <a:rPr lang="zh-CN" altLang="zh-CN"/>
              <a:t>因为</a:t>
            </a:r>
            <a:r>
              <a:rPr lang="en-US" altLang="zh-CN"/>
              <a:t>__wfi</a:t>
            </a:r>
            <a:r>
              <a:rPr lang="zh-CN" altLang="zh-CN"/>
              <a:t>及</a:t>
            </a:r>
            <a:r>
              <a:rPr lang="en-US" altLang="zh-CN"/>
              <a:t>__wfe</a:t>
            </a:r>
            <a:r>
              <a:rPr lang="zh-CN" altLang="zh-CN"/>
              <a:t>是编译器内置的函数，函数内部使用调用了相应的汇编指令</a:t>
            </a:r>
            <a:r>
              <a:rPr lang="en-US" altLang="zh-CN"/>
              <a:t>)</a:t>
            </a:r>
            <a:r>
              <a:rPr lang="zh-CN" altLang="zh-CN" smtClean="0"/>
              <a:t>。</a:t>
            </a:r>
            <a:endParaRPr lang="en-US" altLang="zh-CN" smtClean="0"/>
          </a:p>
          <a:p>
            <a:pPr>
              <a:lnSpc>
                <a:spcPct val="150000"/>
              </a:lnSpc>
            </a:pPr>
            <a:r>
              <a:rPr lang="en-US" altLang="zh-CN"/>
              <a:t>	</a:t>
            </a:r>
            <a:r>
              <a:rPr lang="zh-CN" altLang="zh-CN" smtClean="0"/>
              <a:t>其中</a:t>
            </a:r>
            <a:r>
              <a:rPr lang="en-US" altLang="zh-CN"/>
              <a:t>WFI</a:t>
            </a:r>
            <a:r>
              <a:rPr lang="zh-CN" altLang="zh-CN"/>
              <a:t>指令决定了它需要用中断唤醒，而</a:t>
            </a:r>
            <a:r>
              <a:rPr lang="en-US" altLang="zh-CN"/>
              <a:t>WFE</a:t>
            </a:r>
            <a:r>
              <a:rPr lang="zh-CN" altLang="zh-CN"/>
              <a:t>则决定了它可用事件来唤醒，关于它们更详细的区别可查阅《</a:t>
            </a:r>
            <a:r>
              <a:rPr lang="en-US" altLang="zh-CN"/>
              <a:t>cortex-CM3/CM4</a:t>
            </a:r>
            <a:r>
              <a:rPr lang="zh-CN" altLang="zh-CN"/>
              <a:t>权威指南》了解。</a:t>
            </a:r>
          </a:p>
        </p:txBody>
      </p:sp>
    </p:spTree>
    <p:extLst>
      <p:ext uri="{BB962C8B-B14F-4D97-AF65-F5344CB8AC3E}">
        <p14:creationId xmlns:p14="http://schemas.microsoft.com/office/powerpoint/2010/main" val="2622373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电源管理</a:t>
            </a:r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实现低功耗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95536" y="1052736"/>
            <a:ext cx="20409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smtClean="0"/>
              <a:t>进入</a:t>
            </a:r>
            <a:r>
              <a:rPr lang="zh-CN" altLang="en-US" sz="2400" b="1"/>
              <a:t>停止模式</a:t>
            </a:r>
          </a:p>
        </p:txBody>
      </p:sp>
      <p:sp>
        <p:nvSpPr>
          <p:cNvPr id="6" name="矩形 5"/>
          <p:cNvSpPr/>
          <p:nvPr/>
        </p:nvSpPr>
        <p:spPr>
          <a:xfrm>
            <a:off x="539552" y="1556792"/>
            <a:ext cx="8208912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mtClean="0"/>
              <a:t>	</a:t>
            </a:r>
            <a:r>
              <a:rPr lang="zh-CN" altLang="zh-CN"/>
              <a:t>直接调用</a:t>
            </a:r>
            <a:r>
              <a:rPr lang="en-US" altLang="zh-CN"/>
              <a:t>WFI</a:t>
            </a:r>
            <a:r>
              <a:rPr lang="zh-CN" altLang="zh-CN"/>
              <a:t>和</a:t>
            </a:r>
            <a:r>
              <a:rPr lang="en-US" altLang="zh-CN"/>
              <a:t>WFE</a:t>
            </a:r>
            <a:r>
              <a:rPr lang="zh-CN" altLang="zh-CN"/>
              <a:t>指令可以进入睡眠模式，而进入停止模式则还需要在调用指令前设置一些寄存器位，</a:t>
            </a:r>
            <a:r>
              <a:rPr lang="en-US" altLang="zh-CN"/>
              <a:t>STM32</a:t>
            </a:r>
            <a:r>
              <a:rPr lang="zh-CN" altLang="zh-CN"/>
              <a:t>标准库把这部分的操作封装到</a:t>
            </a:r>
            <a:r>
              <a:rPr lang="en-US" altLang="zh-CN"/>
              <a:t>PWR_EnterSTOPMode</a:t>
            </a:r>
            <a:r>
              <a:rPr lang="zh-CN" altLang="zh-CN"/>
              <a:t>函数中了，它的</a:t>
            </a:r>
            <a:r>
              <a:rPr lang="zh-CN" altLang="zh-CN" smtClean="0"/>
              <a:t>定义</a:t>
            </a:r>
            <a:r>
              <a:rPr lang="zh-CN" altLang="en-US" smtClean="0"/>
              <a:t>如下：</a:t>
            </a: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657319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电源管理</a:t>
            </a:r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实现低功耗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4053" y="0"/>
            <a:ext cx="6301606" cy="68882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87460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电源管理</a:t>
            </a:r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实现低功耗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67544" y="1166842"/>
            <a:ext cx="7992888" cy="41935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mtClean="0"/>
              <a:t>	</a:t>
            </a:r>
            <a:r>
              <a:rPr lang="zh-CN" altLang="zh-CN" smtClean="0"/>
              <a:t>这个</a:t>
            </a:r>
            <a:r>
              <a:rPr lang="zh-CN" altLang="zh-CN"/>
              <a:t>函数有两个输入参数，分别用于控制调压器的模式及选择使用</a:t>
            </a:r>
            <a:r>
              <a:rPr lang="en-US" altLang="zh-CN"/>
              <a:t>WFI</a:t>
            </a:r>
            <a:r>
              <a:rPr lang="zh-CN" altLang="zh-CN"/>
              <a:t>或</a:t>
            </a:r>
            <a:r>
              <a:rPr lang="en-US" altLang="zh-CN"/>
              <a:t>WFE</a:t>
            </a:r>
            <a:r>
              <a:rPr lang="zh-CN" altLang="zh-CN"/>
              <a:t>停止，代码中先是根据调压器的模式配置</a:t>
            </a:r>
            <a:r>
              <a:rPr lang="en-US" altLang="zh-CN"/>
              <a:t>PWR_CR</a:t>
            </a:r>
            <a:r>
              <a:rPr lang="zh-CN" altLang="zh-CN"/>
              <a:t>寄存器，再把内核寄存器的</a:t>
            </a:r>
            <a:r>
              <a:rPr lang="en-US" altLang="zh-CN"/>
              <a:t>SLEEPDEEP</a:t>
            </a:r>
            <a:r>
              <a:rPr lang="zh-CN" altLang="zh-CN"/>
              <a:t>位置</a:t>
            </a:r>
            <a:r>
              <a:rPr lang="en-US" altLang="zh-CN"/>
              <a:t>1</a:t>
            </a:r>
            <a:r>
              <a:rPr lang="zh-CN" altLang="zh-CN"/>
              <a:t>，这样再调用</a:t>
            </a:r>
            <a:r>
              <a:rPr lang="en-US" altLang="zh-CN"/>
              <a:t>WFI</a:t>
            </a:r>
            <a:r>
              <a:rPr lang="zh-CN" altLang="zh-CN"/>
              <a:t>或</a:t>
            </a:r>
            <a:r>
              <a:rPr lang="en-US" altLang="zh-CN"/>
              <a:t>WFE</a:t>
            </a:r>
            <a:r>
              <a:rPr lang="zh-CN" altLang="zh-CN"/>
              <a:t>命令时，</a:t>
            </a:r>
            <a:r>
              <a:rPr lang="en-US" altLang="zh-CN"/>
              <a:t>STM32</a:t>
            </a:r>
            <a:r>
              <a:rPr lang="zh-CN" altLang="zh-CN"/>
              <a:t>就不是睡眠，而是进入停止模式了。函数结尾处的语句用于复位</a:t>
            </a:r>
            <a:r>
              <a:rPr lang="en-US" altLang="zh-CN"/>
              <a:t>SLEEPDEEP</a:t>
            </a:r>
            <a:r>
              <a:rPr lang="zh-CN" altLang="zh-CN"/>
              <a:t>位的状态，由于它是在</a:t>
            </a:r>
            <a:r>
              <a:rPr lang="en-US" altLang="zh-CN"/>
              <a:t>WFI</a:t>
            </a:r>
            <a:r>
              <a:rPr lang="zh-CN" altLang="zh-CN"/>
              <a:t>及</a:t>
            </a:r>
            <a:r>
              <a:rPr lang="en-US" altLang="zh-CN"/>
              <a:t>WFE</a:t>
            </a:r>
            <a:r>
              <a:rPr lang="zh-CN" altLang="zh-CN"/>
              <a:t>指令之后的，所以这部分代码是在</a:t>
            </a:r>
            <a:r>
              <a:rPr lang="en-US" altLang="zh-CN"/>
              <a:t>STM32</a:t>
            </a:r>
            <a:r>
              <a:rPr lang="zh-CN" altLang="zh-CN"/>
              <a:t>被唤醒的时候才会执行。</a:t>
            </a:r>
          </a:p>
          <a:p>
            <a:pPr>
              <a:lnSpc>
                <a:spcPct val="150000"/>
              </a:lnSpc>
            </a:pPr>
            <a:r>
              <a:rPr lang="en-US" altLang="zh-CN" smtClean="0"/>
              <a:t>	</a:t>
            </a:r>
            <a:r>
              <a:rPr lang="zh-CN" altLang="zh-CN" smtClean="0"/>
              <a:t>要</a:t>
            </a:r>
            <a:r>
              <a:rPr lang="zh-CN" altLang="zh-CN"/>
              <a:t>注意的是进入停止模式后，</a:t>
            </a:r>
            <a:r>
              <a:rPr lang="en-US" altLang="zh-CN"/>
              <a:t>STM32</a:t>
            </a:r>
            <a:r>
              <a:rPr lang="zh-CN" altLang="zh-CN"/>
              <a:t>的所有</a:t>
            </a:r>
            <a:r>
              <a:rPr lang="en-US" altLang="zh-CN"/>
              <a:t>I/O</a:t>
            </a:r>
            <a:r>
              <a:rPr lang="zh-CN" altLang="zh-CN"/>
              <a:t>都保持在停止前的状态，而当它被唤醒时，</a:t>
            </a:r>
            <a:r>
              <a:rPr lang="en-US" altLang="zh-CN"/>
              <a:t>STM32</a:t>
            </a:r>
            <a:r>
              <a:rPr lang="zh-CN" altLang="zh-CN"/>
              <a:t>使用</a:t>
            </a:r>
            <a:r>
              <a:rPr lang="en-US" altLang="zh-CN"/>
              <a:t>HSI</a:t>
            </a:r>
            <a:r>
              <a:rPr lang="zh-CN" altLang="zh-CN"/>
              <a:t>作为系统时钟</a:t>
            </a:r>
            <a:r>
              <a:rPr lang="en-US" altLang="zh-CN"/>
              <a:t>(16MHz)</a:t>
            </a:r>
            <a:r>
              <a:rPr lang="zh-CN" altLang="zh-CN"/>
              <a:t>运行，由于系统时钟会影响很多外设的工作状态，所以一般我们在唤醒后会重新开启</a:t>
            </a:r>
            <a:r>
              <a:rPr lang="en-US" altLang="zh-CN"/>
              <a:t>HSE</a:t>
            </a:r>
            <a:r>
              <a:rPr lang="zh-CN" altLang="zh-CN"/>
              <a:t>，把系统时钟设置会原来的状态。</a:t>
            </a:r>
          </a:p>
        </p:txBody>
      </p:sp>
    </p:spTree>
    <p:extLst>
      <p:ext uri="{BB962C8B-B14F-4D97-AF65-F5344CB8AC3E}">
        <p14:creationId xmlns:p14="http://schemas.microsoft.com/office/powerpoint/2010/main" val="186250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电源管理</a:t>
            </a:r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实现低功耗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67544" y="1166842"/>
            <a:ext cx="7992888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mtClean="0"/>
              <a:t>	</a:t>
            </a:r>
            <a:r>
              <a:rPr lang="zh-CN" altLang="zh-CN"/>
              <a:t>前面提到在停止模式中还可以控制内部</a:t>
            </a:r>
            <a:r>
              <a:rPr lang="en-US" altLang="zh-CN"/>
              <a:t>FLASH</a:t>
            </a:r>
            <a:r>
              <a:rPr lang="zh-CN" altLang="zh-CN"/>
              <a:t>的供电，控制</a:t>
            </a:r>
            <a:r>
              <a:rPr lang="en-US" altLang="zh-CN"/>
              <a:t>FLASH</a:t>
            </a:r>
            <a:r>
              <a:rPr lang="zh-CN" altLang="zh-CN"/>
              <a:t>是进入掉电状态还是正常供电状态，这可以使用库</a:t>
            </a:r>
            <a:r>
              <a:rPr lang="zh-CN" altLang="zh-CN" smtClean="0"/>
              <a:t>函数</a:t>
            </a:r>
            <a:r>
              <a:rPr lang="en-US" altLang="zh-CN" smtClean="0"/>
              <a:t>	PWR_FlashPowerDownCmd</a:t>
            </a:r>
            <a:r>
              <a:rPr lang="zh-CN" altLang="zh-CN"/>
              <a:t>配置，它其实只是封装了一个对</a:t>
            </a:r>
            <a:r>
              <a:rPr lang="en-US" altLang="zh-CN"/>
              <a:t>FPDS</a:t>
            </a:r>
            <a:r>
              <a:rPr lang="zh-CN" altLang="zh-CN"/>
              <a:t>寄存器位操作的语句</a:t>
            </a:r>
            <a:r>
              <a:rPr lang="zh-CN" altLang="zh-CN" smtClean="0"/>
              <a:t>，</a:t>
            </a:r>
            <a:r>
              <a:rPr lang="zh-CN" altLang="zh-CN"/>
              <a:t>这个函数需要在进入停止模式前被调用，即应用时需要把它放在上面的</a:t>
            </a:r>
            <a:r>
              <a:rPr lang="en-US" altLang="zh-CN"/>
              <a:t>PWR_EnterSTOPMode</a:t>
            </a:r>
            <a:r>
              <a:rPr lang="zh-CN" altLang="zh-CN"/>
              <a:t>之前</a:t>
            </a:r>
            <a:r>
              <a:rPr lang="zh-CN" altLang="zh-CN" smtClean="0"/>
              <a:t>。</a:t>
            </a:r>
            <a:endParaRPr lang="zh-CN" altLang="zh-CN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550" y="3301854"/>
            <a:ext cx="8297295" cy="33675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05692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3359</TotalTime>
  <Pages>0</Pages>
  <Words>151</Words>
  <Characters>0</Characters>
  <Application>Microsoft Office PowerPoint</Application>
  <DocSecurity>0</DocSecurity>
  <PresentationFormat>全屏显示(4:3)</PresentationFormat>
  <Lines>0</Lines>
  <Paragraphs>48</Paragraphs>
  <Slides>12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14" baseType="lpstr">
      <vt:lpstr>Office 主题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wushaoxia(武绍霞)</dc:creator>
  <cp:lastModifiedBy>admin</cp:lastModifiedBy>
  <cp:revision>323</cp:revision>
  <dcterms:created xsi:type="dcterms:W3CDTF">2014-09-22T09:17:55Z</dcterms:created>
  <dcterms:modified xsi:type="dcterms:W3CDTF">2017-12-04T01:01:03Z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2052-10.1.0.5345</vt:lpwstr>
  </property>
</Properties>
</file>