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7"/>
  </p:notesMasterIdLst>
  <p:sldIdLst>
    <p:sldId id="287" r:id="rId2"/>
    <p:sldId id="399" r:id="rId3"/>
    <p:sldId id="296" r:id="rId4"/>
    <p:sldId id="401" r:id="rId5"/>
    <p:sldId id="402" r:id="rId6"/>
    <p:sldId id="403" r:id="rId7"/>
    <p:sldId id="404" r:id="rId8"/>
    <p:sldId id="405" r:id="rId9"/>
    <p:sldId id="406" r:id="rId10"/>
    <p:sldId id="407" r:id="rId11"/>
    <p:sldId id="408" r:id="rId12"/>
    <p:sldId id="409" r:id="rId13"/>
    <p:sldId id="410" r:id="rId14"/>
    <p:sldId id="411" r:id="rId15"/>
    <p:sldId id="412" r:id="rId16"/>
    <p:sldId id="413" r:id="rId17"/>
    <p:sldId id="414" r:id="rId18"/>
    <p:sldId id="415" r:id="rId19"/>
    <p:sldId id="416" r:id="rId20"/>
    <p:sldId id="417" r:id="rId21"/>
    <p:sldId id="418" r:id="rId22"/>
    <p:sldId id="419" r:id="rId23"/>
    <p:sldId id="420" r:id="rId24"/>
    <p:sldId id="421" r:id="rId25"/>
    <p:sldId id="283" r:id="rId26"/>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2123">
          <p15:clr>
            <a:srgbClr val="A4A3A4"/>
          </p15:clr>
        </p15:guide>
        <p15:guide id="2" pos="29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E978C"/>
    <a:srgbClr val="FFA850"/>
    <a:srgbClr val="5B81CF"/>
    <a:srgbClr val="EAFBFF"/>
    <a:srgbClr val="76A4DC"/>
    <a:srgbClr val="248C51"/>
    <a:srgbClr val="188EF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0" d="100"/>
          <a:sy n="80" d="100"/>
        </p:scale>
        <p:origin x="-1344" y="-67"/>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6BE9E-90DE-4058-BD53-677E32C77A7B}" type="datetimeFigureOut">
              <a:rPr lang="zh-CN" altLang="en-US" smtClean="0"/>
              <a:t>2017/12/13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D98A2-CCF5-472F-A77E-C5C228B42604}" type="slidenum">
              <a:rPr lang="zh-CN" altLang="en-US" smtClean="0"/>
              <a:t>‹#›</a:t>
            </a:fld>
            <a:endParaRPr lang="zh-CN" altLang="en-US"/>
          </a:p>
        </p:txBody>
      </p:sp>
    </p:spTree>
    <p:extLst>
      <p:ext uri="{BB962C8B-B14F-4D97-AF65-F5344CB8AC3E}">
        <p14:creationId xmlns:p14="http://schemas.microsoft.com/office/powerpoint/2010/main" val="584758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1D98A2-CCF5-472F-A77E-C5C228B42604}" type="slidenum">
              <a:rPr lang="zh-CN" altLang="en-US" smtClean="0"/>
              <a:t>9</a:t>
            </a:fld>
            <a:endParaRPr lang="zh-CN" altLang="en-US"/>
          </a:p>
        </p:txBody>
      </p:sp>
    </p:spTree>
    <p:extLst>
      <p:ext uri="{BB962C8B-B14F-4D97-AF65-F5344CB8AC3E}">
        <p14:creationId xmlns:p14="http://schemas.microsoft.com/office/powerpoint/2010/main" val="89120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11560" y="1628800"/>
            <a:ext cx="8208912" cy="869533"/>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FSMC</a:t>
            </a:r>
            <a:r>
              <a:rPr kumimoji="0" lang="zh-CN" altLang="en-US" sz="1800" b="0" i="0" u="none" strike="noStrike" kern="0" cap="none" spc="0" normalizeH="0" baseline="0" noProof="0">
                <a:ln>
                  <a:noFill/>
                </a:ln>
                <a:solidFill>
                  <a:sysClr val="windowText" lastClr="000000"/>
                </a:solidFill>
                <a:effectLst/>
                <a:uLnTx/>
                <a:uFillTx/>
              </a:rPr>
              <a:t>初始化</a:t>
            </a:r>
            <a:r>
              <a:rPr kumimoji="0" lang="zh-CN" altLang="zh-CN" sz="1800" b="0" i="0" u="none" strike="noStrike" kern="0" cap="none" spc="0" normalizeH="0" baseline="0" noProof="0">
                <a:ln>
                  <a:noFill/>
                </a:ln>
                <a:solidFill>
                  <a:sysClr val="windowText" lastClr="000000"/>
                </a:solidFill>
                <a:effectLst/>
                <a:uLnTx/>
                <a:uFillTx/>
              </a:rPr>
              <a:t>结构体，除最后两个成员是上一小节讲解的时序配置外，其它结构体成员的配置都对应到</a:t>
            </a:r>
            <a:r>
              <a:rPr kumimoji="0" lang="en-US" altLang="zh-CN" sz="1800" b="0" i="0" u="none" strike="noStrike" kern="0" cap="none" spc="0" normalizeH="0" baseline="0" noProof="0">
                <a:ln>
                  <a:noFill/>
                </a:ln>
                <a:solidFill>
                  <a:sysClr val="windowText" lastClr="000000"/>
                </a:solidFill>
                <a:effectLst/>
                <a:uLnTx/>
                <a:uFillTx/>
              </a:rPr>
              <a:t>FSMC_BCR</a:t>
            </a:r>
            <a:r>
              <a:rPr kumimoji="0" lang="zh-CN" altLang="zh-CN" sz="1800" b="0" i="0" u="none" strike="noStrike" kern="0" cap="none" spc="0" normalizeH="0" baseline="0" noProof="0">
                <a:ln>
                  <a:noFill/>
                </a:ln>
                <a:solidFill>
                  <a:sysClr val="windowText" lastClr="000000"/>
                </a:solidFill>
                <a:effectLst/>
                <a:uLnTx/>
                <a:uFillTx/>
              </a:rPr>
              <a:t>中的寄存器位。</a:t>
            </a: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kern="0"/>
              <a:t>FSMC</a:t>
            </a:r>
            <a:r>
              <a:rPr lang="zh-CN" altLang="en-US" sz="2400" kern="0"/>
              <a:t>的</a:t>
            </a:r>
            <a:r>
              <a:rPr lang="en-US" altLang="zh-CN" sz="2400" kern="0"/>
              <a:t>NOR FLASH</a:t>
            </a:r>
            <a:r>
              <a:rPr lang="zh-CN" altLang="en-US" sz="2400" kern="0"/>
              <a:t>初始化结构体</a:t>
            </a:r>
            <a:endParaRPr lang="zh-CN" altLang="en-US" sz="2400" kern="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1886745" y="2708920"/>
            <a:ext cx="5087934" cy="3241202"/>
          </a:xfrm>
          <a:prstGeom prst="rect">
            <a:avLst/>
          </a:prstGeom>
        </p:spPr>
      </p:pic>
    </p:spTree>
    <p:extLst>
      <p:ext uri="{BB962C8B-B14F-4D97-AF65-F5344CB8AC3E}">
        <p14:creationId xmlns:p14="http://schemas.microsoft.com/office/powerpoint/2010/main" val="2289624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kern="0"/>
              <a:t>FSMC</a:t>
            </a:r>
            <a:r>
              <a:rPr lang="zh-CN" altLang="en-US" sz="2400" kern="0"/>
              <a:t>的</a:t>
            </a:r>
            <a:r>
              <a:rPr lang="en-US" altLang="zh-CN" sz="2400" kern="0"/>
              <a:t>NOR FLASH</a:t>
            </a:r>
            <a:r>
              <a:rPr lang="zh-CN" altLang="en-US" sz="2400" kern="0"/>
              <a:t>初始化结构体</a:t>
            </a:r>
            <a:endParaRPr lang="zh-CN" altLang="en-US" sz="2400" kern="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51520" y="1644532"/>
            <a:ext cx="5087934" cy="3241202"/>
          </a:xfrm>
          <a:prstGeom prst="rect">
            <a:avLst/>
          </a:prstGeom>
        </p:spPr>
      </p:pic>
      <p:sp>
        <p:nvSpPr>
          <p:cNvPr id="4" name="矩形 3"/>
          <p:cNvSpPr/>
          <p:nvPr/>
        </p:nvSpPr>
        <p:spPr>
          <a:xfrm>
            <a:off x="323528" y="5085184"/>
            <a:ext cx="8208912" cy="1338828"/>
          </a:xfrm>
          <a:prstGeom prst="rect">
            <a:avLst/>
          </a:prstGeom>
        </p:spPr>
        <p:txBody>
          <a:bodyPr wrap="square">
            <a:spAutoFit/>
          </a:bodyPr>
          <a:lstStyle/>
          <a:p>
            <a:pPr marL="285750" marR="0" lvl="0" indent="-285750" algn="just"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latin typeface="Times New Roman" panose="02020603050405020304" pitchFamily="18" charset="0"/>
              </a:rPr>
              <a:t>FSMC_Bank</a:t>
            </a:r>
            <a:endParaRPr kumimoji="0" lang="zh-CN" altLang="zh-CN" sz="1800" b="0" i="0" u="none" strike="noStrike" kern="0" cap="none" spc="0" normalizeH="0" baseline="0" noProof="0">
              <a:ln>
                <a:noFill/>
              </a:ln>
              <a:solidFill>
                <a:sysClr val="windowText" lastClr="000000"/>
              </a:solidFill>
              <a:effectLst/>
              <a:uLnTx/>
              <a:uFillTx/>
              <a:latin typeface="Times New Roman" panose="02020603050405020304" pitchFamily="18" charset="0"/>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zh-CN"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rPr>
              <a:t>本成员用于选择</a:t>
            </a:r>
            <a:r>
              <a:rPr kumimoji="0" lang="en-US" altLang="zh-CN" sz="1800" b="0" i="0" u="none" strike="noStrike" kern="0" cap="none" spc="0" normalizeH="0" baseline="0" noProof="0">
                <a:ln>
                  <a:noFill/>
                </a:ln>
                <a:solidFill>
                  <a:sysClr val="windowText" lastClr="000000"/>
                </a:solidFill>
                <a:effectLst/>
                <a:uLnTx/>
                <a:uFillTx/>
                <a:latin typeface="Times New Roman" panose="02020603050405020304" pitchFamily="18" charset="0"/>
              </a:rPr>
              <a:t>FSMC</a:t>
            </a:r>
            <a:r>
              <a:rPr kumimoji="0" lang="zh-CN" altLang="zh-CN"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rPr>
              <a:t>映射的存储区域，它的可选参数以及相应的内核地址映射范围见</a:t>
            </a:r>
            <a:r>
              <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rPr>
              <a:t>上面的表格</a:t>
            </a: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5" name="表格 4"/>
          <p:cNvGraphicFramePr>
            <a:graphicFrameLocks noGrp="1"/>
          </p:cNvGraphicFramePr>
          <p:nvPr>
            <p:extLst/>
          </p:nvPr>
        </p:nvGraphicFramePr>
        <p:xfrm>
          <a:off x="5364088" y="2276870"/>
          <a:ext cx="3744416" cy="1872210"/>
        </p:xfrm>
        <a:graphic>
          <a:graphicData uri="http://schemas.openxmlformats.org/drawingml/2006/table">
            <a:tbl>
              <a:tblPr firstRow="1" firstCol="1" bandRow="1">
                <a:tableStyleId>{5C22544A-7EE6-4342-B048-85BDC9FD1C3A}</a:tableStyleId>
              </a:tblPr>
              <a:tblGrid>
                <a:gridCol w="1872208">
                  <a:extLst>
                    <a:ext uri="{9D8B030D-6E8A-4147-A177-3AD203B41FA5}">
                      <a16:colId xmlns:a16="http://schemas.microsoft.com/office/drawing/2014/main" xmlns="" val="3529791215"/>
                    </a:ext>
                  </a:extLst>
                </a:gridCol>
                <a:gridCol w="1872208">
                  <a:extLst>
                    <a:ext uri="{9D8B030D-6E8A-4147-A177-3AD203B41FA5}">
                      <a16:colId xmlns:a16="http://schemas.microsoft.com/office/drawing/2014/main" xmlns="" val="3316583975"/>
                    </a:ext>
                  </a:extLst>
                </a:gridCol>
              </a:tblGrid>
              <a:tr h="374442">
                <a:tc>
                  <a:txBody>
                    <a:bodyPr/>
                    <a:lstStyle/>
                    <a:p>
                      <a:pPr algn="just">
                        <a:lnSpc>
                          <a:spcPct val="150000"/>
                        </a:lnSpc>
                        <a:spcAft>
                          <a:spcPts val="0"/>
                        </a:spcAft>
                      </a:pPr>
                      <a:r>
                        <a:rPr lang="zh-CN" sz="1200">
                          <a:effectLst/>
                        </a:rPr>
                        <a:t>可以输入的宏</a:t>
                      </a:r>
                      <a:endParaRPr lang="zh-CN" sz="1200">
                        <a:effectLst/>
                        <a:latin typeface="Times New Roman" panose="02020603050405020304" pitchFamily="18" charset="0"/>
                        <a:ea typeface="黑体" panose="02010609060101010101" pitchFamily="49" charset="-122"/>
                      </a:endParaRPr>
                    </a:p>
                  </a:txBody>
                  <a:tcPr marL="68580" marR="68580" marT="0" marB="0"/>
                </a:tc>
                <a:tc>
                  <a:txBody>
                    <a:bodyPr/>
                    <a:lstStyle/>
                    <a:p>
                      <a:pPr algn="just">
                        <a:lnSpc>
                          <a:spcPct val="150000"/>
                        </a:lnSpc>
                        <a:spcAft>
                          <a:spcPts val="0"/>
                        </a:spcAft>
                      </a:pPr>
                      <a:r>
                        <a:rPr lang="zh-CN" sz="1200">
                          <a:effectLst/>
                        </a:rPr>
                        <a:t>对应的地址区域</a:t>
                      </a:r>
                      <a:endParaRPr lang="zh-CN" sz="1200">
                        <a:effectLst/>
                        <a:latin typeface="Times New Roman" panose="02020603050405020304" pitchFamily="18" charset="0"/>
                        <a:ea typeface="黑体" panose="02010609060101010101" pitchFamily="49" charset="-122"/>
                      </a:endParaRPr>
                    </a:p>
                  </a:txBody>
                  <a:tcPr marL="68580" marR="68580" marT="0" marB="0"/>
                </a:tc>
                <a:extLst>
                  <a:ext uri="{0D108BD9-81ED-4DB2-BD59-A6C34878D82A}">
                    <a16:rowId xmlns:a16="http://schemas.microsoft.com/office/drawing/2014/main" xmlns="" val="303209681"/>
                  </a:ext>
                </a:extLst>
              </a:tr>
              <a:tr h="374442">
                <a:tc>
                  <a:txBody>
                    <a:bodyPr/>
                    <a:lstStyle/>
                    <a:p>
                      <a:pPr algn="just">
                        <a:lnSpc>
                          <a:spcPct val="150000"/>
                        </a:lnSpc>
                        <a:spcAft>
                          <a:spcPts val="0"/>
                        </a:spcAft>
                      </a:pPr>
                      <a:r>
                        <a:rPr lang="en-US" sz="1050">
                          <a:effectLst/>
                        </a:rPr>
                        <a:t>FSMC_Bank1_NORSRAM1</a:t>
                      </a:r>
                      <a:endParaRPr lang="zh-CN" sz="105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a:effectLst/>
                        </a:rPr>
                        <a:t>0x60000000-0x63FFFFFF</a:t>
                      </a:r>
                      <a:endParaRPr lang="zh-CN" sz="105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4107414702"/>
                  </a:ext>
                </a:extLst>
              </a:tr>
              <a:tr h="374442">
                <a:tc>
                  <a:txBody>
                    <a:bodyPr/>
                    <a:lstStyle/>
                    <a:p>
                      <a:pPr algn="just">
                        <a:lnSpc>
                          <a:spcPct val="150000"/>
                        </a:lnSpc>
                        <a:spcAft>
                          <a:spcPts val="0"/>
                        </a:spcAft>
                      </a:pPr>
                      <a:r>
                        <a:rPr lang="en-US" sz="1050">
                          <a:effectLst/>
                        </a:rPr>
                        <a:t>FSMC_Bank1_NORSRAM2</a:t>
                      </a:r>
                      <a:endParaRPr lang="zh-CN" sz="105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a:effectLst/>
                        </a:rPr>
                        <a:t>0x64000000-0x67FFFFFF</a:t>
                      </a:r>
                      <a:endParaRPr lang="zh-CN" sz="105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951461000"/>
                  </a:ext>
                </a:extLst>
              </a:tr>
              <a:tr h="374442">
                <a:tc>
                  <a:txBody>
                    <a:bodyPr/>
                    <a:lstStyle/>
                    <a:p>
                      <a:pPr algn="just">
                        <a:lnSpc>
                          <a:spcPct val="150000"/>
                        </a:lnSpc>
                        <a:spcAft>
                          <a:spcPts val="0"/>
                        </a:spcAft>
                      </a:pPr>
                      <a:r>
                        <a:rPr lang="en-US" sz="1050">
                          <a:effectLst/>
                        </a:rPr>
                        <a:t>FSMC_Bank1_NORSRAM3</a:t>
                      </a:r>
                      <a:endParaRPr lang="zh-CN" sz="105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a:effectLst/>
                        </a:rPr>
                        <a:t>0x68000000-0x6BFFFFFF</a:t>
                      </a:r>
                      <a:endParaRPr lang="zh-CN" sz="105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94841199"/>
                  </a:ext>
                </a:extLst>
              </a:tr>
              <a:tr h="374442">
                <a:tc>
                  <a:txBody>
                    <a:bodyPr/>
                    <a:lstStyle/>
                    <a:p>
                      <a:pPr algn="just">
                        <a:lnSpc>
                          <a:spcPct val="150000"/>
                        </a:lnSpc>
                        <a:spcAft>
                          <a:spcPts val="0"/>
                        </a:spcAft>
                      </a:pPr>
                      <a:r>
                        <a:rPr lang="en-US" sz="1050">
                          <a:effectLst/>
                        </a:rPr>
                        <a:t>FSMC_Bank1_NORSRAM4</a:t>
                      </a:r>
                      <a:endParaRPr lang="zh-CN" sz="105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a:effectLst/>
                        </a:rPr>
                        <a:t>0x6C000000-0x6FFFFFFF</a:t>
                      </a:r>
                      <a:endParaRPr lang="zh-CN" sz="105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4190159608"/>
                  </a:ext>
                </a:extLst>
              </a:tr>
            </a:tbl>
          </a:graphicData>
        </a:graphic>
      </p:graphicFrame>
    </p:spTree>
    <p:extLst>
      <p:ext uri="{BB962C8B-B14F-4D97-AF65-F5344CB8AC3E}">
        <p14:creationId xmlns:p14="http://schemas.microsoft.com/office/powerpoint/2010/main" val="2212596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kern="0"/>
              <a:t>FSMC</a:t>
            </a:r>
            <a:r>
              <a:rPr lang="zh-CN" altLang="en-US" sz="2400" kern="0"/>
              <a:t>的</a:t>
            </a:r>
            <a:r>
              <a:rPr lang="en-US" altLang="zh-CN" sz="2400" kern="0"/>
              <a:t>NOR FLASH</a:t>
            </a:r>
            <a:r>
              <a:rPr lang="zh-CN" altLang="en-US" sz="2400" kern="0"/>
              <a:t>初始化结构体</a:t>
            </a:r>
            <a:endParaRPr lang="zh-CN" altLang="en-US" sz="2400" kern="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941168"/>
            <a:ext cx="8208912" cy="1754326"/>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err="1">
                <a:ln>
                  <a:noFill/>
                </a:ln>
                <a:solidFill>
                  <a:sysClr val="windowText" lastClr="000000"/>
                </a:solidFill>
                <a:effectLst/>
                <a:uLnTx/>
                <a:uFillTx/>
              </a:rPr>
              <a:t>FSMC_DataAddressMux</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a:t>
            </a:r>
            <a:r>
              <a:rPr kumimoji="0" lang="zh-CN" altLang="zh-CN" sz="1800" b="0" i="0" u="none" strike="noStrike" kern="0" cap="none" spc="0" normalizeH="0" baseline="0" noProof="0">
                <a:ln>
                  <a:noFill/>
                </a:ln>
                <a:solidFill>
                  <a:sysClr val="windowText" lastClr="000000"/>
                </a:solidFill>
                <a:effectLst/>
                <a:uLnTx/>
                <a:uFillTx/>
              </a:rPr>
              <a:t>本成员用于设置地址总线与数据总线是否复用</a:t>
            </a:r>
            <a:r>
              <a:rPr kumimoji="0" lang="en-US" altLang="zh-CN" sz="1800" b="0" i="0" u="none" strike="noStrike" kern="0" cap="none" spc="0" normalizeH="0" baseline="0" noProof="0">
                <a:ln>
                  <a:noFill/>
                </a:ln>
                <a:solidFill>
                  <a:sysClr val="windowText" lastClr="000000"/>
                </a:solidFill>
                <a:effectLst/>
                <a:uLnTx/>
                <a:uFillTx/>
              </a:rPr>
              <a:t>(</a:t>
            </a:r>
            <a:r>
              <a:rPr kumimoji="0" lang="en-US" altLang="zh-CN" sz="1800" b="0" i="0" u="none" strike="noStrike" kern="0" cap="none" spc="0" normalizeH="0" baseline="0" noProof="0" err="1">
                <a:ln>
                  <a:noFill/>
                </a:ln>
                <a:solidFill>
                  <a:sysClr val="windowText" lastClr="000000"/>
                </a:solidFill>
                <a:effectLst/>
                <a:uLnTx/>
                <a:uFillTx/>
              </a:rPr>
              <a:t>FSMC_DataAddressMux_Enable</a:t>
            </a:r>
            <a:r>
              <a:rPr kumimoji="0" lang="en-US" altLang="zh-CN" sz="1800" b="0" i="0" u="none" strike="noStrike" kern="0" cap="none" spc="0" normalizeH="0" baseline="0" noProof="0">
                <a:ln>
                  <a:noFill/>
                </a:ln>
                <a:solidFill>
                  <a:sysClr val="windowText" lastClr="000000"/>
                </a:solidFill>
                <a:effectLst/>
                <a:uLnTx/>
                <a:uFillTx/>
              </a:rPr>
              <a:t> /Disable)</a:t>
            </a:r>
            <a:r>
              <a:rPr kumimoji="0" lang="zh-CN" altLang="zh-CN" sz="1800" b="0" i="0" u="none" strike="noStrike" kern="0" cap="none" spc="0" normalizeH="0" baseline="0" noProof="0">
                <a:ln>
                  <a:noFill/>
                </a:ln>
                <a:solidFill>
                  <a:sysClr val="windowText" lastClr="000000"/>
                </a:solidFill>
                <a:effectLst/>
                <a:uLnTx/>
                <a:uFillTx/>
              </a:rPr>
              <a:t>，在控制</a:t>
            </a:r>
            <a:r>
              <a:rPr kumimoji="0" lang="en-US" altLang="zh-CN" sz="1800" b="0" i="0" u="none" strike="noStrike" kern="0" cap="none" spc="0" normalizeH="0" baseline="0" noProof="0">
                <a:ln>
                  <a:noFill/>
                </a:ln>
                <a:solidFill>
                  <a:sysClr val="windowText" lastClr="000000"/>
                </a:solidFill>
                <a:effectLst/>
                <a:uLnTx/>
                <a:uFillTx/>
              </a:rPr>
              <a:t>NOR FLASH</a:t>
            </a:r>
            <a:r>
              <a:rPr kumimoji="0" lang="zh-CN" altLang="zh-CN" sz="1800" b="0" i="0" u="none" strike="noStrike" kern="0" cap="none" spc="0" normalizeH="0" baseline="0" noProof="0">
                <a:ln>
                  <a:noFill/>
                </a:ln>
                <a:solidFill>
                  <a:sysClr val="windowText" lastClr="000000"/>
                </a:solidFill>
                <a:effectLst/>
                <a:uLnTx/>
                <a:uFillTx/>
              </a:rPr>
              <a:t>时，可以地址总线与数据总线可以分时复用，以减少使用</a:t>
            </a:r>
            <a:r>
              <a:rPr kumimoji="0" lang="en-US" altLang="zh-CN" sz="1800" b="0" i="0" u="none" strike="noStrike" kern="0" cap="none" spc="0" normalizeH="0" baseline="0" noProof="0">
                <a:ln>
                  <a:noFill/>
                </a:ln>
                <a:solidFill>
                  <a:sysClr val="windowText" lastClr="000000"/>
                </a:solidFill>
                <a:effectLst/>
                <a:uLnTx/>
                <a:uFillTx/>
              </a:rPr>
              <a:t>STM32</a:t>
            </a:r>
            <a:r>
              <a:rPr kumimoji="0" lang="zh-CN" altLang="zh-CN" sz="1800" b="0" i="0" u="none" strike="noStrike" kern="0" cap="none" spc="0" normalizeH="0" baseline="0" noProof="0">
                <a:ln>
                  <a:noFill/>
                </a:ln>
                <a:solidFill>
                  <a:sysClr val="windowText" lastClr="000000"/>
                </a:solidFill>
                <a:effectLst/>
                <a:uLnTx/>
                <a:uFillTx/>
              </a:rPr>
              <a:t>信号线的数量。</a:t>
            </a:r>
          </a:p>
        </p:txBody>
      </p:sp>
    </p:spTree>
    <p:extLst>
      <p:ext uri="{BB962C8B-B14F-4D97-AF65-F5344CB8AC3E}">
        <p14:creationId xmlns:p14="http://schemas.microsoft.com/office/powerpoint/2010/main" val="2346853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kern="0"/>
              <a:t>FSMC</a:t>
            </a:r>
            <a:r>
              <a:rPr lang="zh-CN" altLang="en-US" sz="2400" kern="0"/>
              <a:t>的</a:t>
            </a:r>
            <a:r>
              <a:rPr lang="en-US" altLang="zh-CN" sz="2400" kern="0"/>
              <a:t>NOR FLASH</a:t>
            </a:r>
            <a:r>
              <a:rPr lang="zh-CN" altLang="en-US" sz="2400" kern="0"/>
              <a:t>初始化结构体</a:t>
            </a:r>
            <a:endParaRPr lang="zh-CN" altLang="en-US" sz="2400" kern="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941168"/>
            <a:ext cx="8208912" cy="1338828"/>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FSMC_MemoryType</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a:t>
            </a:r>
            <a:r>
              <a:rPr kumimoji="0" lang="zh-CN" altLang="zh-CN" sz="1800" b="0" i="0" u="none" strike="noStrike" kern="0" cap="none" spc="0" normalizeH="0" baseline="0" noProof="0">
                <a:ln>
                  <a:noFill/>
                </a:ln>
                <a:solidFill>
                  <a:sysClr val="windowText" lastClr="000000"/>
                </a:solidFill>
                <a:effectLst/>
                <a:uLnTx/>
                <a:uFillTx/>
              </a:rPr>
              <a:t>本成员用于设置要控制的存储器类型，它支持控制的存储器类型为</a:t>
            </a:r>
            <a:r>
              <a:rPr kumimoji="0" lang="en-US" altLang="zh-CN" sz="1800" b="0" i="0" u="none" strike="noStrike" kern="0" cap="none" spc="0" normalizeH="0" baseline="0" noProof="0">
                <a:ln>
                  <a:noFill/>
                </a:ln>
                <a:solidFill>
                  <a:sysClr val="windowText" lastClr="000000"/>
                </a:solidFill>
                <a:effectLst/>
                <a:uLnTx/>
                <a:uFillTx/>
              </a:rPr>
              <a:t>SRAM</a:t>
            </a:r>
            <a:r>
              <a:rPr kumimoji="0" lang="zh-CN" altLang="zh-CN" sz="1800" b="0" i="0" u="none" strike="noStrike" kern="0" cap="none" spc="0" normalizeH="0" baseline="0" noProof="0">
                <a:ln>
                  <a:noFill/>
                </a:ln>
                <a:solidFill>
                  <a:sysClr val="windowText" lastClr="000000"/>
                </a:solidFill>
                <a:effectLst/>
                <a:uLnTx/>
                <a:uFillTx/>
              </a:rPr>
              <a:t>、</a:t>
            </a:r>
            <a:r>
              <a:rPr kumimoji="0" lang="en-US" altLang="zh-CN" sz="1800" b="0" i="0" u="none" strike="noStrike" kern="0" cap="none" spc="0" normalizeH="0" baseline="0" noProof="0">
                <a:ln>
                  <a:noFill/>
                </a:ln>
                <a:solidFill>
                  <a:sysClr val="windowText" lastClr="000000"/>
                </a:solidFill>
                <a:effectLst/>
                <a:uLnTx/>
                <a:uFillTx/>
              </a:rPr>
              <a:t>PSRAM</a:t>
            </a:r>
            <a:r>
              <a:rPr kumimoji="0" lang="zh-CN" altLang="zh-CN" sz="1800" b="0" i="0" u="none" strike="noStrike" kern="0" cap="none" spc="0" normalizeH="0" baseline="0" noProof="0">
                <a:ln>
                  <a:noFill/>
                </a:ln>
                <a:solidFill>
                  <a:sysClr val="windowText" lastClr="000000"/>
                </a:solidFill>
                <a:effectLst/>
                <a:uLnTx/>
                <a:uFillTx/>
              </a:rPr>
              <a:t>以及</a:t>
            </a:r>
            <a:r>
              <a:rPr kumimoji="0" lang="en-US" altLang="zh-CN" sz="1800" b="0" i="0" u="none" strike="noStrike" kern="0" cap="none" spc="0" normalizeH="0" baseline="0" noProof="0">
                <a:ln>
                  <a:noFill/>
                </a:ln>
                <a:solidFill>
                  <a:sysClr val="windowText" lastClr="000000"/>
                </a:solidFill>
                <a:effectLst/>
                <a:uLnTx/>
                <a:uFillTx/>
              </a:rPr>
              <a:t>NOR FLASH(</a:t>
            </a:r>
            <a:r>
              <a:rPr kumimoji="0" lang="en-US" altLang="zh-CN" sz="1800" b="0" i="0" u="none" strike="noStrike" kern="0" cap="none" spc="0" normalizeH="0" baseline="0" noProof="0" err="1">
                <a:ln>
                  <a:noFill/>
                </a:ln>
                <a:solidFill>
                  <a:sysClr val="windowText" lastClr="000000"/>
                </a:solidFill>
                <a:effectLst/>
                <a:uLnTx/>
                <a:uFillTx/>
              </a:rPr>
              <a:t>FSMC_MemoryType_SRAM</a:t>
            </a:r>
            <a:r>
              <a:rPr kumimoji="0" lang="en-US" altLang="zh-CN" sz="1800" b="0" i="0" u="none" strike="noStrike" kern="0" cap="none" spc="0" normalizeH="0" baseline="0" noProof="0">
                <a:ln>
                  <a:noFill/>
                </a:ln>
                <a:solidFill>
                  <a:sysClr val="windowText" lastClr="000000"/>
                </a:solidFill>
                <a:effectLst/>
                <a:uLnTx/>
                <a:uFillTx/>
              </a:rPr>
              <a:t>/PSRAM/NOR)</a:t>
            </a:r>
            <a:r>
              <a:rPr kumimoji="0" lang="zh-CN" altLang="zh-CN" sz="1800" b="0" i="0" u="none" strike="noStrike" kern="0" cap="none" spc="0" normalizeH="0" baseline="0" noProof="0">
                <a:ln>
                  <a:noFill/>
                </a:ln>
                <a:solidFill>
                  <a:sysClr val="windowText" lastClr="000000"/>
                </a:solidFill>
                <a:effectLst/>
                <a:uLnTx/>
                <a:uFillTx/>
              </a:rPr>
              <a:t>。</a:t>
            </a:r>
          </a:p>
        </p:txBody>
      </p:sp>
    </p:spTree>
    <p:extLst>
      <p:ext uri="{BB962C8B-B14F-4D97-AF65-F5344CB8AC3E}">
        <p14:creationId xmlns:p14="http://schemas.microsoft.com/office/powerpoint/2010/main" val="1743087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kern="0"/>
              <a:t>FSMC</a:t>
            </a:r>
            <a:r>
              <a:rPr lang="zh-CN" altLang="en-US" sz="2400" kern="0"/>
              <a:t>的</a:t>
            </a:r>
            <a:r>
              <a:rPr lang="en-US" altLang="zh-CN" sz="2400" kern="0"/>
              <a:t>NOR FLASH</a:t>
            </a:r>
            <a:r>
              <a:rPr lang="zh-CN" altLang="en-US" sz="2400" kern="0"/>
              <a:t>初始化结构体</a:t>
            </a:r>
            <a:endParaRPr lang="zh-CN" altLang="en-US" sz="2400" kern="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941168"/>
            <a:ext cx="8208912" cy="1338828"/>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FSMC_MemoryDataWidth</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a:t>
            </a:r>
            <a:r>
              <a:rPr kumimoji="0" lang="zh-CN" altLang="zh-CN" sz="1800" b="0" i="0" u="none" strike="noStrike" kern="0" cap="none" spc="0" normalizeH="0" baseline="0" noProof="0">
                <a:ln>
                  <a:noFill/>
                </a:ln>
                <a:solidFill>
                  <a:sysClr val="windowText" lastClr="000000"/>
                </a:solidFill>
                <a:effectLst/>
                <a:uLnTx/>
                <a:uFillTx/>
              </a:rPr>
              <a:t>本成员用于设置要控制的存储器的数据宽度，可选择设置成</a:t>
            </a:r>
            <a:r>
              <a:rPr kumimoji="0" lang="en-US" altLang="zh-CN" sz="1800" b="0" i="0" u="none" strike="noStrike" kern="0" cap="none" spc="0" normalizeH="0" baseline="0" noProof="0">
                <a:ln>
                  <a:noFill/>
                </a:ln>
                <a:solidFill>
                  <a:sysClr val="windowText" lastClr="000000"/>
                </a:solidFill>
                <a:effectLst/>
                <a:uLnTx/>
                <a:uFillTx/>
              </a:rPr>
              <a:t>8</a:t>
            </a:r>
            <a:r>
              <a:rPr kumimoji="0" lang="zh-CN" altLang="zh-CN" sz="1800" b="0" i="0" u="none" strike="noStrike" kern="0" cap="none" spc="0" normalizeH="0" baseline="0" noProof="0">
                <a:ln>
                  <a:noFill/>
                </a:ln>
                <a:solidFill>
                  <a:sysClr val="windowText" lastClr="000000"/>
                </a:solidFill>
                <a:effectLst/>
                <a:uLnTx/>
                <a:uFillTx/>
              </a:rPr>
              <a:t>或</a:t>
            </a:r>
            <a:r>
              <a:rPr kumimoji="0" lang="en-US" altLang="zh-CN" sz="1800" b="0" i="0" u="none" strike="noStrike" kern="0" cap="none" spc="0" normalizeH="0" baseline="0" noProof="0">
                <a:ln>
                  <a:noFill/>
                </a:ln>
                <a:solidFill>
                  <a:sysClr val="windowText" lastClr="000000"/>
                </a:solidFill>
                <a:effectLst/>
                <a:uLnTx/>
                <a:uFillTx/>
              </a:rPr>
              <a:t>16</a:t>
            </a:r>
            <a:r>
              <a:rPr kumimoji="0" lang="zh-CN" altLang="zh-CN" sz="1800" b="0" i="0" u="none" strike="noStrike" kern="0" cap="none" spc="0" normalizeH="0" baseline="0" noProof="0">
                <a:ln>
                  <a:noFill/>
                </a:ln>
                <a:solidFill>
                  <a:sysClr val="windowText" lastClr="000000"/>
                </a:solidFill>
                <a:effectLst/>
                <a:uLnTx/>
                <a:uFillTx/>
              </a:rPr>
              <a:t>位</a:t>
            </a:r>
            <a:r>
              <a:rPr kumimoji="0" lang="en-US" altLang="zh-CN" sz="1800" b="0" i="0" u="none" strike="noStrike" kern="0" cap="none" spc="0" normalizeH="0" baseline="0" noProof="0">
                <a:ln>
                  <a:noFill/>
                </a:ln>
                <a:solidFill>
                  <a:sysClr val="windowText" lastClr="000000"/>
                </a:solidFill>
                <a:effectLst/>
                <a:uLnTx/>
                <a:uFillTx/>
              </a:rPr>
              <a:t>(FSMC_MemoryDataWidth_8b /16b)</a:t>
            </a:r>
            <a:r>
              <a:rPr kumimoji="0" lang="zh-CN" altLang="zh-CN" sz="1800" b="0" i="0" u="none" strike="noStrike" kern="0" cap="none" spc="0" normalizeH="0" baseline="0" noProof="0">
                <a:ln>
                  <a:noFill/>
                </a:ln>
                <a:solidFill>
                  <a:sysClr val="windowText" lastClr="000000"/>
                </a:solidFill>
                <a:effectLst/>
                <a:uLnTx/>
                <a:uFillTx/>
              </a:rPr>
              <a:t>。</a:t>
            </a:r>
          </a:p>
        </p:txBody>
      </p:sp>
    </p:spTree>
    <p:extLst>
      <p:ext uri="{BB962C8B-B14F-4D97-AF65-F5344CB8AC3E}">
        <p14:creationId xmlns:p14="http://schemas.microsoft.com/office/powerpoint/2010/main" val="3013371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kern="0"/>
              <a:t>FSMC</a:t>
            </a:r>
            <a:r>
              <a:rPr lang="zh-CN" altLang="en-US" sz="2400" kern="0"/>
              <a:t>的</a:t>
            </a:r>
            <a:r>
              <a:rPr lang="en-US" altLang="zh-CN" sz="2400" kern="0"/>
              <a:t>NOR FLASH</a:t>
            </a:r>
            <a:r>
              <a:rPr lang="zh-CN" altLang="en-US" sz="2400" kern="0"/>
              <a:t>初始化结构体</a:t>
            </a:r>
            <a:endParaRPr lang="zh-CN" altLang="en-US" sz="2400" kern="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725144"/>
            <a:ext cx="8208912" cy="2169825"/>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FSMC_BurstAccessMode </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a:t>
            </a:r>
            <a:r>
              <a:rPr kumimoji="0" lang="zh-CN" altLang="zh-CN" sz="1800" b="0" i="0" u="none" strike="noStrike" kern="0" cap="none" spc="0" normalizeH="0" baseline="0" noProof="0">
                <a:ln>
                  <a:noFill/>
                </a:ln>
                <a:solidFill>
                  <a:sysClr val="windowText" lastClr="000000"/>
                </a:solidFill>
                <a:effectLst/>
                <a:uLnTx/>
                <a:uFillTx/>
              </a:rPr>
              <a:t>本成员用于设置是否使用突发访问模式</a:t>
            </a:r>
            <a:r>
              <a:rPr kumimoji="0" lang="en-US" altLang="zh-CN" sz="1800" b="0" i="0" u="none" strike="noStrike" kern="0" cap="none" spc="0" normalizeH="0" baseline="0" noProof="0">
                <a:ln>
                  <a:noFill/>
                </a:ln>
                <a:solidFill>
                  <a:sysClr val="windowText" lastClr="000000"/>
                </a:solidFill>
                <a:effectLst/>
                <a:uLnTx/>
                <a:uFillTx/>
              </a:rPr>
              <a:t>(</a:t>
            </a:r>
            <a:r>
              <a:rPr kumimoji="0" lang="en-US" altLang="zh-CN" sz="1800" b="0" i="0" u="none" strike="noStrike" kern="0" cap="none" spc="0" normalizeH="0" baseline="0" noProof="0" err="1">
                <a:ln>
                  <a:noFill/>
                </a:ln>
                <a:solidFill>
                  <a:sysClr val="windowText" lastClr="000000"/>
                </a:solidFill>
                <a:effectLst/>
                <a:uLnTx/>
                <a:uFillTx/>
              </a:rPr>
              <a:t>FSMC_BurstAccessMode_Enable</a:t>
            </a:r>
            <a:r>
              <a:rPr kumimoji="0" lang="en-US" altLang="zh-CN" sz="1800" b="0" i="0" u="none" strike="noStrike" kern="0" cap="none" spc="0" normalizeH="0" baseline="0" noProof="0">
                <a:ln>
                  <a:noFill/>
                </a:ln>
                <a:solidFill>
                  <a:sysClr val="windowText" lastClr="000000"/>
                </a:solidFill>
                <a:effectLst/>
                <a:uLnTx/>
                <a:uFillTx/>
              </a:rPr>
              <a:t>/Disable)</a:t>
            </a:r>
            <a:r>
              <a:rPr kumimoji="0" lang="zh-CN" altLang="zh-CN" sz="1800" b="0" i="0" u="none" strike="noStrike" kern="0" cap="none" spc="0" normalizeH="0" baseline="0" noProof="0">
                <a:ln>
                  <a:noFill/>
                </a:ln>
                <a:solidFill>
                  <a:sysClr val="windowText" lastClr="000000"/>
                </a:solidFill>
                <a:effectLst/>
                <a:uLnTx/>
                <a:uFillTx/>
              </a:rPr>
              <a:t>，突发访问模式是指发送一个地址后连续访问多个数据，非突发模式下每访问一个数据都需要输入一个地址，仅在控制同步类型的存储器时才能使用突发模式。</a:t>
            </a: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542840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kern="0"/>
              <a:t>FSMC</a:t>
            </a:r>
            <a:r>
              <a:rPr lang="zh-CN" altLang="en-US" sz="2400" kern="0"/>
              <a:t>的</a:t>
            </a:r>
            <a:r>
              <a:rPr lang="en-US" altLang="zh-CN" sz="2400" kern="0"/>
              <a:t>NOR FLASH</a:t>
            </a:r>
            <a:r>
              <a:rPr lang="zh-CN" altLang="en-US" sz="2400" kern="0"/>
              <a:t>初始化结构体</a:t>
            </a:r>
            <a:endParaRPr lang="zh-CN" altLang="en-US" sz="2400" kern="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725144"/>
            <a:ext cx="8208912" cy="1754326"/>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FSMC_AsynchronousWait</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a:t>
            </a:r>
            <a:r>
              <a:rPr kumimoji="0" lang="zh-CN" altLang="zh-CN" sz="1800" b="0" i="0" u="none" strike="noStrike" kern="0" cap="none" spc="0" normalizeH="0" baseline="0" noProof="0">
                <a:ln>
                  <a:noFill/>
                </a:ln>
                <a:solidFill>
                  <a:sysClr val="windowText" lastClr="000000"/>
                </a:solidFill>
                <a:effectLst/>
                <a:uLnTx/>
                <a:uFillTx/>
              </a:rPr>
              <a:t>本成员用于设置是否使能在同步传输时使用的等待信号</a:t>
            </a:r>
            <a:r>
              <a:rPr kumimoji="0" lang="en-US" altLang="zh-CN" sz="1800" b="0" i="0" u="none" strike="noStrike" kern="0" cap="none" spc="0" normalizeH="0" baseline="0" noProof="0">
                <a:ln>
                  <a:noFill/>
                </a:ln>
                <a:solidFill>
                  <a:sysClr val="windowText" lastClr="000000"/>
                </a:solidFill>
                <a:effectLst/>
                <a:uLnTx/>
                <a:uFillTx/>
              </a:rPr>
              <a:t>(</a:t>
            </a:r>
            <a:r>
              <a:rPr kumimoji="0" lang="en-US" altLang="zh-CN" sz="1800" b="0" i="0" u="none" strike="noStrike" kern="0" cap="none" spc="0" normalizeH="0" baseline="0" noProof="0" err="1">
                <a:ln>
                  <a:noFill/>
                </a:ln>
                <a:solidFill>
                  <a:sysClr val="windowText" lastClr="000000"/>
                </a:solidFill>
                <a:effectLst/>
                <a:uLnTx/>
                <a:uFillTx/>
              </a:rPr>
              <a:t>FSMC_AsynchronousWait_Enable</a:t>
            </a:r>
            <a:r>
              <a:rPr kumimoji="0" lang="en-US" altLang="zh-CN" sz="1800" b="0" i="0" u="none" strike="noStrike" kern="0" cap="none" spc="0" normalizeH="0" baseline="0" noProof="0">
                <a:ln>
                  <a:noFill/>
                </a:ln>
                <a:solidFill>
                  <a:sysClr val="windowText" lastClr="000000"/>
                </a:solidFill>
                <a:effectLst/>
                <a:uLnTx/>
                <a:uFillTx/>
              </a:rPr>
              <a:t>/Disable)</a:t>
            </a:r>
            <a:r>
              <a:rPr kumimoji="0" lang="zh-CN" altLang="zh-CN" sz="1800" b="0" i="0" u="none" strike="noStrike" kern="0" cap="none" spc="0" normalizeH="0" baseline="0" noProof="0">
                <a:ln>
                  <a:noFill/>
                </a:ln>
                <a:solidFill>
                  <a:sysClr val="windowText" lastClr="000000"/>
                </a:solidFill>
                <a:effectLst/>
                <a:uLnTx/>
                <a:uFillTx/>
              </a:rPr>
              <a:t>，在控制同步类型的</a:t>
            </a:r>
            <a:r>
              <a:rPr kumimoji="0" lang="en-US" altLang="zh-CN" sz="1800" b="0" i="0" u="none" strike="noStrike" kern="0" cap="none" spc="0" normalizeH="0" baseline="0" noProof="0">
                <a:ln>
                  <a:noFill/>
                </a:ln>
                <a:solidFill>
                  <a:sysClr val="windowText" lastClr="000000"/>
                </a:solidFill>
                <a:effectLst/>
                <a:uLnTx/>
                <a:uFillTx/>
              </a:rPr>
              <a:t>NOR</a:t>
            </a:r>
            <a:r>
              <a:rPr kumimoji="0" lang="zh-CN" altLang="zh-CN" sz="1800" b="0" i="0" u="none" strike="noStrike" kern="0" cap="none" spc="0" normalizeH="0" baseline="0" noProof="0">
                <a:ln>
                  <a:noFill/>
                </a:ln>
                <a:solidFill>
                  <a:sysClr val="windowText" lastClr="000000"/>
                </a:solidFill>
                <a:effectLst/>
                <a:uLnTx/>
                <a:uFillTx/>
              </a:rPr>
              <a:t>或</a:t>
            </a:r>
            <a:r>
              <a:rPr kumimoji="0" lang="en-US" altLang="zh-CN" sz="1800" b="0" i="0" u="none" strike="noStrike" kern="0" cap="none" spc="0" normalizeH="0" baseline="0" noProof="0">
                <a:ln>
                  <a:noFill/>
                </a:ln>
                <a:solidFill>
                  <a:sysClr val="windowText" lastClr="000000"/>
                </a:solidFill>
                <a:effectLst/>
                <a:uLnTx/>
                <a:uFillTx/>
              </a:rPr>
              <a:t>PSRAM</a:t>
            </a:r>
            <a:r>
              <a:rPr kumimoji="0" lang="zh-CN" altLang="zh-CN" sz="1800" b="0" i="0" u="none" strike="noStrike" kern="0" cap="none" spc="0" normalizeH="0" baseline="0" noProof="0">
                <a:ln>
                  <a:noFill/>
                </a:ln>
                <a:solidFill>
                  <a:sysClr val="windowText" lastClr="000000"/>
                </a:solidFill>
                <a:effectLst/>
                <a:uLnTx/>
                <a:uFillTx/>
              </a:rPr>
              <a:t>时，存储器可以使用</a:t>
            </a:r>
            <a:r>
              <a:rPr kumimoji="0" lang="en-US" altLang="zh-CN" sz="1800" b="0" i="0" u="none" strike="noStrike" kern="0" cap="none" spc="0" normalizeH="0" baseline="0" noProof="0">
                <a:ln>
                  <a:noFill/>
                </a:ln>
                <a:solidFill>
                  <a:sysClr val="windowText" lastClr="000000"/>
                </a:solidFill>
                <a:effectLst/>
                <a:uLnTx/>
                <a:uFillTx/>
              </a:rPr>
              <a:t>FSMC_NWAIT</a:t>
            </a:r>
            <a:r>
              <a:rPr kumimoji="0" lang="zh-CN" altLang="zh-CN" sz="1800" b="0" i="0" u="none" strike="noStrike" kern="0" cap="none" spc="0" normalizeH="0" baseline="0" noProof="0">
                <a:ln>
                  <a:noFill/>
                </a:ln>
                <a:solidFill>
                  <a:sysClr val="windowText" lastClr="000000"/>
                </a:solidFill>
                <a:effectLst/>
                <a:uLnTx/>
                <a:uFillTx/>
              </a:rPr>
              <a:t>引脚通知</a:t>
            </a:r>
            <a:r>
              <a:rPr kumimoji="0" lang="en-US" altLang="zh-CN" sz="1800" b="0" i="0" u="none" strike="noStrike" kern="0" cap="none" spc="0" normalizeH="0" baseline="0" noProof="0">
                <a:ln>
                  <a:noFill/>
                </a:ln>
                <a:solidFill>
                  <a:sysClr val="windowText" lastClr="000000"/>
                </a:solidFill>
                <a:effectLst/>
                <a:uLnTx/>
                <a:uFillTx/>
              </a:rPr>
              <a:t>STM32</a:t>
            </a:r>
            <a:r>
              <a:rPr kumimoji="0" lang="zh-CN" altLang="zh-CN" sz="1800" b="0" i="0" u="none" strike="noStrike" kern="0" cap="none" spc="0" normalizeH="0" baseline="0" noProof="0">
                <a:ln>
                  <a:noFill/>
                </a:ln>
                <a:solidFill>
                  <a:sysClr val="windowText" lastClr="000000"/>
                </a:solidFill>
                <a:effectLst/>
                <a:uLnTx/>
                <a:uFillTx/>
              </a:rPr>
              <a:t>需要等待。</a:t>
            </a: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082925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kern="0"/>
              <a:t>FSMC</a:t>
            </a:r>
            <a:r>
              <a:rPr lang="zh-CN" altLang="en-US" sz="2400" kern="0"/>
              <a:t>的</a:t>
            </a:r>
            <a:r>
              <a:rPr lang="en-US" altLang="zh-CN" sz="2400" kern="0"/>
              <a:t>NOR FLASH</a:t>
            </a:r>
            <a:r>
              <a:rPr lang="zh-CN" altLang="en-US" sz="2400" kern="0"/>
              <a:t>初始化结构体</a:t>
            </a:r>
            <a:endParaRPr lang="zh-CN" altLang="en-US" sz="2400" kern="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725144"/>
            <a:ext cx="8208912" cy="1338828"/>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FSMC_WaitSignalPolarity </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a:t>
            </a:r>
            <a:r>
              <a:rPr kumimoji="0" lang="zh-CN" altLang="zh-CN" sz="1800" b="0" i="0" u="none" strike="noStrike" kern="0" cap="none" spc="0" normalizeH="0" baseline="0" noProof="0">
                <a:ln>
                  <a:noFill/>
                </a:ln>
                <a:solidFill>
                  <a:sysClr val="windowText" lastClr="000000"/>
                </a:solidFill>
                <a:effectLst/>
                <a:uLnTx/>
                <a:uFillTx/>
              </a:rPr>
              <a:t>本成员用于设置等待信号的有效极性，即要求等待时，使用高电平还是低电平</a:t>
            </a:r>
            <a:r>
              <a:rPr kumimoji="0" lang="en-US" altLang="zh-CN" sz="1800" b="0" i="0" u="none" strike="noStrike" kern="0" cap="none" spc="0" normalizeH="0" baseline="0" noProof="0">
                <a:ln>
                  <a:noFill/>
                </a:ln>
                <a:solidFill>
                  <a:sysClr val="windowText" lastClr="000000"/>
                </a:solidFill>
                <a:effectLst/>
                <a:uLnTx/>
                <a:uFillTx/>
              </a:rPr>
              <a:t>(</a:t>
            </a:r>
            <a:r>
              <a:rPr kumimoji="0" lang="en-US" altLang="zh-CN" sz="1800" b="0" i="0" u="none" strike="noStrike" kern="0" cap="none" spc="0" normalizeH="0" baseline="0" noProof="0" err="1">
                <a:ln>
                  <a:noFill/>
                </a:ln>
                <a:solidFill>
                  <a:sysClr val="windowText" lastClr="000000"/>
                </a:solidFill>
                <a:effectLst/>
                <a:uLnTx/>
                <a:uFillTx/>
              </a:rPr>
              <a:t>FSMC_WaitSignalPolarity_High</a:t>
            </a:r>
            <a:r>
              <a:rPr kumimoji="0" lang="en-US" altLang="zh-CN" sz="1800" b="0" i="0" u="none" strike="noStrike" kern="0" cap="none" spc="0" normalizeH="0" baseline="0" noProof="0">
                <a:ln>
                  <a:noFill/>
                </a:ln>
                <a:solidFill>
                  <a:sysClr val="windowText" lastClr="000000"/>
                </a:solidFill>
                <a:effectLst/>
                <a:uLnTx/>
                <a:uFillTx/>
              </a:rPr>
              <a:t>/Low)</a:t>
            </a:r>
            <a:r>
              <a:rPr kumimoji="0" lang="zh-CN" altLang="zh-CN" sz="1800" b="0" i="0" u="none" strike="noStrike" kern="0" cap="none" spc="0" normalizeH="0" baseline="0" noProof="0">
                <a:ln>
                  <a:noFill/>
                </a:ln>
                <a:solidFill>
                  <a:sysClr val="windowText" lastClr="000000"/>
                </a:solidFill>
                <a:effectLst/>
                <a:uLnTx/>
                <a:uFillTx/>
              </a:rPr>
              <a:t>。</a:t>
            </a: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730356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kern="0"/>
              <a:t>FSMC</a:t>
            </a:r>
            <a:r>
              <a:rPr lang="zh-CN" altLang="en-US" sz="2400" kern="0"/>
              <a:t>的</a:t>
            </a:r>
            <a:r>
              <a:rPr lang="en-US" altLang="zh-CN" sz="2400" kern="0"/>
              <a:t>NOR FLASH</a:t>
            </a:r>
            <a:r>
              <a:rPr lang="zh-CN" altLang="en-US" sz="2400" kern="0"/>
              <a:t>初始化结构体</a:t>
            </a:r>
            <a:endParaRPr lang="zh-CN" altLang="en-US" sz="2400" kern="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725144"/>
            <a:ext cx="8208912" cy="1338828"/>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FSMC_WrapMode </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a:t>
            </a:r>
            <a:r>
              <a:rPr kumimoji="0" lang="zh-CN" altLang="zh-CN" sz="1800" b="0" i="0" u="none" strike="noStrike" kern="0" cap="none" spc="0" normalizeH="0" baseline="0" noProof="0">
                <a:ln>
                  <a:noFill/>
                </a:ln>
                <a:solidFill>
                  <a:sysClr val="windowText" lastClr="000000"/>
                </a:solidFill>
                <a:effectLst/>
                <a:uLnTx/>
                <a:uFillTx/>
              </a:rPr>
              <a:t>本成员用于设置是否支持把非对齐的</a:t>
            </a:r>
            <a:r>
              <a:rPr kumimoji="0" lang="en-US" altLang="zh-CN" sz="1800" b="0" i="0" u="none" strike="noStrike" kern="0" cap="none" spc="0" normalizeH="0" baseline="0" noProof="0">
                <a:ln>
                  <a:noFill/>
                </a:ln>
                <a:solidFill>
                  <a:sysClr val="windowText" lastClr="000000"/>
                </a:solidFill>
                <a:effectLst/>
                <a:uLnTx/>
                <a:uFillTx/>
              </a:rPr>
              <a:t>AHB</a:t>
            </a:r>
            <a:r>
              <a:rPr kumimoji="0" lang="zh-CN" altLang="zh-CN" sz="1800" b="0" i="0" u="none" strike="noStrike" kern="0" cap="none" spc="0" normalizeH="0" baseline="0" noProof="0">
                <a:ln>
                  <a:noFill/>
                </a:ln>
                <a:solidFill>
                  <a:sysClr val="windowText" lastClr="000000"/>
                </a:solidFill>
                <a:effectLst/>
                <a:uLnTx/>
                <a:uFillTx/>
              </a:rPr>
              <a:t>突发操作分割成</a:t>
            </a:r>
            <a:r>
              <a:rPr kumimoji="0" lang="en-US" altLang="zh-CN" sz="1800" b="0" i="0" u="none" strike="noStrike" kern="0" cap="none" spc="0" normalizeH="0" baseline="0" noProof="0">
                <a:ln>
                  <a:noFill/>
                </a:ln>
                <a:solidFill>
                  <a:sysClr val="windowText" lastClr="000000"/>
                </a:solidFill>
                <a:effectLst/>
                <a:uLnTx/>
                <a:uFillTx/>
              </a:rPr>
              <a:t>2</a:t>
            </a:r>
            <a:r>
              <a:rPr kumimoji="0" lang="zh-CN" altLang="zh-CN" sz="1800" b="0" i="0" u="none" strike="noStrike" kern="0" cap="none" spc="0" normalizeH="0" baseline="0" noProof="0">
                <a:ln>
                  <a:noFill/>
                </a:ln>
                <a:solidFill>
                  <a:sysClr val="windowText" lastClr="000000"/>
                </a:solidFill>
                <a:effectLst/>
                <a:uLnTx/>
                <a:uFillTx/>
              </a:rPr>
              <a:t>次线性操作</a:t>
            </a:r>
            <a:r>
              <a:rPr kumimoji="0" lang="en-US" altLang="zh-CN" sz="1800" b="0" i="0" u="none" strike="noStrike" kern="0" cap="none" spc="0" normalizeH="0" baseline="0" noProof="0">
                <a:ln>
                  <a:noFill/>
                </a:ln>
                <a:solidFill>
                  <a:sysClr val="windowText" lastClr="000000"/>
                </a:solidFill>
                <a:effectLst/>
                <a:uLnTx/>
                <a:uFillTx/>
              </a:rPr>
              <a:t>(</a:t>
            </a:r>
            <a:r>
              <a:rPr kumimoji="0" lang="en-US" altLang="zh-CN" sz="1800" b="0" i="0" u="none" strike="noStrike" kern="0" cap="none" spc="0" normalizeH="0" baseline="0" noProof="0" err="1">
                <a:ln>
                  <a:noFill/>
                </a:ln>
                <a:solidFill>
                  <a:sysClr val="windowText" lastClr="000000"/>
                </a:solidFill>
                <a:effectLst/>
                <a:uLnTx/>
                <a:uFillTx/>
              </a:rPr>
              <a:t>FSMC_WrapMode_Enable</a:t>
            </a:r>
            <a:r>
              <a:rPr kumimoji="0" lang="en-US" altLang="zh-CN" sz="1800" b="0" i="0" u="none" strike="noStrike" kern="0" cap="none" spc="0" normalizeH="0" baseline="0" noProof="0">
                <a:ln>
                  <a:noFill/>
                </a:ln>
                <a:solidFill>
                  <a:sysClr val="windowText" lastClr="000000"/>
                </a:solidFill>
                <a:effectLst/>
                <a:uLnTx/>
                <a:uFillTx/>
              </a:rPr>
              <a:t>/Disable)</a:t>
            </a:r>
            <a:r>
              <a:rPr kumimoji="0" lang="zh-CN" altLang="zh-CN" sz="1800" b="0" i="0" u="none" strike="noStrike" kern="0" cap="none" spc="0" normalizeH="0" baseline="0" noProof="0">
                <a:ln>
                  <a:noFill/>
                </a:ln>
                <a:solidFill>
                  <a:sysClr val="windowText" lastClr="000000"/>
                </a:solidFill>
                <a:effectLst/>
                <a:uLnTx/>
                <a:uFillTx/>
              </a:rPr>
              <a:t>，该配置仅在突发模式下有效。</a:t>
            </a: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841713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kern="0"/>
              <a:t>FSMC</a:t>
            </a:r>
            <a:r>
              <a:rPr lang="zh-CN" altLang="en-US" sz="2400" kern="0"/>
              <a:t>的</a:t>
            </a:r>
            <a:r>
              <a:rPr lang="en-US" altLang="zh-CN" sz="2400" kern="0"/>
              <a:t>NOR FLASH</a:t>
            </a:r>
            <a:r>
              <a:rPr lang="zh-CN" altLang="en-US" sz="2400" kern="0"/>
              <a:t>初始化结构体</a:t>
            </a:r>
            <a:endParaRPr lang="zh-CN" altLang="en-US" sz="2400" kern="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725144"/>
            <a:ext cx="8208912" cy="1754326"/>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FSMC_WaitSignalActive</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a:t>
            </a:r>
            <a:r>
              <a:rPr kumimoji="0" lang="zh-CN" altLang="zh-CN" sz="1800" b="0" i="0" u="none" strike="noStrike" kern="0" cap="none" spc="0" normalizeH="0" baseline="0" noProof="0">
                <a:ln>
                  <a:noFill/>
                </a:ln>
                <a:solidFill>
                  <a:sysClr val="windowText" lastClr="000000"/>
                </a:solidFill>
                <a:effectLst/>
                <a:uLnTx/>
                <a:uFillTx/>
              </a:rPr>
              <a:t>本成员用于配置在突发传输模式时，决定存储器是在等待状态之前的一个数据周期有效还是在等待状态期间有效</a:t>
            </a:r>
            <a:r>
              <a:rPr kumimoji="0" lang="en-US" altLang="zh-CN" sz="1800" b="0" i="0" u="none" strike="noStrike" kern="0" cap="none" spc="0" normalizeH="0" baseline="0" noProof="0">
                <a:ln>
                  <a:noFill/>
                </a:ln>
                <a:solidFill>
                  <a:sysClr val="windowText" lastClr="000000"/>
                </a:solidFill>
                <a:effectLst/>
                <a:uLnTx/>
                <a:uFillTx/>
              </a:rPr>
              <a:t>(</a:t>
            </a:r>
            <a:r>
              <a:rPr kumimoji="0" lang="en-US" altLang="zh-CN" sz="1800" b="0" i="0" u="none" strike="noStrike" kern="0" cap="none" spc="0" normalizeH="0" baseline="0" noProof="0" err="1">
                <a:ln>
                  <a:noFill/>
                </a:ln>
                <a:solidFill>
                  <a:sysClr val="windowText" lastClr="000000"/>
                </a:solidFill>
                <a:effectLst/>
                <a:uLnTx/>
                <a:uFillTx/>
              </a:rPr>
              <a:t>FSMC_WaitSignalActive_BeforeWaitState</a:t>
            </a:r>
            <a:r>
              <a:rPr kumimoji="0" lang="en-US" altLang="zh-CN" sz="1800" b="0" i="0" u="none" strike="noStrike" kern="0" cap="none" spc="0" normalizeH="0" baseline="0" noProof="0">
                <a:ln>
                  <a:noFill/>
                </a:ln>
                <a:solidFill>
                  <a:sysClr val="windowText" lastClr="000000"/>
                </a:solidFill>
                <a:effectLst/>
                <a:uLnTx/>
                <a:uFillTx/>
              </a:rPr>
              <a:t>/</a:t>
            </a:r>
            <a:r>
              <a:rPr kumimoji="0" lang="en-US" altLang="zh-CN" sz="1800" b="0" i="0" u="none" strike="noStrike" kern="0" cap="none" spc="0" normalizeH="0" baseline="0" noProof="0" err="1">
                <a:ln>
                  <a:noFill/>
                </a:ln>
                <a:solidFill>
                  <a:sysClr val="windowText" lastClr="000000"/>
                </a:solidFill>
                <a:effectLst/>
                <a:uLnTx/>
                <a:uFillTx/>
              </a:rPr>
              <a:t>DuringWaitState</a:t>
            </a:r>
            <a:r>
              <a:rPr kumimoji="0" lang="en-US" altLang="zh-CN" sz="1800" b="0" i="0" u="none" strike="noStrike" kern="0" cap="none" spc="0" normalizeH="0" baseline="0" noProof="0">
                <a:ln>
                  <a:noFill/>
                </a:ln>
                <a:solidFill>
                  <a:sysClr val="windowText" lastClr="000000"/>
                </a:solidFill>
                <a:effectLst/>
                <a:uLnTx/>
                <a:uFillTx/>
              </a:rPr>
              <a:t>)</a:t>
            </a:r>
            <a:r>
              <a:rPr kumimoji="0" lang="zh-CN" altLang="zh-CN" sz="1800" b="0" i="0" u="none" strike="noStrike" kern="0" cap="none" spc="0" normalizeH="0" baseline="0" noProof="0">
                <a:ln>
                  <a:noFill/>
                </a:ln>
                <a:solidFill>
                  <a:sysClr val="windowText" lastClr="000000"/>
                </a:solidFill>
                <a:effectLst/>
                <a:uLnTx/>
                <a:uFillTx/>
              </a:rPr>
              <a:t>。</a:t>
            </a: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49291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a:ln>
                  <a:noFill/>
                </a:ln>
                <a:solidFill>
                  <a:schemeClr val="tx1"/>
                </a:solidFill>
                <a:effectLst/>
                <a:uLnTx/>
                <a:uFillTx/>
                <a:latin typeface="微软雅黑" pitchFamily="34" charset="-122"/>
                <a:ea typeface="微软雅黑" pitchFamily="34" charset="-122"/>
              </a:rPr>
              <a:t>主讲内容</a:t>
            </a:r>
          </a:p>
        </p:txBody>
      </p:sp>
      <p:sp>
        <p:nvSpPr>
          <p:cNvPr id="27" name="对角圆角矩形 26"/>
          <p:cNvSpPr/>
          <p:nvPr/>
        </p:nvSpPr>
        <p:spPr bwMode="auto">
          <a:xfrm>
            <a:off x="2067605" y="105273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marL="0" marR="0" lvl="0" indent="0" algn="ctr" defTabSz="801688"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C00000"/>
                </a:solidFill>
                <a:effectLst>
                  <a:innerShdw blurRad="114300">
                    <a:prstClr val="black"/>
                  </a:innerShdw>
                </a:effectLst>
                <a:uLnTx/>
                <a:uFillTx/>
                <a:latin typeface="微软雅黑" pitchFamily="34" charset="-122"/>
                <a:ea typeface="微软雅黑" pitchFamily="34" charset="-122"/>
              </a:rPr>
              <a:t>01</a:t>
            </a:r>
            <a:endParaRPr kumimoji="0" lang="zh-CN" altLang="en-US" sz="3200" b="0" i="0" u="none" strike="noStrike" kern="0" cap="none" spc="0" normalizeH="0" baseline="0" noProof="0" dirty="0">
              <a:ln>
                <a:noFill/>
              </a:ln>
              <a:solidFill>
                <a:srgbClr val="C00000"/>
              </a:solidFill>
              <a:effectLst>
                <a:innerShdw blurRad="114300">
                  <a:prstClr val="black"/>
                </a:innerShdw>
              </a:effectLst>
              <a:uLnTx/>
              <a:uFillTx/>
              <a:latin typeface="微软雅黑" pitchFamily="34" charset="-122"/>
              <a:ea typeface="微软雅黑" pitchFamily="34" charset="-122"/>
            </a:endParaRPr>
          </a:p>
        </p:txBody>
      </p:sp>
      <p:cxnSp>
        <p:nvCxnSpPr>
          <p:cNvPr id="28" name="直接连接符 27"/>
          <p:cNvCxnSpPr/>
          <p:nvPr/>
        </p:nvCxnSpPr>
        <p:spPr>
          <a:xfrm>
            <a:off x="3059832" y="1772816"/>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92475" y="1195296"/>
            <a:ext cx="1980029"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显示器简介</a:t>
            </a:r>
            <a:endParaRPr kumimoji="0" lang="zh-CN" altLang="en-US" sz="28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j-cs"/>
            </a:endParaRPr>
          </a:p>
        </p:txBody>
      </p:sp>
      <p:sp>
        <p:nvSpPr>
          <p:cNvPr id="30" name="对角圆角矩形 29"/>
          <p:cNvSpPr/>
          <p:nvPr/>
        </p:nvSpPr>
        <p:spPr bwMode="auto">
          <a:xfrm>
            <a:off x="2067605" y="191683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marL="0" marR="0" lvl="0" indent="0" algn="ctr" defTabSz="801688"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chemeClr val="accent6">
                    <a:lumMod val="75000"/>
                  </a:schemeClr>
                </a:solidFill>
                <a:effectLst>
                  <a:innerShdw blurRad="114300">
                    <a:prstClr val="black"/>
                  </a:innerShdw>
                </a:effectLst>
                <a:uLnTx/>
                <a:uFillTx/>
                <a:latin typeface="微软雅黑" pitchFamily="34" charset="-122"/>
                <a:ea typeface="微软雅黑" pitchFamily="34" charset="-122"/>
              </a:rPr>
              <a:t>02</a:t>
            </a:r>
            <a:endParaRPr kumimoji="0" lang="zh-CN" altLang="en-US" sz="3200" b="0" i="0" u="none" strike="noStrike" kern="0" cap="none" spc="0" normalizeH="0" baseline="0" noProof="0" dirty="0">
              <a:ln>
                <a:noFill/>
              </a:ln>
              <a:solidFill>
                <a:schemeClr val="accent6">
                  <a:lumMod val="75000"/>
                </a:schemeClr>
              </a:solidFill>
              <a:effectLst>
                <a:innerShdw blurRad="114300">
                  <a:prstClr val="black"/>
                </a:innerShdw>
              </a:effectLst>
              <a:uLnTx/>
              <a:uFillTx/>
              <a:latin typeface="微软雅黑" pitchFamily="34" charset="-122"/>
              <a:ea typeface="微软雅黑" pitchFamily="34" charset="-122"/>
            </a:endParaRPr>
          </a:p>
        </p:txBody>
      </p:sp>
      <p:cxnSp>
        <p:nvCxnSpPr>
          <p:cNvPr id="31" name="直接连接符 30"/>
          <p:cNvCxnSpPr/>
          <p:nvPr/>
        </p:nvCxnSpPr>
        <p:spPr>
          <a:xfrm>
            <a:off x="3236913" y="3499420"/>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92475" y="1916832"/>
            <a:ext cx="2339102"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液晶控制原理</a:t>
            </a:r>
            <a:endParaRPr kumimoji="0" lang="zh-CN" altLang="en-US" sz="28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j-cs"/>
            </a:endParaRPr>
          </a:p>
        </p:txBody>
      </p:sp>
      <p:sp>
        <p:nvSpPr>
          <p:cNvPr id="39" name="对角圆角矩形 38"/>
          <p:cNvSpPr/>
          <p:nvPr/>
        </p:nvSpPr>
        <p:spPr bwMode="auto">
          <a:xfrm>
            <a:off x="2067605" y="278092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marL="0" marR="0" lvl="0" indent="0" algn="ctr" defTabSz="801688"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FF0000"/>
                </a:solidFill>
                <a:effectLst>
                  <a:innerShdw blurRad="114300">
                    <a:prstClr val="black"/>
                  </a:innerShdw>
                </a:effectLst>
                <a:uLnTx/>
                <a:uFillTx/>
                <a:latin typeface="微软雅黑" pitchFamily="34" charset="-122"/>
                <a:ea typeface="微软雅黑" pitchFamily="34" charset="-122"/>
              </a:rPr>
              <a:t>03</a:t>
            </a:r>
            <a:endParaRPr kumimoji="0" lang="zh-CN" altLang="en-US" sz="3200" b="0" i="0" u="none" strike="noStrike" kern="0" cap="none" spc="0" normalizeH="0" baseline="0" noProof="0" dirty="0">
              <a:ln>
                <a:noFill/>
              </a:ln>
              <a:solidFill>
                <a:srgbClr val="FF0000"/>
              </a:solidFill>
              <a:effectLst>
                <a:innerShdw blurRad="114300">
                  <a:prstClr val="black"/>
                </a:innerShdw>
              </a:effectLst>
              <a:uLnTx/>
              <a:uFillTx/>
              <a:latin typeface="微软雅黑" pitchFamily="34" charset="-122"/>
              <a:ea typeface="微软雅黑" pitchFamily="34" charset="-122"/>
            </a:endParaRPr>
          </a:p>
        </p:txBody>
      </p:sp>
      <p:cxnSp>
        <p:nvCxnSpPr>
          <p:cNvPr id="40" name="直接连接符 39"/>
          <p:cNvCxnSpPr/>
          <p:nvPr/>
        </p:nvCxnSpPr>
        <p:spPr>
          <a:xfrm>
            <a:off x="3131840" y="2564904"/>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292475" y="2833772"/>
            <a:ext cx="3602268"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秉火</a:t>
            </a:r>
            <a:r>
              <a:rPr kumimoji="0" lang="en-US" altLang="zh-CN"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4.5</a:t>
            </a:r>
            <a:r>
              <a:rPr kumimoji="0" lang="zh-CN" altLang="en-US"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寸液晶屏简介</a:t>
            </a:r>
            <a:endParaRPr kumimoji="0" lang="zh-CN" altLang="en-US" sz="28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j-cs"/>
            </a:endParaRPr>
          </a:p>
        </p:txBody>
      </p:sp>
      <p:sp>
        <p:nvSpPr>
          <p:cNvPr id="15" name="矩形 14"/>
          <p:cNvSpPr/>
          <p:nvPr/>
        </p:nvSpPr>
        <p:spPr>
          <a:xfrm>
            <a:off x="3303910" y="3645024"/>
            <a:ext cx="4247253"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使用</a:t>
            </a:r>
            <a:r>
              <a:rPr kumimoji="0" lang="en-US" altLang="zh-CN"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FSMC</a:t>
            </a:r>
            <a:r>
              <a:rPr kumimoji="0" lang="zh-CN" altLang="en-US"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模拟</a:t>
            </a:r>
            <a:r>
              <a:rPr kumimoji="0" lang="en-US" altLang="zh-CN"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8080</a:t>
            </a:r>
            <a:r>
              <a:rPr kumimoji="0" lang="zh-CN" altLang="en-US"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时序</a:t>
            </a:r>
            <a:endParaRPr kumimoji="0" lang="zh-CN" altLang="en-US" sz="28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j-cs"/>
            </a:endParaRPr>
          </a:p>
        </p:txBody>
      </p:sp>
      <p:sp>
        <p:nvSpPr>
          <p:cNvPr id="16" name="对角圆角矩形 15"/>
          <p:cNvSpPr/>
          <p:nvPr/>
        </p:nvSpPr>
        <p:spPr bwMode="auto">
          <a:xfrm>
            <a:off x="2067605" y="3645024"/>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marL="0" marR="0" lvl="0" indent="0" algn="ctr" defTabSz="801688"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00B050"/>
                </a:solidFill>
                <a:effectLst>
                  <a:innerShdw blurRad="114300">
                    <a:prstClr val="black"/>
                  </a:innerShdw>
                </a:effectLst>
                <a:uLnTx/>
                <a:uFillTx/>
                <a:latin typeface="微软雅黑" pitchFamily="34" charset="-122"/>
                <a:ea typeface="微软雅黑" pitchFamily="34" charset="-122"/>
              </a:rPr>
              <a:t>04</a:t>
            </a:r>
            <a:endParaRPr kumimoji="0" lang="zh-CN" altLang="en-US" sz="3200" b="0" i="0" u="none" strike="noStrike" kern="0" cap="none" spc="0" normalizeH="0" baseline="0" noProof="0" dirty="0">
              <a:ln>
                <a:noFill/>
              </a:ln>
              <a:solidFill>
                <a:srgbClr val="00B050"/>
              </a:solidFill>
              <a:effectLst>
                <a:innerShdw blurRad="114300">
                  <a:prstClr val="black"/>
                </a:innerShdw>
              </a:effectLst>
              <a:uLnTx/>
              <a:uFillTx/>
              <a:latin typeface="微软雅黑" pitchFamily="34" charset="-122"/>
              <a:ea typeface="微软雅黑" pitchFamily="34" charset="-122"/>
            </a:endParaRPr>
          </a:p>
        </p:txBody>
      </p:sp>
      <p:cxnSp>
        <p:nvCxnSpPr>
          <p:cNvPr id="17" name="直接连接符 16"/>
          <p:cNvCxnSpPr/>
          <p:nvPr/>
        </p:nvCxnSpPr>
        <p:spPr>
          <a:xfrm>
            <a:off x="3236913" y="4293096"/>
            <a:ext cx="4143375" cy="1588"/>
          </a:xfrm>
          <a:prstGeom prst="line">
            <a:avLst/>
          </a:prstGeom>
          <a:ln>
            <a:solidFill>
              <a:srgbClr val="08A85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987824" y="6010977"/>
            <a:ext cx="4499687" cy="923330"/>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j-cs"/>
              </a:rPr>
              <a:t>参考资料</a:t>
            </a:r>
            <a:r>
              <a:rPr kumimoji="0" lang="en-US" altLang="zh-CN" sz="18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j-cs"/>
              </a:rPr>
              <a:t>:《</a:t>
            </a:r>
            <a:r>
              <a:rPr kumimoji="0" lang="zh-CN" altLang="en-US" sz="18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j-cs"/>
              </a:rPr>
              <a:t>零死角玩转</a:t>
            </a:r>
            <a:r>
              <a:rPr kumimoji="0" lang="en-US" altLang="zh-CN" sz="18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j-cs"/>
              </a:rPr>
              <a:t>STM32》</a:t>
            </a:r>
          </a:p>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a:t>
            </a:r>
            <a:r>
              <a:rPr kumimoji="0" lang="en-US" altLang="zh-CN" sz="1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LCD—</a:t>
            </a:r>
            <a:r>
              <a:rPr kumimoji="0" lang="zh-CN" altLang="en-US" sz="1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液晶显示”章节</a:t>
            </a:r>
            <a:endParaRPr kumimoji="0" lang="zh-CN" altLang="en-US" sz="18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j-cs"/>
            </a:endParaRPr>
          </a:p>
        </p:txBody>
      </p:sp>
      <p:sp>
        <p:nvSpPr>
          <p:cNvPr id="19" name="矩形 18"/>
          <p:cNvSpPr/>
          <p:nvPr/>
        </p:nvSpPr>
        <p:spPr>
          <a:xfrm>
            <a:off x="3327473" y="4561964"/>
            <a:ext cx="4122539"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NOR FLASH</a:t>
            </a:r>
            <a:r>
              <a:rPr kumimoji="0" lang="zh-CN" altLang="en-US"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时序结构体</a:t>
            </a:r>
            <a:endParaRPr kumimoji="0" lang="zh-CN" altLang="en-US" sz="28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j-cs"/>
            </a:endParaRPr>
          </a:p>
        </p:txBody>
      </p:sp>
      <p:sp>
        <p:nvSpPr>
          <p:cNvPr id="20" name="对角圆角矩形 19"/>
          <p:cNvSpPr/>
          <p:nvPr/>
        </p:nvSpPr>
        <p:spPr bwMode="auto">
          <a:xfrm>
            <a:off x="2051720" y="4509120"/>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marL="0" marR="0" lvl="0" indent="0" algn="ctr" defTabSz="801688"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a:ln>
                  <a:noFill/>
                </a:ln>
                <a:solidFill>
                  <a:srgbClr val="FE978C"/>
                </a:solidFill>
                <a:effectLst>
                  <a:innerShdw blurRad="114300">
                    <a:prstClr val="black"/>
                  </a:innerShdw>
                </a:effectLst>
                <a:uLnTx/>
                <a:uFillTx/>
                <a:latin typeface="微软雅黑" pitchFamily="34" charset="-122"/>
                <a:ea typeface="微软雅黑" pitchFamily="34" charset="-122"/>
              </a:rPr>
              <a:t>05</a:t>
            </a:r>
            <a:endParaRPr kumimoji="0" lang="zh-CN" altLang="en-US" sz="3200" b="0" i="0" u="none" strike="noStrike" kern="0" cap="none" spc="0" normalizeH="0" baseline="0" noProof="0" dirty="0">
              <a:ln>
                <a:noFill/>
              </a:ln>
              <a:solidFill>
                <a:srgbClr val="FE978C"/>
              </a:solidFill>
              <a:effectLst>
                <a:innerShdw blurRad="114300">
                  <a:prstClr val="black"/>
                </a:innerShdw>
              </a:effectLst>
              <a:uLnTx/>
              <a:uFillTx/>
              <a:latin typeface="微软雅黑" pitchFamily="34" charset="-122"/>
              <a:ea typeface="微软雅黑" pitchFamily="34" charset="-122"/>
            </a:endParaRPr>
          </a:p>
        </p:txBody>
      </p:sp>
      <p:cxnSp>
        <p:nvCxnSpPr>
          <p:cNvPr id="21" name="直接连接符 20"/>
          <p:cNvCxnSpPr/>
          <p:nvPr/>
        </p:nvCxnSpPr>
        <p:spPr>
          <a:xfrm>
            <a:off x="3260476" y="5157192"/>
            <a:ext cx="4143375" cy="1588"/>
          </a:xfrm>
          <a:prstGeom prst="line">
            <a:avLst/>
          </a:prstGeom>
          <a:ln>
            <a:solidFill>
              <a:srgbClr val="FE978C"/>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303934" y="5432330"/>
            <a:ext cx="3362395"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FSMC</a:t>
            </a:r>
            <a:r>
              <a:rPr kumimoji="0" lang="zh-CN" altLang="en-US"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初始化结构体</a:t>
            </a:r>
            <a:endParaRPr kumimoji="0" lang="zh-CN" altLang="en-US" sz="2800" b="1" i="0" u="none" strike="noStrike" kern="0" cap="none" spc="0" normalizeH="0" baseline="0" noProof="0" dirty="0">
              <a:ln>
                <a:noFill/>
              </a:ln>
              <a:solidFill>
                <a:prstClr val="black"/>
              </a:solidFill>
              <a:effectLst/>
              <a:uLnTx/>
              <a:uFillTx/>
              <a:latin typeface="微软雅黑" pitchFamily="34" charset="-122"/>
              <a:ea typeface="微软雅黑" pitchFamily="34" charset="-122"/>
              <a:cs typeface="+mj-cs"/>
            </a:endParaRPr>
          </a:p>
        </p:txBody>
      </p:sp>
      <p:sp>
        <p:nvSpPr>
          <p:cNvPr id="23" name="对角圆角矩形 22"/>
          <p:cNvSpPr/>
          <p:nvPr/>
        </p:nvSpPr>
        <p:spPr bwMode="auto">
          <a:xfrm>
            <a:off x="2067629" y="5379486"/>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marL="0" marR="0" lvl="0" indent="0" algn="ctr" defTabSz="801688"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a:ln>
                  <a:noFill/>
                </a:ln>
                <a:solidFill>
                  <a:srgbClr val="FFC000"/>
                </a:solidFill>
                <a:effectLst>
                  <a:innerShdw blurRad="114300">
                    <a:prstClr val="black"/>
                  </a:innerShdw>
                </a:effectLst>
                <a:uLnTx/>
                <a:uFillTx/>
                <a:latin typeface="微软雅黑" pitchFamily="34" charset="-122"/>
                <a:ea typeface="微软雅黑" pitchFamily="34" charset="-122"/>
              </a:rPr>
              <a:t>06</a:t>
            </a:r>
            <a:endParaRPr kumimoji="0" lang="zh-CN" altLang="en-US" sz="3200" b="0" i="0" u="none" strike="noStrike" kern="0" cap="none" spc="0" normalizeH="0" baseline="0" noProof="0" dirty="0">
              <a:ln>
                <a:noFill/>
              </a:ln>
              <a:solidFill>
                <a:srgbClr val="FFC000"/>
              </a:solidFill>
              <a:effectLst>
                <a:innerShdw blurRad="114300">
                  <a:prstClr val="black"/>
                </a:innerShdw>
              </a:effectLst>
              <a:uLnTx/>
              <a:uFillTx/>
              <a:latin typeface="微软雅黑" pitchFamily="34" charset="-122"/>
              <a:ea typeface="微软雅黑" pitchFamily="34" charset="-122"/>
            </a:endParaRPr>
          </a:p>
        </p:txBody>
      </p:sp>
      <p:cxnSp>
        <p:nvCxnSpPr>
          <p:cNvPr id="24" name="直接连接符 23"/>
          <p:cNvCxnSpPr/>
          <p:nvPr/>
        </p:nvCxnSpPr>
        <p:spPr>
          <a:xfrm>
            <a:off x="3236937" y="5949280"/>
            <a:ext cx="4143375"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9328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kern="0"/>
              <a:t>FSMC</a:t>
            </a:r>
            <a:r>
              <a:rPr lang="zh-CN" altLang="en-US" sz="2400" kern="0"/>
              <a:t>的</a:t>
            </a:r>
            <a:r>
              <a:rPr lang="en-US" altLang="zh-CN" sz="2400" kern="0"/>
              <a:t>NOR FLASH</a:t>
            </a:r>
            <a:r>
              <a:rPr lang="zh-CN" altLang="en-US" sz="2400" kern="0"/>
              <a:t>初始化结构体</a:t>
            </a:r>
            <a:endParaRPr lang="zh-CN" altLang="en-US" sz="2400" kern="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725144"/>
            <a:ext cx="8208912" cy="1338828"/>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FSMC_WriteOperation </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a:t>
            </a:r>
            <a:r>
              <a:rPr kumimoji="0" lang="zh-CN" altLang="zh-CN" sz="1800" b="0" i="0" u="none" strike="noStrike" kern="0" cap="none" spc="0" normalizeH="0" baseline="0" noProof="0">
                <a:ln>
                  <a:noFill/>
                </a:ln>
                <a:solidFill>
                  <a:sysClr val="windowText" lastClr="000000"/>
                </a:solidFill>
                <a:effectLst/>
                <a:uLnTx/>
                <a:uFillTx/>
              </a:rPr>
              <a:t>这个成员用于设置是否写使能</a:t>
            </a:r>
            <a:r>
              <a:rPr kumimoji="0" lang="en-US" altLang="zh-CN" sz="1800" b="0" i="0" u="none" strike="noStrike" kern="0" cap="none" spc="0" normalizeH="0" baseline="0" noProof="0">
                <a:ln>
                  <a:noFill/>
                </a:ln>
                <a:solidFill>
                  <a:sysClr val="windowText" lastClr="000000"/>
                </a:solidFill>
                <a:effectLst/>
                <a:uLnTx/>
                <a:uFillTx/>
              </a:rPr>
              <a:t>(</a:t>
            </a:r>
            <a:r>
              <a:rPr kumimoji="0" lang="en-US" altLang="zh-CN" sz="1800" b="0" i="0" u="none" strike="noStrike" kern="0" cap="none" spc="0" normalizeH="0" baseline="0" noProof="0" err="1">
                <a:ln>
                  <a:noFill/>
                </a:ln>
                <a:solidFill>
                  <a:sysClr val="windowText" lastClr="000000"/>
                </a:solidFill>
                <a:effectLst/>
                <a:uLnTx/>
                <a:uFillTx/>
              </a:rPr>
              <a:t>FSMC_WriteOperation</a:t>
            </a:r>
            <a:r>
              <a:rPr kumimoji="0" lang="en-US" altLang="zh-CN" sz="1800" b="0" i="0" u="none" strike="noStrike" kern="0" cap="none" spc="0" normalizeH="0" baseline="0" noProof="0">
                <a:ln>
                  <a:noFill/>
                </a:ln>
                <a:solidFill>
                  <a:sysClr val="windowText" lastClr="000000"/>
                </a:solidFill>
                <a:effectLst/>
                <a:uLnTx/>
                <a:uFillTx/>
              </a:rPr>
              <a:t>_ Enable /Disable)</a:t>
            </a:r>
            <a:r>
              <a:rPr kumimoji="0" lang="zh-CN" altLang="zh-CN" sz="1800" b="0" i="0" u="none" strike="noStrike" kern="0" cap="none" spc="0" normalizeH="0" baseline="0" noProof="0">
                <a:ln>
                  <a:noFill/>
                </a:ln>
                <a:solidFill>
                  <a:sysClr val="windowText" lastClr="000000"/>
                </a:solidFill>
                <a:effectLst/>
                <a:uLnTx/>
                <a:uFillTx/>
              </a:rPr>
              <a:t>，禁止写使能的话</a:t>
            </a:r>
            <a:r>
              <a:rPr kumimoji="0" lang="en-US" altLang="zh-CN" sz="1800" b="0" i="0" u="none" strike="noStrike" kern="0" cap="none" spc="0" normalizeH="0" baseline="0" noProof="0">
                <a:ln>
                  <a:noFill/>
                </a:ln>
                <a:solidFill>
                  <a:sysClr val="windowText" lastClr="000000"/>
                </a:solidFill>
                <a:effectLst/>
                <a:uLnTx/>
                <a:uFillTx/>
              </a:rPr>
              <a:t>FSMC</a:t>
            </a:r>
            <a:r>
              <a:rPr kumimoji="0" lang="zh-CN" altLang="zh-CN" sz="1800" b="0" i="0" u="none" strike="noStrike" kern="0" cap="none" spc="0" normalizeH="0" baseline="0" noProof="0">
                <a:ln>
                  <a:noFill/>
                </a:ln>
                <a:solidFill>
                  <a:sysClr val="windowText" lastClr="000000"/>
                </a:solidFill>
                <a:effectLst/>
                <a:uLnTx/>
                <a:uFillTx/>
              </a:rPr>
              <a:t>只能从存储器中读取数据，不能写入。</a:t>
            </a: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51655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kern="0"/>
              <a:t>FSMC</a:t>
            </a:r>
            <a:r>
              <a:rPr lang="zh-CN" altLang="en-US" sz="2400" kern="0"/>
              <a:t>的</a:t>
            </a:r>
            <a:r>
              <a:rPr lang="en-US" altLang="zh-CN" sz="2400" kern="0"/>
              <a:t>NOR FLASH</a:t>
            </a:r>
            <a:r>
              <a:rPr lang="zh-CN" altLang="en-US" sz="2400" kern="0"/>
              <a:t>初始化结构体</a:t>
            </a:r>
            <a:endParaRPr lang="zh-CN" altLang="en-US" sz="2400" kern="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725144"/>
            <a:ext cx="8208912" cy="1338828"/>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FSMC_WaitSignal</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a:t>
            </a:r>
            <a:r>
              <a:rPr kumimoji="0" lang="zh-CN" altLang="zh-CN" sz="1800" b="0" i="0" u="none" strike="noStrike" kern="0" cap="none" spc="0" normalizeH="0" baseline="0" noProof="0">
                <a:ln>
                  <a:noFill/>
                </a:ln>
                <a:solidFill>
                  <a:sysClr val="windowText" lastClr="000000"/>
                </a:solidFill>
                <a:effectLst/>
                <a:uLnTx/>
                <a:uFillTx/>
              </a:rPr>
              <a:t>本成员用于设置当存储器牌突发传输模式时，是否允许通过</a:t>
            </a:r>
            <a:r>
              <a:rPr kumimoji="0" lang="en-US" altLang="zh-CN" sz="1800" b="0" i="0" u="none" strike="noStrike" kern="0" cap="none" spc="0" normalizeH="0" baseline="0" noProof="0">
                <a:ln>
                  <a:noFill/>
                </a:ln>
                <a:solidFill>
                  <a:sysClr val="windowText" lastClr="000000"/>
                </a:solidFill>
                <a:effectLst/>
                <a:uLnTx/>
                <a:uFillTx/>
              </a:rPr>
              <a:t>NWAIT</a:t>
            </a:r>
            <a:r>
              <a:rPr kumimoji="0" lang="zh-CN" altLang="zh-CN" sz="1800" b="0" i="0" u="none" strike="noStrike" kern="0" cap="none" spc="0" normalizeH="0" baseline="0" noProof="0">
                <a:ln>
                  <a:noFill/>
                </a:ln>
                <a:solidFill>
                  <a:sysClr val="windowText" lastClr="000000"/>
                </a:solidFill>
                <a:effectLst/>
                <a:uLnTx/>
                <a:uFillTx/>
              </a:rPr>
              <a:t>信号插入等待状态</a:t>
            </a:r>
            <a:r>
              <a:rPr kumimoji="0" lang="en-US" altLang="zh-CN" sz="1800" b="0" i="0" u="none" strike="noStrike" kern="0" cap="none" spc="0" normalizeH="0" baseline="0" noProof="0">
                <a:ln>
                  <a:noFill/>
                </a:ln>
                <a:solidFill>
                  <a:sysClr val="windowText" lastClr="000000"/>
                </a:solidFill>
                <a:effectLst/>
                <a:uLnTx/>
                <a:uFillTx/>
              </a:rPr>
              <a:t>(</a:t>
            </a:r>
            <a:r>
              <a:rPr kumimoji="0" lang="en-US" altLang="zh-CN" sz="1800" b="0" i="0" u="none" strike="noStrike" kern="0" cap="none" spc="0" normalizeH="0" baseline="0" noProof="0" err="1">
                <a:ln>
                  <a:noFill/>
                </a:ln>
                <a:solidFill>
                  <a:sysClr val="windowText" lastClr="000000"/>
                </a:solidFill>
                <a:effectLst/>
                <a:uLnTx/>
                <a:uFillTx/>
              </a:rPr>
              <a:t>FSMC_WaitSignal_Enable</a:t>
            </a:r>
            <a:r>
              <a:rPr kumimoji="0" lang="en-US" altLang="zh-CN" sz="1800" b="0" i="0" u="none" strike="noStrike" kern="0" cap="none" spc="0" normalizeH="0" baseline="0" noProof="0">
                <a:ln>
                  <a:noFill/>
                </a:ln>
                <a:solidFill>
                  <a:sysClr val="windowText" lastClr="000000"/>
                </a:solidFill>
                <a:effectLst/>
                <a:uLnTx/>
                <a:uFillTx/>
              </a:rPr>
              <a:t>/Disable)</a:t>
            </a:r>
            <a:r>
              <a:rPr kumimoji="0" lang="zh-CN" altLang="zh-CN" sz="1800" b="0" i="0" u="none" strike="noStrike" kern="0" cap="none" spc="0" normalizeH="0" baseline="0" noProof="0">
                <a:ln>
                  <a:noFill/>
                </a:ln>
                <a:solidFill>
                  <a:sysClr val="windowText" lastClr="000000"/>
                </a:solidFill>
                <a:effectLst/>
                <a:uLnTx/>
                <a:uFillTx/>
              </a:rPr>
              <a:t>。</a:t>
            </a: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846880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915816" y="1115000"/>
            <a:ext cx="4756249" cy="3029906"/>
          </a:xfrm>
          <a:prstGeom prst="rect">
            <a:avLst/>
          </a:prstGeom>
        </p:spPr>
      </p:pic>
      <p:sp>
        <p:nvSpPr>
          <p:cNvPr id="4" name="矩形 3"/>
          <p:cNvSpPr/>
          <p:nvPr/>
        </p:nvSpPr>
        <p:spPr>
          <a:xfrm>
            <a:off x="179512" y="3933056"/>
            <a:ext cx="8208912" cy="3000821"/>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FSMC_ExtendedMode</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a:t>
            </a:r>
            <a:r>
              <a:rPr kumimoji="0" lang="zh-CN" altLang="zh-CN" sz="1800" b="0" i="0" u="none" strike="noStrike" kern="0" cap="none" spc="0" normalizeH="0" baseline="0" noProof="0">
                <a:ln>
                  <a:noFill/>
                </a:ln>
                <a:solidFill>
                  <a:sysClr val="windowText" lastClr="000000"/>
                </a:solidFill>
                <a:effectLst/>
                <a:uLnTx/>
                <a:uFillTx/>
              </a:rPr>
              <a:t>本成员用于设置是否使用扩展模式</a:t>
            </a:r>
            <a:r>
              <a:rPr kumimoji="0" lang="en-US" altLang="zh-CN" sz="1800" b="0" i="0" u="none" strike="noStrike" kern="0" cap="none" spc="0" normalizeH="0" baseline="0" noProof="0">
                <a:ln>
                  <a:noFill/>
                </a:ln>
                <a:solidFill>
                  <a:sysClr val="windowText" lastClr="000000"/>
                </a:solidFill>
                <a:effectLst/>
                <a:uLnTx/>
                <a:uFillTx/>
              </a:rPr>
              <a:t>(</a:t>
            </a:r>
            <a:r>
              <a:rPr kumimoji="0" lang="en-US" altLang="zh-CN" sz="1800" b="0" i="0" u="none" strike="noStrike" kern="0" cap="none" spc="0" normalizeH="0" baseline="0" noProof="0" err="1">
                <a:ln>
                  <a:noFill/>
                </a:ln>
                <a:solidFill>
                  <a:sysClr val="windowText" lastClr="000000"/>
                </a:solidFill>
                <a:effectLst/>
                <a:uLnTx/>
                <a:uFillTx/>
              </a:rPr>
              <a:t>FSMC_ExtendedMode_Enable</a:t>
            </a:r>
            <a:r>
              <a:rPr kumimoji="0" lang="en-US" altLang="zh-CN" sz="1800" b="0" i="0" u="none" strike="noStrike" kern="0" cap="none" spc="0" normalizeH="0" baseline="0" noProof="0">
                <a:ln>
                  <a:noFill/>
                </a:ln>
                <a:solidFill>
                  <a:sysClr val="windowText" lastClr="000000"/>
                </a:solidFill>
                <a:effectLst/>
                <a:uLnTx/>
                <a:uFillTx/>
              </a:rPr>
              <a:t>/Disable)</a:t>
            </a:r>
            <a:r>
              <a:rPr kumimoji="0" lang="zh-CN" altLang="zh-CN" sz="1800" b="0" i="0" u="none" strike="noStrike" kern="0" cap="none" spc="0" normalizeH="0" baseline="0" noProof="0">
                <a:ln>
                  <a:noFill/>
                </a:ln>
                <a:solidFill>
                  <a:sysClr val="windowText" lastClr="000000"/>
                </a:solidFill>
                <a:effectLst/>
                <a:uLnTx/>
                <a:uFillTx/>
              </a:rPr>
              <a:t>，在非扩展模式下，对存储器读写的时序都只使用</a:t>
            </a:r>
            <a:r>
              <a:rPr kumimoji="0" lang="en-US" altLang="zh-CN" sz="1800" b="0" i="0" u="none" strike="noStrike" kern="0" cap="none" spc="0" normalizeH="0" baseline="0" noProof="0">
                <a:ln>
                  <a:noFill/>
                </a:ln>
                <a:solidFill>
                  <a:sysClr val="windowText" lastClr="000000"/>
                </a:solidFill>
                <a:effectLst/>
                <a:uLnTx/>
                <a:uFillTx/>
              </a:rPr>
              <a:t>FSMC_BCR</a:t>
            </a:r>
            <a:r>
              <a:rPr kumimoji="0" lang="zh-CN" altLang="zh-CN" sz="1800" b="0" i="0" u="none" strike="noStrike" kern="0" cap="none" spc="0" normalizeH="0" baseline="0" noProof="0">
                <a:ln>
                  <a:noFill/>
                </a:ln>
                <a:solidFill>
                  <a:sysClr val="windowText" lastClr="000000"/>
                </a:solidFill>
                <a:effectLst/>
                <a:uLnTx/>
                <a:uFillTx/>
              </a:rPr>
              <a:t>寄存器中的配置，即下面的</a:t>
            </a:r>
            <a:r>
              <a:rPr kumimoji="0" lang="en-US" altLang="zh-CN" sz="1800" b="0" i="0" u="none" strike="noStrike" kern="0" cap="none" spc="0" normalizeH="0" baseline="0" noProof="0" err="1">
                <a:ln>
                  <a:noFill/>
                </a:ln>
                <a:solidFill>
                  <a:sysClr val="windowText" lastClr="000000"/>
                </a:solidFill>
                <a:effectLst/>
                <a:uLnTx/>
                <a:uFillTx/>
              </a:rPr>
              <a:t>FSMC_ReadWriteTimingStruct</a:t>
            </a:r>
            <a:r>
              <a:rPr kumimoji="0" lang="zh-CN" altLang="zh-CN" sz="1800" b="0" i="0" u="none" strike="noStrike" kern="0" cap="none" spc="0" normalizeH="0" baseline="0" noProof="0">
                <a:ln>
                  <a:noFill/>
                </a:ln>
                <a:solidFill>
                  <a:sysClr val="windowText" lastClr="000000"/>
                </a:solidFill>
                <a:effectLst/>
                <a:uLnTx/>
                <a:uFillTx/>
              </a:rPr>
              <a:t>结构体成员；在扩展模式下，对存储器的读写时序可以分开配置，读时序使用</a:t>
            </a:r>
            <a:r>
              <a:rPr kumimoji="0" lang="en-US" altLang="zh-CN" sz="1800" b="0" i="0" u="none" strike="noStrike" kern="0" cap="none" spc="0" normalizeH="0" baseline="0" noProof="0">
                <a:ln>
                  <a:noFill/>
                </a:ln>
                <a:solidFill>
                  <a:sysClr val="windowText" lastClr="000000"/>
                </a:solidFill>
                <a:effectLst/>
                <a:uLnTx/>
                <a:uFillTx/>
              </a:rPr>
              <a:t>FSMC_BCR</a:t>
            </a:r>
            <a:r>
              <a:rPr kumimoji="0" lang="zh-CN" altLang="zh-CN" sz="1800" b="0" i="0" u="none" strike="noStrike" kern="0" cap="none" spc="0" normalizeH="0" baseline="0" noProof="0">
                <a:ln>
                  <a:noFill/>
                </a:ln>
                <a:solidFill>
                  <a:sysClr val="windowText" lastClr="000000"/>
                </a:solidFill>
                <a:effectLst/>
                <a:uLnTx/>
                <a:uFillTx/>
              </a:rPr>
              <a:t>寄存器，写时序使用</a:t>
            </a:r>
            <a:r>
              <a:rPr kumimoji="0" lang="en-US" altLang="zh-CN" sz="1800" b="0" i="0" u="none" strike="noStrike" kern="0" cap="none" spc="0" normalizeH="0" baseline="0" noProof="0">
                <a:ln>
                  <a:noFill/>
                </a:ln>
                <a:solidFill>
                  <a:sysClr val="windowText" lastClr="000000"/>
                </a:solidFill>
                <a:effectLst/>
                <a:uLnTx/>
                <a:uFillTx/>
              </a:rPr>
              <a:t>FSMC_BWTR</a:t>
            </a:r>
            <a:r>
              <a:rPr kumimoji="0" lang="zh-CN" altLang="zh-CN" sz="1800" b="0" i="0" u="none" strike="noStrike" kern="0" cap="none" spc="0" normalizeH="0" baseline="0" noProof="0">
                <a:ln>
                  <a:noFill/>
                </a:ln>
                <a:solidFill>
                  <a:sysClr val="windowText" lastClr="000000"/>
                </a:solidFill>
                <a:effectLst/>
                <a:uLnTx/>
                <a:uFillTx/>
              </a:rPr>
              <a:t>寄存器的配置，即下面的</a:t>
            </a:r>
            <a:r>
              <a:rPr kumimoji="0" lang="en-US" altLang="zh-CN" sz="1800" b="0" i="0" u="none" strike="noStrike" kern="0" cap="none" spc="0" normalizeH="0" baseline="0" noProof="0" err="1">
                <a:ln>
                  <a:noFill/>
                </a:ln>
                <a:solidFill>
                  <a:sysClr val="windowText" lastClr="000000"/>
                </a:solidFill>
                <a:effectLst/>
                <a:uLnTx/>
                <a:uFillTx/>
              </a:rPr>
              <a:t>FSMC_WriteTimingStruct</a:t>
            </a:r>
            <a:r>
              <a:rPr kumimoji="0" lang="zh-CN" altLang="zh-CN" sz="1800" b="0" i="0" u="none" strike="noStrike" kern="0" cap="none" spc="0" normalizeH="0" baseline="0" noProof="0">
                <a:ln>
                  <a:noFill/>
                </a:ln>
                <a:solidFill>
                  <a:sysClr val="windowText" lastClr="000000"/>
                </a:solidFill>
                <a:effectLst/>
                <a:uLnTx/>
                <a:uFillTx/>
              </a:rPr>
              <a:t>结构体。</a:t>
            </a: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674832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kern="0"/>
              <a:t>FSMC</a:t>
            </a:r>
            <a:r>
              <a:rPr lang="zh-CN" altLang="en-US" sz="2400" kern="0"/>
              <a:t>的</a:t>
            </a:r>
            <a:r>
              <a:rPr lang="en-US" altLang="zh-CN" sz="2400" kern="0"/>
              <a:t>NOR FLASH</a:t>
            </a:r>
            <a:r>
              <a:rPr lang="zh-CN" altLang="en-US" sz="2400" kern="0"/>
              <a:t>初始化结构体</a:t>
            </a:r>
            <a:endParaRPr lang="zh-CN" altLang="en-US" sz="2400" kern="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6256" y="4972052"/>
            <a:ext cx="8208912" cy="1754326"/>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FSMC_ReadWriteTimingStruct</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a:t>
            </a:r>
            <a:r>
              <a:rPr kumimoji="0" lang="zh-CN" altLang="zh-CN" sz="1800" b="0" i="0" u="none" strike="noStrike" kern="0" cap="none" spc="0" normalizeH="0" baseline="0" noProof="0">
                <a:ln>
                  <a:noFill/>
                </a:ln>
                <a:solidFill>
                  <a:sysClr val="windowText" lastClr="000000"/>
                </a:solidFill>
                <a:effectLst/>
                <a:uLnTx/>
                <a:uFillTx/>
              </a:rPr>
              <a:t>本成员是一个指针，赋值时使用上一小节中讲解的时序结构体</a:t>
            </a:r>
            <a:r>
              <a:rPr kumimoji="0" lang="en-US" altLang="zh-CN" sz="1800" b="0" i="0" u="none" strike="noStrike" kern="0" cap="none" spc="0" normalizeH="0" baseline="0" noProof="0">
                <a:ln>
                  <a:noFill/>
                </a:ln>
                <a:solidFill>
                  <a:sysClr val="windowText" lastClr="000000"/>
                </a:solidFill>
                <a:effectLst/>
                <a:uLnTx/>
                <a:uFillTx/>
              </a:rPr>
              <a:t>FSMC_NORSRAMInitTypeDef</a:t>
            </a:r>
            <a:r>
              <a:rPr kumimoji="0" lang="zh-CN" altLang="zh-CN" sz="1800" b="0" i="0" u="none" strike="noStrike" kern="0" cap="none" spc="0" normalizeH="0" baseline="0" noProof="0">
                <a:ln>
                  <a:noFill/>
                </a:ln>
                <a:solidFill>
                  <a:sysClr val="windowText" lastClr="000000"/>
                </a:solidFill>
                <a:effectLst/>
                <a:uLnTx/>
                <a:uFillTx/>
              </a:rPr>
              <a:t>设置，当不使用扩展模式时，读写时序都使用本成员的参数配置。</a:t>
            </a: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052898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chemeClr val="tx1"/>
                </a:solidFill>
                <a:effectLst/>
                <a:uLnTx/>
                <a:uFillTx/>
                <a:latin typeface="Arial" charset="0"/>
                <a:ea typeface="宋体" pitchFamily="2" charset="-122"/>
              </a:rPr>
              <a:t>FSMC</a:t>
            </a:r>
            <a:r>
              <a:rPr kumimoji="0" lang="zh-CN" altLang="en-US" sz="2400" b="0" i="0" u="none" strike="noStrike" kern="0" cap="none" spc="0" normalizeH="0" baseline="0" noProof="0">
                <a:ln>
                  <a:noFill/>
                </a:ln>
                <a:solidFill>
                  <a:schemeClr val="tx1"/>
                </a:solidFill>
                <a:effectLst/>
                <a:uLnTx/>
                <a:uFillTx/>
                <a:latin typeface="Arial" charset="0"/>
                <a:ea typeface="宋体" pitchFamily="2" charset="-122"/>
              </a:rPr>
              <a:t>的</a:t>
            </a:r>
            <a:r>
              <a:rPr kumimoji="0" lang="en-US" altLang="zh-CN" sz="2400" b="0" i="0" u="none" strike="noStrike" kern="0" cap="none" spc="0" normalizeH="0" baseline="0" noProof="0">
                <a:ln>
                  <a:noFill/>
                </a:ln>
                <a:solidFill>
                  <a:schemeClr val="tx1"/>
                </a:solidFill>
                <a:effectLst/>
                <a:uLnTx/>
                <a:uFillTx/>
                <a:latin typeface="Arial" charset="0"/>
                <a:ea typeface="宋体" pitchFamily="2" charset="-122"/>
              </a:rPr>
              <a:t>NOR FLASH</a:t>
            </a:r>
            <a:r>
              <a:rPr kumimoji="0" lang="zh-CN" altLang="en-US" sz="2400" b="0" i="0" u="none" strike="noStrike" kern="0" cap="none" spc="0" normalizeH="0" baseline="0" noProof="0">
                <a:ln>
                  <a:noFill/>
                </a:ln>
                <a:solidFill>
                  <a:schemeClr val="tx1"/>
                </a:solidFill>
                <a:effectLst/>
                <a:uLnTx/>
                <a:uFillTx/>
                <a:latin typeface="Arial" charset="0"/>
                <a:ea typeface="宋体" pitchFamily="2" charset="-122"/>
              </a:rPr>
              <a:t>初始化结构体</a:t>
            </a:r>
            <a:endParaRPr kumimoji="0" lang="zh-CN" altLang="en-US" sz="2400" b="0" i="0" u="none" strike="noStrike" kern="0" cap="none" spc="0" normalizeH="0" baseline="0" noProof="0">
              <a:ln>
                <a:noFill/>
              </a:ln>
              <a:solidFill>
                <a:schemeClr val="tx1"/>
              </a:solidFill>
              <a:effectLst/>
              <a:uLnTx/>
              <a:uFillTx/>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6256" y="4972052"/>
            <a:ext cx="8208912" cy="1338828"/>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FSMC_WriteTimingStruct</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a:t>
            </a:r>
            <a:r>
              <a:rPr kumimoji="0" lang="zh-CN" altLang="zh-CN" sz="1800" b="0" i="0" u="none" strike="noStrike" kern="0" cap="none" spc="0" normalizeH="0" baseline="0" noProof="0">
                <a:ln>
                  <a:noFill/>
                </a:ln>
                <a:solidFill>
                  <a:sysClr val="windowText" lastClr="000000"/>
                </a:solidFill>
                <a:effectLst/>
                <a:uLnTx/>
                <a:uFillTx/>
              </a:rPr>
              <a:t>同样地，本成员也是一个时序结构体的指针，只有当使用扩展模式时，本配置才有效，它是写操作使用的时序。</a:t>
            </a: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30683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a:latin typeface="微软雅黑" pitchFamily="34" charset="-122"/>
                <a:ea typeface="微软雅黑" pitchFamily="34" charset="-122"/>
              </a:rPr>
              <a:t>NOR FLASH</a:t>
            </a:r>
            <a:r>
              <a:rPr lang="zh-CN" altLang="en-US" sz="2400" b="1">
                <a:latin typeface="微软雅黑" pitchFamily="34" charset="-122"/>
                <a:ea typeface="微软雅黑" pitchFamily="34" charset="-122"/>
              </a:rPr>
              <a:t>时序结构体</a:t>
            </a:r>
            <a:endParaRPr lang="zh-CN" altLang="en-US" sz="2400" b="1" dirty="0">
              <a:latin typeface="微软雅黑" pitchFamily="34" charset="-122"/>
              <a:ea typeface="微软雅黑" pitchFamily="34" charset="-122"/>
            </a:endParaRPr>
          </a:p>
        </p:txBody>
      </p:sp>
      <p:sp>
        <p:nvSpPr>
          <p:cNvPr id="3" name="矩形 2"/>
          <p:cNvSpPr/>
          <p:nvPr/>
        </p:nvSpPr>
        <p:spPr>
          <a:xfrm>
            <a:off x="611560" y="1628800"/>
            <a:ext cx="8280920" cy="1285032"/>
          </a:xfrm>
          <a:prstGeom prst="rect">
            <a:avLst/>
          </a:prstGeom>
        </p:spPr>
        <p:txBody>
          <a:bodyPr wrap="square">
            <a:spAutoFit/>
          </a:bodyPr>
          <a:lstStyle/>
          <a:p>
            <a:pPr>
              <a:lnSpc>
                <a:spcPct val="150000"/>
              </a:lnSpc>
            </a:pPr>
            <a:r>
              <a:rPr lang="en-US" altLang="zh-CN"/>
              <a:t>	</a:t>
            </a:r>
            <a:r>
              <a:rPr lang="zh-CN" altLang="en-US"/>
              <a:t>与控制</a:t>
            </a:r>
            <a:r>
              <a:rPr lang="en-US" altLang="zh-CN"/>
              <a:t>SRAM</a:t>
            </a:r>
            <a:r>
              <a:rPr lang="zh-CN" altLang="en-US"/>
              <a:t>时一样，控制</a:t>
            </a:r>
            <a:r>
              <a:rPr lang="en-US" altLang="zh-CN"/>
              <a:t>FSMC</a:t>
            </a:r>
            <a:r>
              <a:rPr lang="zh-CN" altLang="en-US"/>
              <a:t>使用</a:t>
            </a:r>
            <a:r>
              <a:rPr lang="en-US" altLang="zh-CN"/>
              <a:t>NOR FLASH</a:t>
            </a:r>
            <a:r>
              <a:rPr lang="zh-CN" altLang="en-US"/>
              <a:t>存储器时主要是配置时序寄存器以及控制寄存器，利用</a:t>
            </a:r>
            <a:r>
              <a:rPr lang="en-US" altLang="zh-CN"/>
              <a:t>ST</a:t>
            </a:r>
            <a:r>
              <a:rPr lang="zh-CN" altLang="en-US"/>
              <a:t>标准库的时序结构体以及初始化结构体可以很方便地写入参数。</a:t>
            </a:r>
          </a:p>
        </p:txBody>
      </p:sp>
      <p:pic>
        <p:nvPicPr>
          <p:cNvPr id="7" name="图片 6"/>
          <p:cNvPicPr>
            <a:picLocks noChangeAspect="1"/>
          </p:cNvPicPr>
          <p:nvPr/>
        </p:nvPicPr>
        <p:blipFill>
          <a:blip r:embed="rId3"/>
          <a:stretch>
            <a:fillRect/>
          </a:stretch>
        </p:blipFill>
        <p:spPr>
          <a:xfrm>
            <a:off x="268943" y="3645024"/>
            <a:ext cx="8623537" cy="2520280"/>
          </a:xfrm>
          <a:prstGeom prst="rect">
            <a:avLst/>
          </a:prstGeom>
        </p:spPr>
      </p:pic>
    </p:spTree>
    <p:extLst>
      <p:ext uri="{BB962C8B-B14F-4D97-AF65-F5344CB8AC3E}">
        <p14:creationId xmlns:p14="http://schemas.microsoft.com/office/powerpoint/2010/main" val="2081575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539552" y="4680798"/>
            <a:ext cx="8208912" cy="1754326"/>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FSMC_AddressSetupTime </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0" i="0" u="none" strike="noStrike" kern="0" cap="none" spc="0" normalizeH="0" baseline="0" noProof="0">
                <a:ln>
                  <a:noFill/>
                </a:ln>
                <a:solidFill>
                  <a:sysClr val="windowText" lastClr="000000"/>
                </a:solidFill>
                <a:effectLst/>
                <a:uLnTx/>
                <a:uFillTx/>
              </a:rPr>
              <a:t>	</a:t>
            </a:r>
            <a:r>
              <a:rPr kumimoji="0" lang="zh-CN" altLang="zh-CN" sz="1800" b="0" i="0" u="none" strike="noStrike" kern="0" cap="none" spc="0" normalizeH="0" baseline="0" noProof="0">
                <a:ln>
                  <a:noFill/>
                </a:ln>
                <a:solidFill>
                  <a:sysClr val="windowText" lastClr="000000"/>
                </a:solidFill>
                <a:effectLst/>
                <a:uLnTx/>
                <a:uFillTx/>
              </a:rPr>
              <a:t>本成员设置地址建立时间，它可以被设置为</a:t>
            </a:r>
            <a:r>
              <a:rPr kumimoji="0" lang="en-US" altLang="zh-CN" sz="1800" b="0" i="0" u="none" strike="noStrike" kern="0" cap="none" spc="0" normalizeH="0" baseline="0" noProof="0">
                <a:ln>
                  <a:noFill/>
                </a:ln>
                <a:solidFill>
                  <a:sysClr val="windowText" lastClr="000000"/>
                </a:solidFill>
                <a:effectLst/>
                <a:uLnTx/>
                <a:uFillTx/>
              </a:rPr>
              <a:t>0-0xF</a:t>
            </a:r>
            <a:r>
              <a:rPr kumimoji="0" lang="zh-CN" altLang="zh-CN" sz="1800" b="0" i="0" u="none" strike="noStrike" kern="0" cap="none" spc="0" normalizeH="0" baseline="0" noProof="0">
                <a:ln>
                  <a:noFill/>
                </a:ln>
                <a:solidFill>
                  <a:sysClr val="windowText" lastClr="000000"/>
                </a:solidFill>
                <a:effectLst/>
                <a:uLnTx/>
                <a:uFillTx/>
              </a:rPr>
              <a:t>个</a:t>
            </a:r>
            <a:r>
              <a:rPr kumimoji="0" lang="en-US" altLang="zh-CN" sz="1800" b="0" i="0" u="none" strike="noStrike" kern="0" cap="none" spc="0" normalizeH="0" baseline="0" noProof="0">
                <a:ln>
                  <a:noFill/>
                </a:ln>
                <a:solidFill>
                  <a:sysClr val="windowText" lastClr="000000"/>
                </a:solidFill>
                <a:effectLst/>
                <a:uLnTx/>
                <a:uFillTx/>
              </a:rPr>
              <a:t>HCLK</a:t>
            </a:r>
            <a:r>
              <a:rPr kumimoji="0" lang="zh-CN" altLang="zh-CN" sz="1800" b="0" i="0" u="none" strike="noStrike" kern="0" cap="none" spc="0" normalizeH="0" baseline="0" noProof="0">
                <a:ln>
                  <a:noFill/>
                </a:ln>
                <a:solidFill>
                  <a:sysClr val="windowText" lastClr="000000"/>
                </a:solidFill>
                <a:effectLst/>
                <a:uLnTx/>
                <a:uFillTx/>
              </a:rPr>
              <a:t>周期数，按</a:t>
            </a:r>
            <a:r>
              <a:rPr kumimoji="0" lang="en-US" altLang="zh-CN" sz="1800" b="0" i="0" u="none" strike="noStrike" kern="0" cap="none" spc="0" normalizeH="0" baseline="0" noProof="0">
                <a:ln>
                  <a:noFill/>
                </a:ln>
                <a:solidFill>
                  <a:sysClr val="windowText" lastClr="000000"/>
                </a:solidFill>
                <a:effectLst/>
                <a:uLnTx/>
                <a:uFillTx/>
              </a:rPr>
              <a:t>STM32</a:t>
            </a:r>
            <a:r>
              <a:rPr kumimoji="0" lang="zh-CN" altLang="zh-CN" sz="1800" b="0" i="0" u="none" strike="noStrike" kern="0" cap="none" spc="0" normalizeH="0" baseline="0" noProof="0">
                <a:ln>
                  <a:noFill/>
                </a:ln>
                <a:solidFill>
                  <a:sysClr val="windowText" lastClr="000000"/>
                </a:solidFill>
                <a:effectLst/>
                <a:uLnTx/>
                <a:uFillTx/>
              </a:rPr>
              <a:t>标准库的默认配置，</a:t>
            </a:r>
            <a:r>
              <a:rPr kumimoji="0" lang="en-US" altLang="zh-CN" sz="1800" b="0" i="0" u="none" strike="noStrike" kern="0" cap="none" spc="0" normalizeH="0" baseline="0" noProof="0">
                <a:ln>
                  <a:noFill/>
                </a:ln>
                <a:solidFill>
                  <a:sysClr val="windowText" lastClr="000000"/>
                </a:solidFill>
                <a:effectLst/>
                <a:uLnTx/>
                <a:uFillTx/>
              </a:rPr>
              <a:t>HCLK</a:t>
            </a:r>
            <a:r>
              <a:rPr kumimoji="0" lang="zh-CN" altLang="zh-CN" sz="1800" b="0" i="0" u="none" strike="noStrike" kern="0" cap="none" spc="0" normalizeH="0" baseline="0" noProof="0">
                <a:ln>
                  <a:noFill/>
                </a:ln>
                <a:solidFill>
                  <a:sysClr val="windowText" lastClr="000000"/>
                </a:solidFill>
                <a:effectLst/>
                <a:uLnTx/>
                <a:uFillTx/>
              </a:rPr>
              <a:t>的时钟频率为</a:t>
            </a:r>
            <a:r>
              <a:rPr kumimoji="0" lang="en-US" altLang="zh-CN" sz="1800" b="0" i="0" u="none" strike="noStrike" kern="0" cap="none" spc="0" normalizeH="0" baseline="0" noProof="0">
                <a:ln>
                  <a:noFill/>
                </a:ln>
                <a:solidFill>
                  <a:sysClr val="windowText" lastClr="000000"/>
                </a:solidFill>
                <a:effectLst/>
                <a:uLnTx/>
                <a:uFillTx/>
              </a:rPr>
              <a:t>168MHz</a:t>
            </a:r>
            <a:r>
              <a:rPr kumimoji="0" lang="zh-CN" altLang="zh-CN" sz="1800" b="0" i="0" u="none" strike="noStrike" kern="0" cap="none" spc="0" normalizeH="0" baseline="0" noProof="0">
                <a:ln>
                  <a:noFill/>
                </a:ln>
                <a:solidFill>
                  <a:sysClr val="windowText" lastClr="000000"/>
                </a:solidFill>
                <a:effectLst/>
                <a:uLnTx/>
                <a:uFillTx/>
              </a:rPr>
              <a:t>，即一个</a:t>
            </a:r>
            <a:r>
              <a:rPr kumimoji="0" lang="en-US" altLang="zh-CN" sz="1800" b="0" i="0" u="none" strike="noStrike" kern="0" cap="none" spc="0" normalizeH="0" baseline="0" noProof="0">
                <a:ln>
                  <a:noFill/>
                </a:ln>
                <a:solidFill>
                  <a:sysClr val="windowText" lastClr="000000"/>
                </a:solidFill>
                <a:effectLst/>
                <a:uLnTx/>
                <a:uFillTx/>
              </a:rPr>
              <a:t>HCLK</a:t>
            </a:r>
            <a:r>
              <a:rPr kumimoji="0" lang="zh-CN" altLang="zh-CN" sz="1800" b="0" i="0" u="none" strike="noStrike" kern="0" cap="none" spc="0" normalizeH="0" baseline="0" noProof="0">
                <a:ln>
                  <a:noFill/>
                </a:ln>
                <a:solidFill>
                  <a:sysClr val="windowText" lastClr="000000"/>
                </a:solidFill>
                <a:effectLst/>
                <a:uLnTx/>
                <a:uFillTx/>
              </a:rPr>
              <a:t>周期为</a:t>
            </a:r>
            <a:r>
              <a:rPr kumimoji="0" lang="en-US" altLang="zh-CN" sz="1800" b="0" i="0" u="none" strike="noStrike" kern="0" cap="none" spc="0" normalizeH="0" baseline="0" noProof="0">
                <a:ln>
                  <a:noFill/>
                </a:ln>
                <a:solidFill>
                  <a:sysClr val="windowText" lastClr="000000"/>
                </a:solidFill>
                <a:effectLst/>
                <a:uLnTx/>
                <a:uFillTx/>
              </a:rPr>
              <a:t>1/168</a:t>
            </a:r>
            <a:r>
              <a:rPr kumimoji="0" lang="zh-CN" altLang="zh-CN" sz="1800" b="0" i="0" u="none" strike="noStrike" kern="0" cap="none" spc="0" normalizeH="0" baseline="0" noProof="0">
                <a:ln>
                  <a:noFill/>
                </a:ln>
                <a:solidFill>
                  <a:sysClr val="windowText" lastClr="000000"/>
                </a:solidFill>
                <a:effectLst/>
                <a:uLnTx/>
                <a:uFillTx/>
              </a:rPr>
              <a:t>微秒。</a:t>
            </a: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chemeClr val="tx1"/>
                </a:solidFill>
                <a:effectLst/>
                <a:uLnTx/>
                <a:uFillTx/>
                <a:latin typeface="Arial" charset="0"/>
                <a:ea typeface="宋体" pitchFamily="2" charset="-122"/>
              </a:rPr>
              <a:t>FSMC</a:t>
            </a:r>
            <a:r>
              <a:rPr kumimoji="0" lang="zh-CN" altLang="zh-CN" sz="2400" b="0" i="0" u="none" strike="noStrike" kern="0" cap="none" spc="0" normalizeH="0" baseline="0" noProof="0">
                <a:ln>
                  <a:noFill/>
                </a:ln>
                <a:solidFill>
                  <a:schemeClr val="tx1"/>
                </a:solidFill>
                <a:effectLst/>
                <a:uLnTx/>
                <a:uFillTx/>
                <a:latin typeface="Arial" charset="0"/>
                <a:ea typeface="宋体" pitchFamily="2" charset="-122"/>
              </a:rPr>
              <a:t>时序结构体</a:t>
            </a:r>
            <a:endParaRPr kumimoji="0" lang="zh-CN" altLang="en-US" sz="2400" b="0" i="0" u="none" strike="noStrike" kern="0" cap="none" spc="0" normalizeH="0" baseline="0" noProof="0">
              <a:ln>
                <a:noFill/>
              </a:ln>
              <a:solidFill>
                <a:schemeClr val="tx1"/>
              </a:solidFill>
              <a:effectLst/>
              <a:uLnTx/>
              <a:uFillTx/>
              <a:latin typeface="微软雅黑" pitchFamily="34" charset="-122"/>
              <a:ea typeface="微软雅黑" pitchFamily="34" charset="-122"/>
            </a:endParaRPr>
          </a:p>
        </p:txBody>
      </p:sp>
      <p:pic>
        <p:nvPicPr>
          <p:cNvPr id="8" name="图片 7"/>
          <p:cNvPicPr>
            <a:picLocks noChangeAspect="1"/>
          </p:cNvPicPr>
          <p:nvPr/>
        </p:nvPicPr>
        <p:blipFill>
          <a:blip r:embed="rId3"/>
          <a:stretch>
            <a:fillRect/>
          </a:stretch>
        </p:blipFill>
        <p:spPr>
          <a:xfrm>
            <a:off x="253087" y="2060848"/>
            <a:ext cx="8623537" cy="2520280"/>
          </a:xfrm>
          <a:prstGeom prst="rect">
            <a:avLst/>
          </a:prstGeom>
        </p:spPr>
      </p:pic>
    </p:spTree>
    <p:extLst>
      <p:ext uri="{BB962C8B-B14F-4D97-AF65-F5344CB8AC3E}">
        <p14:creationId xmlns:p14="http://schemas.microsoft.com/office/powerpoint/2010/main" val="94814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539552" y="4680798"/>
            <a:ext cx="8208912" cy="1754326"/>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FSMC_AddressHoldTime </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zh-CN" sz="1800" b="0" i="0" u="none" strike="noStrike" kern="0" cap="none" spc="0" normalizeH="0" baseline="0" noProof="0">
                <a:ln>
                  <a:noFill/>
                </a:ln>
                <a:solidFill>
                  <a:sysClr val="windowText" lastClr="000000"/>
                </a:solidFill>
                <a:effectLst/>
                <a:uLnTx/>
                <a:uFillTx/>
              </a:rPr>
              <a:t>本成员设置地址保持时间，它可以被设置为</a:t>
            </a:r>
            <a:r>
              <a:rPr kumimoji="0" lang="en-US" altLang="zh-CN" sz="1800" b="0" i="0" u="none" strike="noStrike" kern="0" cap="none" spc="0" normalizeH="0" baseline="0" noProof="0">
                <a:ln>
                  <a:noFill/>
                </a:ln>
                <a:solidFill>
                  <a:sysClr val="windowText" lastClr="000000"/>
                </a:solidFill>
                <a:effectLst/>
                <a:uLnTx/>
                <a:uFillTx/>
              </a:rPr>
              <a:t>0-0xF</a:t>
            </a:r>
            <a:r>
              <a:rPr kumimoji="0" lang="zh-CN" altLang="zh-CN" sz="1800" b="0" i="0" u="none" strike="noStrike" kern="0" cap="none" spc="0" normalizeH="0" baseline="0" noProof="0">
                <a:ln>
                  <a:noFill/>
                </a:ln>
                <a:solidFill>
                  <a:sysClr val="windowText" lastClr="000000"/>
                </a:solidFill>
                <a:effectLst/>
                <a:uLnTx/>
                <a:uFillTx/>
              </a:rPr>
              <a:t>个</a:t>
            </a:r>
            <a:r>
              <a:rPr kumimoji="0" lang="en-US" altLang="zh-CN" sz="1800" b="0" i="0" u="none" strike="noStrike" kern="0" cap="none" spc="0" normalizeH="0" baseline="0" noProof="0">
                <a:ln>
                  <a:noFill/>
                </a:ln>
                <a:solidFill>
                  <a:sysClr val="windowText" lastClr="000000"/>
                </a:solidFill>
                <a:effectLst/>
                <a:uLnTx/>
                <a:uFillTx/>
              </a:rPr>
              <a:t>HCLK</a:t>
            </a:r>
            <a:r>
              <a:rPr kumimoji="0" lang="zh-CN" altLang="zh-CN" sz="1800" b="0" i="0" u="none" strike="noStrike" kern="0" cap="none" spc="0" normalizeH="0" baseline="0" noProof="0">
                <a:ln>
                  <a:noFill/>
                </a:ln>
                <a:solidFill>
                  <a:sysClr val="windowText" lastClr="000000"/>
                </a:solidFill>
                <a:effectLst/>
                <a:uLnTx/>
                <a:uFillTx/>
              </a:rPr>
              <a:t>周期数。</a:t>
            </a:r>
          </a:p>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FSMC_DataSetupTime </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zh-CN" sz="1800" b="0" i="0" u="none" strike="noStrike" kern="0" cap="none" spc="0" normalizeH="0" baseline="0" noProof="0">
                <a:ln>
                  <a:noFill/>
                </a:ln>
                <a:solidFill>
                  <a:sysClr val="windowText" lastClr="000000"/>
                </a:solidFill>
                <a:effectLst/>
                <a:uLnTx/>
                <a:uFillTx/>
              </a:rPr>
              <a:t>本成员设置数据建立时间，它可以被设置为</a:t>
            </a:r>
            <a:r>
              <a:rPr kumimoji="0" lang="en-US" altLang="zh-CN" sz="1800" b="0" i="0" u="none" strike="noStrike" kern="0" cap="none" spc="0" normalizeH="0" baseline="0" noProof="0">
                <a:ln>
                  <a:noFill/>
                </a:ln>
                <a:solidFill>
                  <a:sysClr val="windowText" lastClr="000000"/>
                </a:solidFill>
                <a:effectLst/>
                <a:uLnTx/>
                <a:uFillTx/>
              </a:rPr>
              <a:t>0-0xF</a:t>
            </a:r>
            <a:r>
              <a:rPr kumimoji="0" lang="zh-CN" altLang="zh-CN" sz="1800" b="0" i="0" u="none" strike="noStrike" kern="0" cap="none" spc="0" normalizeH="0" baseline="0" noProof="0">
                <a:ln>
                  <a:noFill/>
                </a:ln>
                <a:solidFill>
                  <a:sysClr val="windowText" lastClr="000000"/>
                </a:solidFill>
                <a:effectLst/>
                <a:uLnTx/>
                <a:uFillTx/>
              </a:rPr>
              <a:t>个</a:t>
            </a:r>
            <a:r>
              <a:rPr kumimoji="0" lang="en-US" altLang="zh-CN" sz="1800" b="0" i="0" u="none" strike="noStrike" kern="0" cap="none" spc="0" normalizeH="0" baseline="0" noProof="0">
                <a:ln>
                  <a:noFill/>
                </a:ln>
                <a:solidFill>
                  <a:sysClr val="windowText" lastClr="000000"/>
                </a:solidFill>
                <a:effectLst/>
                <a:uLnTx/>
                <a:uFillTx/>
              </a:rPr>
              <a:t>HCLK</a:t>
            </a:r>
            <a:r>
              <a:rPr kumimoji="0" lang="zh-CN" altLang="zh-CN" sz="1800" b="0" i="0" u="none" strike="noStrike" kern="0" cap="none" spc="0" normalizeH="0" baseline="0" noProof="0">
                <a:ln>
                  <a:noFill/>
                </a:ln>
                <a:solidFill>
                  <a:sysClr val="windowText" lastClr="000000"/>
                </a:solidFill>
                <a:effectLst/>
                <a:uLnTx/>
                <a:uFillTx/>
              </a:rPr>
              <a:t>周期数。</a:t>
            </a: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chemeClr val="tx1"/>
                </a:solidFill>
                <a:effectLst/>
                <a:uLnTx/>
                <a:uFillTx/>
                <a:latin typeface="Arial" charset="0"/>
                <a:ea typeface="宋体" pitchFamily="2" charset="-122"/>
              </a:rPr>
              <a:t>FSMC</a:t>
            </a:r>
            <a:r>
              <a:rPr kumimoji="0" lang="zh-CN" altLang="zh-CN" sz="2400" b="0" i="0" u="none" strike="noStrike" kern="0" cap="none" spc="0" normalizeH="0" baseline="0" noProof="0">
                <a:ln>
                  <a:noFill/>
                </a:ln>
                <a:solidFill>
                  <a:schemeClr val="tx1"/>
                </a:solidFill>
                <a:effectLst/>
                <a:uLnTx/>
                <a:uFillTx/>
                <a:latin typeface="Arial" charset="0"/>
                <a:ea typeface="宋体" pitchFamily="2" charset="-122"/>
              </a:rPr>
              <a:t>时序结构体</a:t>
            </a:r>
            <a:endParaRPr kumimoji="0" lang="zh-CN" altLang="en-US" sz="2400" b="0" i="0" u="none" strike="noStrike" kern="0" cap="none" spc="0" normalizeH="0" baseline="0" noProof="0">
              <a:ln>
                <a:noFill/>
              </a:ln>
              <a:solidFill>
                <a:schemeClr val="tx1"/>
              </a:solidFill>
              <a:effectLst/>
              <a:uLnTx/>
              <a:uFillTx/>
              <a:latin typeface="微软雅黑" pitchFamily="34" charset="-122"/>
              <a:ea typeface="微软雅黑" pitchFamily="34" charset="-122"/>
            </a:endParaRPr>
          </a:p>
        </p:txBody>
      </p:sp>
      <p:pic>
        <p:nvPicPr>
          <p:cNvPr id="8" name="图片 7"/>
          <p:cNvPicPr>
            <a:picLocks noChangeAspect="1"/>
          </p:cNvPicPr>
          <p:nvPr/>
        </p:nvPicPr>
        <p:blipFill>
          <a:blip r:embed="rId3"/>
          <a:stretch>
            <a:fillRect/>
          </a:stretch>
        </p:blipFill>
        <p:spPr>
          <a:xfrm>
            <a:off x="253087" y="2060848"/>
            <a:ext cx="8623537" cy="2520280"/>
          </a:xfrm>
          <a:prstGeom prst="rect">
            <a:avLst/>
          </a:prstGeom>
        </p:spPr>
      </p:pic>
    </p:spTree>
    <p:extLst>
      <p:ext uri="{BB962C8B-B14F-4D97-AF65-F5344CB8AC3E}">
        <p14:creationId xmlns:p14="http://schemas.microsoft.com/office/powerpoint/2010/main" val="3972106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539552" y="4680798"/>
            <a:ext cx="8208912" cy="1754326"/>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FSMC_BusTurnAroundDuration </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zh-CN" sz="1800" b="0" i="0" u="none" strike="noStrike" kern="0" cap="none" spc="0" normalizeH="0" baseline="0" noProof="0">
                <a:ln>
                  <a:noFill/>
                </a:ln>
                <a:solidFill>
                  <a:sysClr val="windowText" lastClr="000000"/>
                </a:solidFill>
                <a:effectLst/>
                <a:uLnTx/>
                <a:uFillTx/>
              </a:rPr>
              <a:t>本成员设置总线转换周期，在</a:t>
            </a:r>
            <a:r>
              <a:rPr kumimoji="0" lang="en-US" altLang="zh-CN" sz="1800" b="0" i="0" u="none" strike="noStrike" kern="0" cap="none" spc="0" normalizeH="0" baseline="0" noProof="0">
                <a:ln>
                  <a:noFill/>
                </a:ln>
                <a:solidFill>
                  <a:sysClr val="windowText" lastClr="000000"/>
                </a:solidFill>
                <a:effectLst/>
                <a:uLnTx/>
                <a:uFillTx/>
              </a:rPr>
              <a:t>NOR FLASH</a:t>
            </a:r>
            <a:r>
              <a:rPr kumimoji="0" lang="zh-CN" altLang="zh-CN" sz="1800" b="0" i="0" u="none" strike="noStrike" kern="0" cap="none" spc="0" normalizeH="0" baseline="0" noProof="0">
                <a:ln>
                  <a:noFill/>
                </a:ln>
                <a:solidFill>
                  <a:sysClr val="windowText" lastClr="000000"/>
                </a:solidFill>
                <a:effectLst/>
                <a:uLnTx/>
                <a:uFillTx/>
              </a:rPr>
              <a:t>存储器中，地址线与数据线可以分时复用，总线转换周期就是指总线在这两种状态间切换需要的延时，防止冲突。控制其它存储器时这个参数无效，配置为</a:t>
            </a:r>
            <a:r>
              <a:rPr kumimoji="0" lang="en-US" altLang="zh-CN" sz="1800" b="0" i="0" u="none" strike="noStrike" kern="0" cap="none" spc="0" normalizeH="0" baseline="0" noProof="0">
                <a:ln>
                  <a:noFill/>
                </a:ln>
                <a:solidFill>
                  <a:sysClr val="windowText" lastClr="000000"/>
                </a:solidFill>
                <a:effectLst/>
                <a:uLnTx/>
                <a:uFillTx/>
              </a:rPr>
              <a:t>0</a:t>
            </a:r>
            <a:r>
              <a:rPr kumimoji="0" lang="zh-CN" altLang="zh-CN" sz="1800" b="0" i="0" u="none" strike="noStrike" kern="0" cap="none" spc="0" normalizeH="0" baseline="0" noProof="0">
                <a:ln>
                  <a:noFill/>
                </a:ln>
                <a:solidFill>
                  <a:sysClr val="windowText" lastClr="000000"/>
                </a:solidFill>
                <a:effectLst/>
                <a:uLnTx/>
                <a:uFillTx/>
              </a:rPr>
              <a:t>即可。</a:t>
            </a: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chemeClr val="tx1"/>
                </a:solidFill>
                <a:effectLst/>
                <a:uLnTx/>
                <a:uFillTx/>
                <a:latin typeface="Arial" charset="0"/>
                <a:ea typeface="宋体" pitchFamily="2" charset="-122"/>
              </a:rPr>
              <a:t>FSMC</a:t>
            </a:r>
            <a:r>
              <a:rPr kumimoji="0" lang="zh-CN" altLang="zh-CN" sz="2400" b="0" i="0" u="none" strike="noStrike" kern="0" cap="none" spc="0" normalizeH="0" baseline="0" noProof="0">
                <a:ln>
                  <a:noFill/>
                </a:ln>
                <a:solidFill>
                  <a:schemeClr val="tx1"/>
                </a:solidFill>
                <a:effectLst/>
                <a:uLnTx/>
                <a:uFillTx/>
                <a:latin typeface="Arial" charset="0"/>
                <a:ea typeface="宋体" pitchFamily="2" charset="-122"/>
              </a:rPr>
              <a:t>时序结构体</a:t>
            </a:r>
            <a:endParaRPr kumimoji="0" lang="zh-CN" altLang="en-US" sz="2400" b="0" i="0" u="none" strike="noStrike" kern="0" cap="none" spc="0" normalizeH="0" baseline="0" noProof="0">
              <a:ln>
                <a:noFill/>
              </a:ln>
              <a:solidFill>
                <a:schemeClr val="tx1"/>
              </a:solidFill>
              <a:effectLst/>
              <a:uLnTx/>
              <a:uFillTx/>
              <a:latin typeface="微软雅黑" pitchFamily="34" charset="-122"/>
              <a:ea typeface="微软雅黑" pitchFamily="34" charset="-122"/>
            </a:endParaRPr>
          </a:p>
        </p:txBody>
      </p:sp>
      <p:pic>
        <p:nvPicPr>
          <p:cNvPr id="8" name="图片 7"/>
          <p:cNvPicPr>
            <a:picLocks noChangeAspect="1"/>
          </p:cNvPicPr>
          <p:nvPr/>
        </p:nvPicPr>
        <p:blipFill>
          <a:blip r:embed="rId3"/>
          <a:stretch>
            <a:fillRect/>
          </a:stretch>
        </p:blipFill>
        <p:spPr>
          <a:xfrm>
            <a:off x="253087" y="2060848"/>
            <a:ext cx="8623537" cy="2520280"/>
          </a:xfrm>
          <a:prstGeom prst="rect">
            <a:avLst/>
          </a:prstGeom>
        </p:spPr>
      </p:pic>
    </p:spTree>
    <p:extLst>
      <p:ext uri="{BB962C8B-B14F-4D97-AF65-F5344CB8AC3E}">
        <p14:creationId xmlns:p14="http://schemas.microsoft.com/office/powerpoint/2010/main" val="2691901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539552" y="4680798"/>
            <a:ext cx="8208912" cy="1754326"/>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FSMC_CLKDivision </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zh-CN" sz="1800" b="0" i="0" u="none" strike="noStrike" kern="0" cap="none" spc="0" normalizeH="0" baseline="0" noProof="0">
                <a:ln>
                  <a:noFill/>
                </a:ln>
                <a:solidFill>
                  <a:sysClr val="windowText" lastClr="000000"/>
                </a:solidFill>
                <a:effectLst/>
                <a:uLnTx/>
                <a:uFillTx/>
              </a:rPr>
              <a:t>本成员用于设置时钟分频，它以</a:t>
            </a:r>
            <a:r>
              <a:rPr kumimoji="0" lang="en-US" altLang="zh-CN" sz="1800" b="0" i="0" u="none" strike="noStrike" kern="0" cap="none" spc="0" normalizeH="0" baseline="0" noProof="0">
                <a:ln>
                  <a:noFill/>
                </a:ln>
                <a:solidFill>
                  <a:sysClr val="windowText" lastClr="000000"/>
                </a:solidFill>
                <a:effectLst/>
                <a:uLnTx/>
                <a:uFillTx/>
              </a:rPr>
              <a:t>HCLK</a:t>
            </a:r>
            <a:r>
              <a:rPr kumimoji="0" lang="zh-CN" altLang="zh-CN" sz="1800" b="0" i="0" u="none" strike="noStrike" kern="0" cap="none" spc="0" normalizeH="0" baseline="0" noProof="0">
                <a:ln>
                  <a:noFill/>
                </a:ln>
                <a:solidFill>
                  <a:sysClr val="windowText" lastClr="000000"/>
                </a:solidFill>
                <a:effectLst/>
                <a:uLnTx/>
                <a:uFillTx/>
              </a:rPr>
              <a:t>时钟作为输入，经过</a:t>
            </a:r>
            <a:r>
              <a:rPr kumimoji="0" lang="en-US" altLang="zh-CN" sz="1800" b="0" i="0" u="none" strike="noStrike" kern="0" cap="none" spc="0" normalizeH="0" baseline="0" noProof="0">
                <a:ln>
                  <a:noFill/>
                </a:ln>
                <a:solidFill>
                  <a:sysClr val="windowText" lastClr="000000"/>
                </a:solidFill>
                <a:effectLst/>
                <a:uLnTx/>
                <a:uFillTx/>
              </a:rPr>
              <a:t>FSMC_CLKDivision</a:t>
            </a:r>
            <a:r>
              <a:rPr kumimoji="0" lang="zh-CN" altLang="zh-CN" sz="1800" b="0" i="0" u="none" strike="noStrike" kern="0" cap="none" spc="0" normalizeH="0" baseline="0" noProof="0">
                <a:ln>
                  <a:noFill/>
                </a:ln>
                <a:solidFill>
                  <a:sysClr val="windowText" lastClr="000000"/>
                </a:solidFill>
                <a:effectLst/>
                <a:uLnTx/>
                <a:uFillTx/>
              </a:rPr>
              <a:t>分频后输出到</a:t>
            </a:r>
            <a:r>
              <a:rPr kumimoji="0" lang="en-US" altLang="zh-CN" sz="1800" b="0" i="0" u="none" strike="noStrike" kern="0" cap="none" spc="0" normalizeH="0" baseline="0" noProof="0">
                <a:ln>
                  <a:noFill/>
                </a:ln>
                <a:solidFill>
                  <a:sysClr val="windowText" lastClr="000000"/>
                </a:solidFill>
                <a:effectLst/>
                <a:uLnTx/>
                <a:uFillTx/>
              </a:rPr>
              <a:t>FSMC_CLK</a:t>
            </a:r>
            <a:r>
              <a:rPr kumimoji="0" lang="zh-CN" altLang="zh-CN" sz="1800" b="0" i="0" u="none" strike="noStrike" kern="0" cap="none" spc="0" normalizeH="0" baseline="0" noProof="0">
                <a:ln>
                  <a:noFill/>
                </a:ln>
                <a:solidFill>
                  <a:sysClr val="windowText" lastClr="000000"/>
                </a:solidFill>
                <a:effectLst/>
                <a:uLnTx/>
                <a:uFillTx/>
              </a:rPr>
              <a:t>引脚作为通讯使用的同步时钟。控制其它异步通讯的存储器时这个参数无效，配置为</a:t>
            </a:r>
            <a:r>
              <a:rPr kumimoji="0" lang="en-US" altLang="zh-CN" sz="1800" b="0" i="0" u="none" strike="noStrike" kern="0" cap="none" spc="0" normalizeH="0" baseline="0" noProof="0">
                <a:ln>
                  <a:noFill/>
                </a:ln>
                <a:solidFill>
                  <a:sysClr val="windowText" lastClr="000000"/>
                </a:solidFill>
                <a:effectLst/>
                <a:uLnTx/>
                <a:uFillTx/>
              </a:rPr>
              <a:t>0</a:t>
            </a:r>
            <a:r>
              <a:rPr kumimoji="0" lang="zh-CN" altLang="zh-CN" sz="1800" b="0" i="0" u="none" strike="noStrike" kern="0" cap="none" spc="0" normalizeH="0" baseline="0" noProof="0">
                <a:ln>
                  <a:noFill/>
                </a:ln>
                <a:solidFill>
                  <a:sysClr val="windowText" lastClr="000000"/>
                </a:solidFill>
                <a:effectLst/>
                <a:uLnTx/>
                <a:uFillTx/>
              </a:rPr>
              <a:t>即可。</a:t>
            </a: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chemeClr val="tx1"/>
                </a:solidFill>
                <a:effectLst/>
                <a:uLnTx/>
                <a:uFillTx/>
                <a:latin typeface="Arial" charset="0"/>
                <a:ea typeface="宋体" pitchFamily="2" charset="-122"/>
              </a:rPr>
              <a:t>FSMC</a:t>
            </a:r>
            <a:r>
              <a:rPr kumimoji="0" lang="zh-CN" altLang="zh-CN" sz="2400" b="0" i="0" u="none" strike="noStrike" kern="0" cap="none" spc="0" normalizeH="0" baseline="0" noProof="0">
                <a:ln>
                  <a:noFill/>
                </a:ln>
                <a:solidFill>
                  <a:schemeClr val="tx1"/>
                </a:solidFill>
                <a:effectLst/>
                <a:uLnTx/>
                <a:uFillTx/>
                <a:latin typeface="Arial" charset="0"/>
                <a:ea typeface="宋体" pitchFamily="2" charset="-122"/>
              </a:rPr>
              <a:t>时序结构体</a:t>
            </a:r>
            <a:endParaRPr kumimoji="0" lang="zh-CN" altLang="en-US" sz="2400" b="0" i="0" u="none" strike="noStrike" kern="0" cap="none" spc="0" normalizeH="0" baseline="0" noProof="0">
              <a:ln>
                <a:noFill/>
              </a:ln>
              <a:solidFill>
                <a:schemeClr val="tx1"/>
              </a:solidFill>
              <a:effectLst/>
              <a:uLnTx/>
              <a:uFillTx/>
              <a:latin typeface="微软雅黑" pitchFamily="34" charset="-122"/>
              <a:ea typeface="微软雅黑" pitchFamily="34" charset="-122"/>
            </a:endParaRPr>
          </a:p>
        </p:txBody>
      </p:sp>
      <p:pic>
        <p:nvPicPr>
          <p:cNvPr id="8" name="图片 7"/>
          <p:cNvPicPr>
            <a:picLocks noChangeAspect="1"/>
          </p:cNvPicPr>
          <p:nvPr/>
        </p:nvPicPr>
        <p:blipFill>
          <a:blip r:embed="rId3"/>
          <a:stretch>
            <a:fillRect/>
          </a:stretch>
        </p:blipFill>
        <p:spPr>
          <a:xfrm>
            <a:off x="253087" y="2060848"/>
            <a:ext cx="8623537" cy="2520280"/>
          </a:xfrm>
          <a:prstGeom prst="rect">
            <a:avLst/>
          </a:prstGeom>
        </p:spPr>
      </p:pic>
    </p:spTree>
    <p:extLst>
      <p:ext uri="{BB962C8B-B14F-4D97-AF65-F5344CB8AC3E}">
        <p14:creationId xmlns:p14="http://schemas.microsoft.com/office/powerpoint/2010/main" val="220499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539552" y="4680798"/>
            <a:ext cx="8208912" cy="1754326"/>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FSMC_DataLatency </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zh-CN" sz="1800" b="0" i="0" u="none" strike="noStrike" kern="0" cap="none" spc="0" normalizeH="0" baseline="0" noProof="0">
                <a:ln>
                  <a:noFill/>
                </a:ln>
                <a:solidFill>
                  <a:sysClr val="windowText" lastClr="000000"/>
                </a:solidFill>
                <a:effectLst/>
                <a:uLnTx/>
                <a:uFillTx/>
              </a:rPr>
              <a:t>本成员设置数据保持时间，它表示在读取第一个数据之前要等待的周期数，该周期指同步时钟的周期，本参数仅用于同步</a:t>
            </a:r>
            <a:r>
              <a:rPr kumimoji="0" lang="en-US" altLang="zh-CN" sz="1800" b="0" i="0" u="none" strike="noStrike" kern="0" cap="none" spc="0" normalizeH="0" baseline="0" noProof="0">
                <a:ln>
                  <a:noFill/>
                </a:ln>
                <a:solidFill>
                  <a:sysClr val="windowText" lastClr="000000"/>
                </a:solidFill>
                <a:effectLst/>
                <a:uLnTx/>
                <a:uFillTx/>
              </a:rPr>
              <a:t>NOR FLASH</a:t>
            </a:r>
            <a:r>
              <a:rPr kumimoji="0" lang="zh-CN" altLang="zh-CN" sz="1800" b="0" i="0" u="none" strike="noStrike" kern="0" cap="none" spc="0" normalizeH="0" baseline="0" noProof="0">
                <a:ln>
                  <a:noFill/>
                </a:ln>
                <a:solidFill>
                  <a:sysClr val="windowText" lastClr="000000"/>
                </a:solidFill>
                <a:effectLst/>
                <a:uLnTx/>
                <a:uFillTx/>
              </a:rPr>
              <a:t>类型的存储器，控制其它类型的存储器时，本参数无效。</a:t>
            </a: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chemeClr val="tx1"/>
                </a:solidFill>
                <a:effectLst/>
                <a:uLnTx/>
                <a:uFillTx/>
                <a:latin typeface="Arial" charset="0"/>
                <a:ea typeface="宋体" pitchFamily="2" charset="-122"/>
              </a:rPr>
              <a:t>FSMC</a:t>
            </a:r>
            <a:r>
              <a:rPr kumimoji="0" lang="zh-CN" altLang="zh-CN" sz="2400" b="0" i="0" u="none" strike="noStrike" kern="0" cap="none" spc="0" normalizeH="0" baseline="0" noProof="0">
                <a:ln>
                  <a:noFill/>
                </a:ln>
                <a:solidFill>
                  <a:schemeClr val="tx1"/>
                </a:solidFill>
                <a:effectLst/>
                <a:uLnTx/>
                <a:uFillTx/>
                <a:latin typeface="Arial" charset="0"/>
                <a:ea typeface="宋体" pitchFamily="2" charset="-122"/>
              </a:rPr>
              <a:t>时序结构体</a:t>
            </a:r>
            <a:endParaRPr kumimoji="0" lang="zh-CN" altLang="en-US" sz="2400" b="0" i="0" u="none" strike="noStrike" kern="0" cap="none" spc="0" normalizeH="0" baseline="0" noProof="0">
              <a:ln>
                <a:noFill/>
              </a:ln>
              <a:solidFill>
                <a:schemeClr val="tx1"/>
              </a:solidFill>
              <a:effectLst/>
              <a:uLnTx/>
              <a:uFillTx/>
              <a:latin typeface="微软雅黑" pitchFamily="34" charset="-122"/>
              <a:ea typeface="微软雅黑" pitchFamily="34" charset="-122"/>
            </a:endParaRPr>
          </a:p>
        </p:txBody>
      </p:sp>
      <p:pic>
        <p:nvPicPr>
          <p:cNvPr id="8" name="图片 7"/>
          <p:cNvPicPr>
            <a:picLocks noChangeAspect="1"/>
          </p:cNvPicPr>
          <p:nvPr/>
        </p:nvPicPr>
        <p:blipFill>
          <a:blip r:embed="rId3"/>
          <a:stretch>
            <a:fillRect/>
          </a:stretch>
        </p:blipFill>
        <p:spPr>
          <a:xfrm>
            <a:off x="253087" y="2060848"/>
            <a:ext cx="8623537" cy="2520280"/>
          </a:xfrm>
          <a:prstGeom prst="rect">
            <a:avLst/>
          </a:prstGeom>
        </p:spPr>
      </p:pic>
    </p:spTree>
    <p:extLst>
      <p:ext uri="{BB962C8B-B14F-4D97-AF65-F5344CB8AC3E}">
        <p14:creationId xmlns:p14="http://schemas.microsoft.com/office/powerpoint/2010/main" val="3801517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539552" y="4221088"/>
            <a:ext cx="8208912" cy="1754326"/>
          </a:xfrm>
          <a:prstGeom prst="rect">
            <a:avLst/>
          </a:prstGeom>
        </p:spPr>
        <p:txBody>
          <a:bodyPr wrap="square">
            <a:spAutoFit/>
          </a:bodyPr>
          <a:lstStyle/>
          <a:p>
            <a:pPr marL="285750" marR="0" lvl="0" indent="-2857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0" cap="none" spc="0" normalizeH="0" baseline="0" noProof="0">
                <a:ln>
                  <a:noFill/>
                </a:ln>
                <a:solidFill>
                  <a:sysClr val="windowText" lastClr="000000"/>
                </a:solidFill>
                <a:effectLst/>
                <a:uLnTx/>
                <a:uFillTx/>
              </a:rPr>
              <a:t>FSMC_AccessMode </a:t>
            </a:r>
            <a:endParaRPr kumimoji="0" lang="zh-CN" altLang="zh-CN" sz="1800" b="0" i="0" u="none" strike="noStrike" kern="0" cap="none" spc="0" normalizeH="0" baseline="0" noProof="0">
              <a:ln>
                <a:noFill/>
              </a:ln>
              <a:solidFill>
                <a:sysClr val="windowText" lastClr="000000"/>
              </a:solidFill>
              <a:effectLst/>
              <a:uLnTx/>
              <a:uFillTx/>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zh-CN" sz="1800" b="0" i="0" u="none" strike="noStrike" kern="0" cap="none" spc="0" normalizeH="0" baseline="0" noProof="0">
                <a:ln>
                  <a:noFill/>
                </a:ln>
                <a:solidFill>
                  <a:sysClr val="windowText" lastClr="000000"/>
                </a:solidFill>
                <a:effectLst/>
                <a:uLnTx/>
                <a:uFillTx/>
              </a:rPr>
              <a:t>本成员设置存储器访问模式，不同的模式下</a:t>
            </a:r>
            <a:r>
              <a:rPr kumimoji="0" lang="en-US" altLang="zh-CN" sz="1800" b="0" i="0" u="none" strike="noStrike" kern="0" cap="none" spc="0" normalizeH="0" baseline="0" noProof="0">
                <a:ln>
                  <a:noFill/>
                </a:ln>
                <a:solidFill>
                  <a:sysClr val="windowText" lastClr="000000"/>
                </a:solidFill>
                <a:effectLst/>
                <a:uLnTx/>
                <a:uFillTx/>
              </a:rPr>
              <a:t>FSMC</a:t>
            </a:r>
            <a:r>
              <a:rPr kumimoji="0" lang="zh-CN" altLang="zh-CN" sz="1800" b="0" i="0" u="none" strike="noStrike" kern="0" cap="none" spc="0" normalizeH="0" baseline="0" noProof="0">
                <a:ln>
                  <a:noFill/>
                </a:ln>
                <a:solidFill>
                  <a:sysClr val="windowText" lastClr="000000"/>
                </a:solidFill>
                <a:effectLst/>
                <a:uLnTx/>
                <a:uFillTx/>
              </a:rPr>
              <a:t>访问存储器地址时引脚输出的时序不一样，可选</a:t>
            </a:r>
            <a:r>
              <a:rPr kumimoji="0" lang="en-US" altLang="zh-CN" sz="1800" b="0" i="0" u="none" strike="noStrike" kern="0" cap="none" spc="0" normalizeH="0" baseline="0" noProof="0">
                <a:ln>
                  <a:noFill/>
                </a:ln>
                <a:solidFill>
                  <a:sysClr val="windowText" lastClr="000000"/>
                </a:solidFill>
                <a:effectLst/>
                <a:uLnTx/>
                <a:uFillTx/>
              </a:rPr>
              <a:t>FSMC_AccessMode_A/B/C/D</a:t>
            </a:r>
            <a:r>
              <a:rPr kumimoji="0" lang="zh-CN" altLang="zh-CN" sz="1800" b="0" i="0" u="none" strike="noStrike" kern="0" cap="none" spc="0" normalizeH="0" baseline="0" noProof="0">
                <a:ln>
                  <a:noFill/>
                </a:ln>
                <a:solidFill>
                  <a:sysClr val="windowText" lastClr="000000"/>
                </a:solidFill>
                <a:effectLst/>
                <a:uLnTx/>
                <a:uFillTx/>
              </a:rPr>
              <a:t>模式。一般来说控制</a:t>
            </a:r>
            <a:r>
              <a:rPr lang="zh-CN" altLang="en-US" kern="0">
                <a:solidFill>
                  <a:sysClr val="windowText" lastClr="000000"/>
                </a:solidFill>
              </a:rPr>
              <a:t>异步</a:t>
            </a:r>
            <a:r>
              <a:rPr lang="en-US" altLang="zh-CN" kern="0">
                <a:solidFill>
                  <a:sysClr val="windowText" lastClr="000000"/>
                </a:solidFill>
              </a:rPr>
              <a:t>NOR FLASH</a:t>
            </a:r>
            <a:r>
              <a:rPr kumimoji="0" lang="zh-CN" altLang="zh-CN" sz="1800" b="0" i="0" u="none" strike="noStrike" kern="0" cap="none" spc="0" normalizeH="0" baseline="0" noProof="0">
                <a:ln>
                  <a:noFill/>
                </a:ln>
                <a:solidFill>
                  <a:sysClr val="windowText" lastClr="000000"/>
                </a:solidFill>
                <a:effectLst/>
                <a:uLnTx/>
                <a:uFillTx/>
              </a:rPr>
              <a:t>时使用</a:t>
            </a:r>
            <a:r>
              <a:rPr lang="en-US" altLang="zh-CN" kern="0">
                <a:solidFill>
                  <a:sysClr val="windowText" lastClr="000000"/>
                </a:solidFill>
              </a:rPr>
              <a:t>B</a:t>
            </a:r>
            <a:r>
              <a:rPr kumimoji="0" lang="zh-CN" altLang="zh-CN" sz="1800" b="0" i="0" u="none" strike="noStrike" kern="0" cap="none" spc="0" normalizeH="0" baseline="0" noProof="0">
                <a:ln>
                  <a:noFill/>
                </a:ln>
                <a:solidFill>
                  <a:sysClr val="windowText" lastClr="000000"/>
                </a:solidFill>
                <a:effectLst/>
                <a:uLnTx/>
                <a:uFillTx/>
              </a:rPr>
              <a:t>模式。</a:t>
            </a: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chemeClr val="tx1"/>
                </a:solidFill>
                <a:effectLst/>
                <a:uLnTx/>
                <a:uFillTx/>
                <a:latin typeface="Arial" charset="0"/>
                <a:ea typeface="宋体" pitchFamily="2" charset="-122"/>
              </a:rPr>
              <a:t>FSMC</a:t>
            </a:r>
            <a:r>
              <a:rPr kumimoji="0" lang="zh-CN" altLang="zh-CN" sz="2400" b="0" i="0" u="none" strike="noStrike" kern="0" cap="none" spc="0" normalizeH="0" baseline="0" noProof="0">
                <a:ln>
                  <a:noFill/>
                </a:ln>
                <a:solidFill>
                  <a:schemeClr val="tx1"/>
                </a:solidFill>
                <a:effectLst/>
                <a:uLnTx/>
                <a:uFillTx/>
                <a:latin typeface="Arial" charset="0"/>
                <a:ea typeface="宋体" pitchFamily="2" charset="-122"/>
              </a:rPr>
              <a:t>时序结构体</a:t>
            </a:r>
            <a:endParaRPr kumimoji="0" lang="zh-CN" altLang="en-US" sz="2400" b="0" i="0" u="none" strike="noStrike" kern="0" cap="none" spc="0" normalizeH="0" baseline="0" noProof="0">
              <a:ln>
                <a:noFill/>
              </a:ln>
              <a:solidFill>
                <a:schemeClr val="tx1"/>
              </a:solidFill>
              <a:effectLst/>
              <a:uLnTx/>
              <a:uFillTx/>
              <a:latin typeface="微软雅黑" pitchFamily="34" charset="-122"/>
              <a:ea typeface="微软雅黑" pitchFamily="34" charset="-122"/>
            </a:endParaRPr>
          </a:p>
        </p:txBody>
      </p:sp>
      <p:pic>
        <p:nvPicPr>
          <p:cNvPr id="8" name="图片 7"/>
          <p:cNvPicPr>
            <a:picLocks noChangeAspect="1"/>
          </p:cNvPicPr>
          <p:nvPr/>
        </p:nvPicPr>
        <p:blipFill>
          <a:blip r:embed="rId4"/>
          <a:stretch>
            <a:fillRect/>
          </a:stretch>
        </p:blipFill>
        <p:spPr>
          <a:xfrm>
            <a:off x="253087" y="1700808"/>
            <a:ext cx="8623537" cy="2520280"/>
          </a:xfrm>
          <a:prstGeom prst="rect">
            <a:avLst/>
          </a:prstGeom>
        </p:spPr>
      </p:pic>
      <p:sp>
        <p:nvSpPr>
          <p:cNvPr id="3" name="矩形 2"/>
          <p:cNvSpPr/>
          <p:nvPr/>
        </p:nvSpPr>
        <p:spPr>
          <a:xfrm>
            <a:off x="253087" y="5975414"/>
            <a:ext cx="8623537" cy="870751"/>
          </a:xfrm>
          <a:prstGeom prst="rect">
            <a:avLst/>
          </a:prstGeom>
        </p:spPr>
        <p:txBody>
          <a:bodyPr wrap="square">
            <a:spAutoFit/>
          </a:bodyPr>
          <a:lstStyle/>
          <a:p>
            <a:pPr marL="0" marR="0" lvl="0" indent="266700" algn="just" defTabSz="914400" eaLnBrk="1" fontAlgn="auto" latinLnBrk="0" hangingPunct="1">
              <a:lnSpc>
                <a:spcPct val="15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rPr>
              <a:t>	</a:t>
            </a:r>
            <a:r>
              <a:rPr kumimoji="0" lang="zh-CN" altLang="zh-CN" sz="1800" b="1" i="0" u="none" strike="noStrike" kern="0" cap="none" spc="0" normalizeH="0" baseline="0" noProof="0">
                <a:ln>
                  <a:noFill/>
                </a:ln>
                <a:solidFill>
                  <a:srgbClr val="FF0000"/>
                </a:solidFill>
                <a:effectLst/>
                <a:uLnTx/>
                <a:uFillTx/>
                <a:latin typeface="Times New Roman" panose="02020603050405020304" pitchFamily="18" charset="0"/>
              </a:rPr>
              <a:t>这个</a:t>
            </a: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rPr>
              <a:t>FSMC_NORSRAMTimingInitTypeDef </a:t>
            </a:r>
            <a:r>
              <a:rPr kumimoji="0" lang="zh-CN" altLang="zh-CN" sz="1800" b="1" i="0" u="none" strike="noStrike" kern="0" cap="none" spc="0" normalizeH="0" baseline="0" noProof="0">
                <a:ln>
                  <a:noFill/>
                </a:ln>
                <a:solidFill>
                  <a:srgbClr val="FF0000"/>
                </a:solidFill>
                <a:effectLst/>
                <a:uLnTx/>
                <a:uFillTx/>
                <a:latin typeface="Times New Roman" panose="02020603050405020304" pitchFamily="18" charset="0"/>
              </a:rPr>
              <a:t>时序结构体配置的延时参数，将作为下一节的</a:t>
            </a: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rPr>
              <a:t>FSMC SRAM</a:t>
            </a:r>
            <a:r>
              <a:rPr kumimoji="0" lang="zh-CN" altLang="zh-CN" sz="1800" b="1" i="0" u="none" strike="noStrike" kern="0" cap="none" spc="0" normalizeH="0" baseline="0" noProof="0">
                <a:ln>
                  <a:noFill/>
                </a:ln>
                <a:solidFill>
                  <a:srgbClr val="FF0000"/>
                </a:solidFill>
                <a:effectLst/>
                <a:uLnTx/>
                <a:uFillTx/>
                <a:latin typeface="Times New Roman" panose="02020603050405020304" pitchFamily="18" charset="0"/>
              </a:rPr>
              <a:t>初始化结构体的一个成员。</a:t>
            </a:r>
          </a:p>
        </p:txBody>
      </p:sp>
    </p:spTree>
    <p:extLst>
      <p:ext uri="{BB962C8B-B14F-4D97-AF65-F5344CB8AC3E}">
        <p14:creationId xmlns:p14="http://schemas.microsoft.com/office/powerpoint/2010/main" val="1184309086"/>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2799</TotalTime>
  <Pages>0</Pages>
  <Words>538</Words>
  <Characters>0</Characters>
  <Application>Microsoft Office PowerPoint</Application>
  <DocSecurity>0</DocSecurity>
  <PresentationFormat>全屏显示(4:3)</PresentationFormat>
  <Lines>0</Lines>
  <Paragraphs>124</Paragraphs>
  <Slides>25</Slides>
  <Notes>1</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admin</cp:lastModifiedBy>
  <cp:revision>287</cp:revision>
  <dcterms:created xsi:type="dcterms:W3CDTF">2014-09-22T09:17:55Z</dcterms:created>
  <dcterms:modified xsi:type="dcterms:W3CDTF">2017-12-13T01:16:04Z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