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66" r:id="rId6"/>
    <p:sldId id="367" r:id="rId7"/>
    <p:sldId id="365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qqxiuzi.cn/daohang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56082"/>
              </p:ext>
            </p:extLst>
          </p:nvPr>
        </p:nvGraphicFramePr>
        <p:xfrm>
          <a:off x="457200" y="3472656"/>
          <a:ext cx="8435280" cy="96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表示的字符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0x68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0x69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(hi)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两个字节的值都小于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ASCII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86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0xB0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0xA1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啊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两个字节的值都大于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GB2312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556793"/>
            <a:ext cx="84969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下表</a:t>
            </a:r>
            <a:r>
              <a:rPr lang="zh-CN" altLang="zh-CN"/>
              <a:t>说明了</a:t>
            </a:r>
            <a:r>
              <a:rPr lang="en-US" altLang="zh-CN"/>
              <a:t>GB2312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码的，当我们设定系统使用</a:t>
            </a:r>
            <a:r>
              <a:rPr lang="en-US" altLang="zh-CN"/>
              <a:t>GB2312</a:t>
            </a:r>
            <a:r>
              <a:rPr lang="zh-CN" altLang="zh-CN"/>
              <a:t>标准的时候，它遇到一个字符串时，会按字节检测字符值的大小，若遇到连续两个字节的数值都大于</a:t>
            </a:r>
            <a:r>
              <a:rPr lang="en-US" altLang="zh-CN"/>
              <a:t>127</a:t>
            </a:r>
            <a:r>
              <a:rPr lang="zh-CN" altLang="zh-CN"/>
              <a:t>时就把这两个连续的字节合在一起，用</a:t>
            </a:r>
            <a:r>
              <a:rPr lang="en-US" altLang="zh-CN"/>
              <a:t>GB2312</a:t>
            </a:r>
            <a:r>
              <a:rPr lang="zh-CN" altLang="zh-CN"/>
              <a:t>解码，若遇到的数值小于</a:t>
            </a:r>
            <a:r>
              <a:rPr lang="en-US" altLang="zh-CN"/>
              <a:t>127</a:t>
            </a:r>
            <a:r>
              <a:rPr lang="zh-CN" altLang="zh-CN"/>
              <a:t>，就直接用</a:t>
            </a:r>
            <a:r>
              <a:rPr lang="en-US" altLang="zh-CN"/>
              <a:t>ASCII</a:t>
            </a:r>
            <a:r>
              <a:rPr lang="zh-CN" altLang="zh-CN"/>
              <a:t>把它解码。</a:t>
            </a:r>
          </a:p>
        </p:txBody>
      </p:sp>
    </p:spTree>
    <p:extLst>
      <p:ext uri="{BB962C8B-B14F-4D97-AF65-F5344CB8AC3E}">
        <p14:creationId xmlns:p14="http://schemas.microsoft.com/office/powerpoint/2010/main" val="42228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57" y="1571086"/>
            <a:ext cx="5274310" cy="370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9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GB2312</a:t>
            </a:r>
            <a:r>
              <a:rPr lang="zh-CN" altLang="zh-CN"/>
              <a:t>编码的实际使用中，有时会用到区位码的概念</a:t>
            </a:r>
            <a:r>
              <a:rPr lang="zh-CN" altLang="en-US"/>
              <a:t>。</a:t>
            </a:r>
            <a:r>
              <a:rPr lang="en-US" altLang="zh-CN"/>
              <a:t>GB2312</a:t>
            </a:r>
            <a:r>
              <a:rPr lang="zh-CN" altLang="zh-CN"/>
              <a:t>编码对所收录字符进行了“分区”处理，共</a:t>
            </a:r>
            <a:r>
              <a:rPr lang="en-US" altLang="zh-CN"/>
              <a:t>94</a:t>
            </a:r>
            <a:r>
              <a:rPr lang="zh-CN" altLang="zh-CN"/>
              <a:t>个区，每区含有</a:t>
            </a:r>
            <a:r>
              <a:rPr lang="en-US" altLang="zh-CN"/>
              <a:t>94</a:t>
            </a:r>
            <a:r>
              <a:rPr lang="zh-CN" altLang="zh-CN"/>
              <a:t>个位，共</a:t>
            </a:r>
            <a:r>
              <a:rPr lang="en-US" altLang="zh-CN"/>
              <a:t>8836</a:t>
            </a:r>
            <a:r>
              <a:rPr lang="zh-CN" altLang="zh-CN"/>
              <a:t>个码位。而区位码实际是</a:t>
            </a:r>
            <a:r>
              <a:rPr lang="en-US" altLang="zh-CN"/>
              <a:t>GB2312</a:t>
            </a:r>
            <a:r>
              <a:rPr lang="zh-CN" altLang="zh-CN"/>
              <a:t>编码的内部形式，它规定对收录的每个字符采用两个字节表示，第一个字节为“高字节”，对应</a:t>
            </a:r>
            <a:r>
              <a:rPr lang="en-US" altLang="zh-CN"/>
              <a:t>94</a:t>
            </a:r>
            <a:r>
              <a:rPr lang="zh-CN" altLang="zh-CN"/>
              <a:t>个区；第二个字节为“低字节”，对应</a:t>
            </a:r>
            <a:r>
              <a:rPr lang="en-US" altLang="zh-CN"/>
              <a:t>94</a:t>
            </a:r>
            <a:r>
              <a:rPr lang="zh-CN" altLang="zh-CN"/>
              <a:t>个位。所以它的区位码范围是：</a:t>
            </a:r>
            <a:r>
              <a:rPr lang="en-US" altLang="zh-CN"/>
              <a:t>0101-9494</a:t>
            </a:r>
            <a:r>
              <a:rPr lang="zh-CN" altLang="zh-CN"/>
              <a:t>。为兼容</a:t>
            </a:r>
            <a:r>
              <a:rPr lang="en-US" altLang="zh-CN"/>
              <a:t>ASCII</a:t>
            </a:r>
            <a:r>
              <a:rPr lang="zh-CN" altLang="zh-CN"/>
              <a:t>码，区号和位号分别加上</a:t>
            </a:r>
            <a:r>
              <a:rPr lang="en-US" altLang="zh-CN"/>
              <a:t>0xA0</a:t>
            </a:r>
            <a:r>
              <a:rPr lang="zh-CN" altLang="zh-CN"/>
              <a:t>偏移就得到</a:t>
            </a:r>
            <a:r>
              <a:rPr lang="en-US" altLang="zh-CN"/>
              <a:t>GB2312</a:t>
            </a:r>
            <a:r>
              <a:rPr lang="zh-CN" altLang="zh-CN"/>
              <a:t>编码。在区位码上加上</a:t>
            </a:r>
            <a:r>
              <a:rPr lang="en-US" altLang="zh-CN"/>
              <a:t>0xA0</a:t>
            </a:r>
            <a:r>
              <a:rPr lang="zh-CN" altLang="zh-CN"/>
              <a:t>偏移，可求得</a:t>
            </a:r>
            <a:r>
              <a:rPr lang="en-US" altLang="zh-CN"/>
              <a:t>GB2312</a:t>
            </a:r>
            <a:r>
              <a:rPr lang="zh-CN" altLang="zh-CN"/>
              <a:t>编码范围：</a:t>
            </a:r>
            <a:r>
              <a:rPr lang="en-US" altLang="zh-CN"/>
              <a:t>0xA1A1</a:t>
            </a:r>
            <a:r>
              <a:rPr lang="zh-CN" altLang="zh-CN"/>
              <a:t>－</a:t>
            </a:r>
            <a:r>
              <a:rPr lang="en-US" altLang="zh-CN"/>
              <a:t>0xFEFE</a:t>
            </a:r>
            <a:r>
              <a:rPr lang="zh-CN" altLang="zh-CN"/>
              <a:t>，其中汉字的编码范围为</a:t>
            </a:r>
            <a:r>
              <a:rPr lang="en-US" altLang="zh-CN"/>
              <a:t>0xB0A1-0xF7FE</a:t>
            </a:r>
            <a:r>
              <a:rPr lang="zh-CN" altLang="zh-CN"/>
              <a:t>，第一字节</a:t>
            </a:r>
            <a:r>
              <a:rPr lang="en-US" altLang="zh-CN"/>
              <a:t>0xB0-0xF7</a:t>
            </a:r>
            <a:r>
              <a:rPr lang="zh-CN" altLang="zh-CN"/>
              <a:t>（对应区号：</a:t>
            </a:r>
            <a:r>
              <a:rPr lang="en-US" altLang="zh-CN"/>
              <a:t>16</a:t>
            </a:r>
            <a:r>
              <a:rPr lang="zh-CN" altLang="zh-CN"/>
              <a:t>－</a:t>
            </a:r>
            <a:r>
              <a:rPr lang="en-US" altLang="zh-CN"/>
              <a:t>87</a:t>
            </a:r>
            <a:r>
              <a:rPr lang="zh-CN" altLang="zh-CN"/>
              <a:t>），第二个字节</a:t>
            </a:r>
            <a:r>
              <a:rPr lang="en-US" altLang="zh-CN"/>
              <a:t>0xA1-0xFE</a:t>
            </a:r>
            <a:r>
              <a:rPr lang="zh-CN" altLang="zh-CN"/>
              <a:t>（对应位号：</a:t>
            </a:r>
            <a:r>
              <a:rPr lang="en-US" altLang="zh-CN"/>
              <a:t>01</a:t>
            </a:r>
            <a:r>
              <a:rPr lang="zh-CN" altLang="zh-CN"/>
              <a:t>－</a:t>
            </a:r>
            <a:r>
              <a:rPr lang="en-US" altLang="zh-CN"/>
              <a:t>94</a:t>
            </a:r>
            <a:r>
              <a:rPr lang="zh-CN" altLang="zh-CN"/>
              <a:t>）。</a:t>
            </a:r>
          </a:p>
        </p:txBody>
      </p:sp>
      <p:sp>
        <p:nvSpPr>
          <p:cNvPr id="2" name="矩形 1"/>
          <p:cNvSpPr/>
          <p:nvPr/>
        </p:nvSpPr>
        <p:spPr>
          <a:xfrm>
            <a:off x="182240" y="5085184"/>
            <a:ext cx="871024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例如，“啊”字是</a:t>
            </a:r>
            <a:r>
              <a:rPr lang="en-US" altLang="zh-CN"/>
              <a:t>GB2312</a:t>
            </a:r>
            <a:r>
              <a:rPr lang="zh-CN" altLang="zh-CN"/>
              <a:t>编码中的第一个汉字，它位于</a:t>
            </a:r>
            <a:r>
              <a:rPr lang="en-US" altLang="zh-CN"/>
              <a:t>16</a:t>
            </a:r>
            <a:r>
              <a:rPr lang="zh-CN" altLang="zh-CN"/>
              <a:t>区的</a:t>
            </a:r>
            <a:r>
              <a:rPr lang="en-US" altLang="zh-CN"/>
              <a:t>01</a:t>
            </a:r>
            <a:r>
              <a:rPr lang="zh-CN" altLang="zh-CN"/>
              <a:t>位，所以它的区位码就是</a:t>
            </a:r>
            <a:r>
              <a:rPr lang="en-US" altLang="zh-CN"/>
              <a:t>1601</a:t>
            </a:r>
            <a:r>
              <a:rPr lang="zh-CN" altLang="zh-CN"/>
              <a:t>，加上</a:t>
            </a:r>
            <a:r>
              <a:rPr lang="en-US" altLang="zh-CN"/>
              <a:t>0xA0</a:t>
            </a:r>
            <a:r>
              <a:rPr lang="zh-CN" altLang="zh-CN"/>
              <a:t>偏移，其</a:t>
            </a:r>
            <a:r>
              <a:rPr lang="en-US" altLang="zh-CN"/>
              <a:t>GB2312</a:t>
            </a:r>
            <a:r>
              <a:rPr lang="zh-CN" altLang="zh-CN"/>
              <a:t>编码为</a:t>
            </a:r>
            <a:r>
              <a:rPr lang="en-US" altLang="zh-CN"/>
              <a:t>0xB0A1</a:t>
            </a:r>
            <a:r>
              <a:rPr lang="zh-CN" altLang="zh-CN"/>
              <a:t>。其中区位码为</a:t>
            </a:r>
            <a:r>
              <a:rPr lang="en-US" altLang="zh-CN"/>
              <a:t>0101</a:t>
            </a:r>
            <a:r>
              <a:rPr lang="zh-CN" altLang="zh-CN"/>
              <a:t>的码位表示的是“空格”符。</a:t>
            </a:r>
          </a:p>
        </p:txBody>
      </p:sp>
    </p:spTree>
    <p:extLst>
      <p:ext uri="{BB962C8B-B14F-4D97-AF65-F5344CB8AC3E}">
        <p14:creationId xmlns:p14="http://schemas.microsoft.com/office/powerpoint/2010/main" val="554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据统计，</a:t>
            </a:r>
            <a:r>
              <a:rPr lang="en-US" altLang="zh-CN"/>
              <a:t>GB2312</a:t>
            </a:r>
            <a:r>
              <a:rPr lang="zh-CN" altLang="zh-CN"/>
              <a:t>编码中表示的</a:t>
            </a:r>
            <a:r>
              <a:rPr lang="en-US" altLang="zh-CN"/>
              <a:t>6763</a:t>
            </a:r>
            <a:r>
              <a:rPr lang="zh-CN" altLang="zh-CN"/>
              <a:t>个汉字已经覆盖中国大陆</a:t>
            </a:r>
            <a:r>
              <a:rPr lang="en-US" altLang="zh-CN"/>
              <a:t>99.75%</a:t>
            </a:r>
            <a:r>
              <a:rPr lang="zh-CN" altLang="zh-CN"/>
              <a:t>的使用率，单看这个数字已经很令人满意了，但是不能因为那些文字不常用就不让它进入信息时代，而且生僻字在人名、文言文中的出现频率是非常高的。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为此我们在</a:t>
            </a:r>
            <a:r>
              <a:rPr lang="en-US" altLang="zh-CN"/>
              <a:t>GB2312</a:t>
            </a:r>
            <a:r>
              <a:rPr lang="zh-CN" altLang="zh-CN"/>
              <a:t>标准的基础上又增加了</a:t>
            </a:r>
            <a:r>
              <a:rPr lang="en-US" altLang="zh-CN"/>
              <a:t>14240</a:t>
            </a:r>
            <a:r>
              <a:rPr lang="zh-CN" altLang="zh-CN"/>
              <a:t>个新汉字</a:t>
            </a:r>
            <a:r>
              <a:rPr lang="en-US" altLang="zh-CN"/>
              <a:t>(</a:t>
            </a:r>
            <a:r>
              <a:rPr lang="zh-CN" altLang="zh-CN"/>
              <a:t>包括所有后面介绍的</a:t>
            </a:r>
            <a:r>
              <a:rPr lang="en-US" altLang="zh-CN"/>
              <a:t>Big5</a:t>
            </a:r>
            <a:r>
              <a:rPr lang="zh-CN" altLang="zh-CN"/>
              <a:t>中的所有汉字</a:t>
            </a:r>
            <a:r>
              <a:rPr lang="en-US" altLang="zh-CN"/>
              <a:t>)</a:t>
            </a:r>
            <a:r>
              <a:rPr lang="zh-CN" altLang="zh-CN"/>
              <a:t>和符号，这个方案被称为</a:t>
            </a:r>
            <a:r>
              <a:rPr lang="en-US" altLang="zh-CN"/>
              <a:t>GBK</a:t>
            </a:r>
            <a:r>
              <a:rPr lang="zh-CN" altLang="zh-CN"/>
              <a:t>标准。增加这么多字符，按照</a:t>
            </a:r>
            <a:r>
              <a:rPr lang="en-US" altLang="zh-CN"/>
              <a:t>GB2312</a:t>
            </a:r>
            <a:r>
              <a:rPr lang="zh-CN" altLang="zh-CN"/>
              <a:t>原来的格式来编码，</a:t>
            </a:r>
            <a:r>
              <a:rPr lang="en-US" altLang="zh-CN"/>
              <a:t>2</a:t>
            </a:r>
            <a:r>
              <a:rPr lang="zh-CN" altLang="zh-CN"/>
              <a:t>个字节已经存</a:t>
            </a:r>
            <a:r>
              <a:rPr lang="zh-CN" altLang="en-US"/>
              <a:t>储</a:t>
            </a:r>
            <a:r>
              <a:rPr lang="zh-CN" altLang="zh-CN"/>
              <a:t>不下，我们的程序员修改了一下格式，不再要求第</a:t>
            </a:r>
            <a:r>
              <a:rPr lang="en-US" altLang="zh-CN"/>
              <a:t>2</a:t>
            </a:r>
            <a:r>
              <a:rPr lang="zh-CN" altLang="zh-CN"/>
              <a:t>个字节的编码值必须大于</a:t>
            </a:r>
            <a:r>
              <a:rPr lang="en-US" altLang="zh-CN"/>
              <a:t>127</a:t>
            </a:r>
            <a:r>
              <a:rPr lang="zh-CN" altLang="zh-CN"/>
              <a:t>，只要第</a:t>
            </a:r>
            <a:r>
              <a:rPr lang="en-US" altLang="zh-CN"/>
              <a:t>1</a:t>
            </a:r>
            <a:r>
              <a:rPr lang="zh-CN" altLang="zh-CN"/>
              <a:t>个字节大于</a:t>
            </a:r>
            <a:r>
              <a:rPr lang="en-US" altLang="zh-CN"/>
              <a:t>127</a:t>
            </a:r>
            <a:r>
              <a:rPr lang="zh-CN" altLang="zh-CN"/>
              <a:t>就表示这是一个汉字的开始，这样就做到兼容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标准了。</a:t>
            </a:r>
          </a:p>
        </p:txBody>
      </p:sp>
    </p:spTree>
    <p:extLst>
      <p:ext uri="{BB962C8B-B14F-4D97-AF65-F5344CB8AC3E}">
        <p14:creationId xmlns:p14="http://schemas.microsoft.com/office/powerpoint/2010/main" val="9687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说明了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8056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773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说明了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85017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773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 GB18030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随着计算机技术的普及，我们后来又在</a:t>
            </a:r>
            <a:r>
              <a:rPr lang="en-US" altLang="zh-CN"/>
              <a:t>GBK</a:t>
            </a:r>
            <a:r>
              <a:rPr lang="zh-CN" altLang="zh-CN"/>
              <a:t>的标准上不断扩展字符，这些标准被称为</a:t>
            </a:r>
            <a:r>
              <a:rPr lang="en-US" altLang="zh-CN"/>
              <a:t>GB18030</a:t>
            </a:r>
            <a:r>
              <a:rPr lang="zh-CN" altLang="zh-CN"/>
              <a:t>，如</a:t>
            </a:r>
            <a:r>
              <a:rPr lang="en-US" altLang="zh-CN"/>
              <a:t>GB18030-2000</a:t>
            </a:r>
            <a:r>
              <a:rPr lang="zh-CN" altLang="zh-CN"/>
              <a:t>、</a:t>
            </a:r>
            <a:r>
              <a:rPr lang="en-US" altLang="zh-CN"/>
              <a:t>GB18030-2005</a:t>
            </a:r>
            <a:r>
              <a:rPr lang="zh-CN" altLang="zh-CN"/>
              <a:t>等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-</a:t>
            </a:r>
            <a:r>
              <a:rPr lang="zh-CN" altLang="zh-CN"/>
              <a:t>”号后面的数字是制定标准时的年号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GB18030</a:t>
            </a:r>
            <a:r>
              <a:rPr lang="zh-CN" altLang="zh-CN"/>
              <a:t>的编码使用</a:t>
            </a:r>
            <a:r>
              <a:rPr lang="en-US" altLang="zh-CN"/>
              <a:t>4</a:t>
            </a:r>
            <a:r>
              <a:rPr lang="zh-CN" altLang="zh-CN"/>
              <a:t>个字节，它利用前面标准中的第</a:t>
            </a:r>
            <a:r>
              <a:rPr lang="en-US" altLang="zh-CN"/>
              <a:t>2</a:t>
            </a:r>
            <a:r>
              <a:rPr lang="zh-CN" altLang="zh-CN"/>
              <a:t>个字节未使用的“</a:t>
            </a:r>
            <a:r>
              <a:rPr lang="en-US" altLang="zh-CN"/>
              <a:t>0x30-0x39</a:t>
            </a:r>
            <a:r>
              <a:rPr lang="zh-CN" altLang="zh-CN"/>
              <a:t>”编码表示扩充四字节的后缀，兼容</a:t>
            </a:r>
            <a:r>
              <a:rPr lang="en-US" altLang="zh-CN"/>
              <a:t>GBK</a:t>
            </a:r>
            <a:r>
              <a:rPr lang="zh-CN" altLang="zh-CN"/>
              <a:t>、</a:t>
            </a:r>
            <a:r>
              <a:rPr lang="en-US" altLang="zh-CN"/>
              <a:t>GB2312</a:t>
            </a:r>
            <a:r>
              <a:rPr lang="zh-CN" altLang="zh-CN"/>
              <a:t>及</a:t>
            </a:r>
            <a:r>
              <a:rPr lang="en-US" altLang="zh-CN"/>
              <a:t>ASCII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GB18030-2000</a:t>
            </a:r>
            <a:r>
              <a:rPr lang="zh-CN" altLang="zh-CN"/>
              <a:t>主要在</a:t>
            </a:r>
            <a:r>
              <a:rPr lang="en-US" altLang="zh-CN"/>
              <a:t>GBK</a:t>
            </a:r>
            <a:r>
              <a:rPr lang="zh-CN" altLang="zh-CN"/>
              <a:t>基础上增加了“</a:t>
            </a:r>
            <a:r>
              <a:rPr lang="en-US" altLang="zh-CN"/>
              <a:t>CJK(</a:t>
            </a:r>
            <a:r>
              <a:rPr lang="zh-CN" altLang="zh-CN"/>
              <a:t>中日韩</a:t>
            </a:r>
            <a:r>
              <a:rPr lang="en-US" altLang="zh-CN"/>
              <a:t>)</a:t>
            </a:r>
            <a:r>
              <a:rPr lang="zh-CN" altLang="zh-CN"/>
              <a:t>统一汉字扩充</a:t>
            </a:r>
            <a:r>
              <a:rPr lang="en-US" altLang="zh-CN"/>
              <a:t>A</a:t>
            </a:r>
            <a:r>
              <a:rPr lang="zh-CN" altLang="zh-CN"/>
              <a:t>”的汉字。加上前面</a:t>
            </a:r>
            <a:r>
              <a:rPr lang="en-US" altLang="zh-CN"/>
              <a:t>GBK</a:t>
            </a:r>
            <a:r>
              <a:rPr lang="zh-CN" altLang="zh-CN"/>
              <a:t>的内容，</a:t>
            </a:r>
            <a:r>
              <a:rPr lang="en-US" altLang="zh-CN"/>
              <a:t>GB18030-2000</a:t>
            </a:r>
            <a:r>
              <a:rPr lang="zh-CN" altLang="zh-CN"/>
              <a:t>一共规定了</a:t>
            </a:r>
            <a:r>
              <a:rPr lang="en-US" altLang="zh-CN"/>
              <a:t>27533</a:t>
            </a:r>
            <a:r>
              <a:rPr lang="zh-CN" altLang="zh-CN"/>
              <a:t>个汉字（包括部首、部件等）的编码，还有一些常用非汉字符号。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GB18030-2005</a:t>
            </a:r>
            <a:r>
              <a:rPr lang="zh-CN" altLang="zh-CN"/>
              <a:t>的主要特点是在</a:t>
            </a:r>
            <a:r>
              <a:rPr lang="en-US" altLang="zh-CN"/>
              <a:t>GB18030-2000</a:t>
            </a:r>
            <a:r>
              <a:rPr lang="zh-CN" altLang="zh-CN"/>
              <a:t>基础上增加了“</a:t>
            </a:r>
            <a:r>
              <a:rPr lang="en-US" altLang="zh-CN"/>
              <a:t>CJK(</a:t>
            </a:r>
            <a:r>
              <a:rPr lang="zh-CN" altLang="zh-CN"/>
              <a:t>中日韩</a:t>
            </a:r>
            <a:r>
              <a:rPr lang="en-US" altLang="zh-CN"/>
              <a:t>)</a:t>
            </a:r>
            <a:r>
              <a:rPr lang="zh-CN" altLang="zh-CN"/>
              <a:t>统一汉字扩充</a:t>
            </a:r>
            <a:r>
              <a:rPr lang="en-US" altLang="zh-CN"/>
              <a:t>B</a:t>
            </a:r>
            <a:r>
              <a:rPr lang="zh-CN" altLang="zh-CN"/>
              <a:t>”的汉字。增加了</a:t>
            </a:r>
            <a:r>
              <a:rPr lang="en-US" altLang="zh-CN"/>
              <a:t>42711</a:t>
            </a:r>
            <a:r>
              <a:rPr lang="zh-CN" altLang="zh-CN"/>
              <a:t>个汉字和多种我国少数民族文字的编码（如藏、蒙古、傣、彝、朝鲜、维吾尔文等）。加上前面</a:t>
            </a:r>
            <a:r>
              <a:rPr lang="en-US" altLang="zh-CN"/>
              <a:t>GB18030-2000</a:t>
            </a:r>
            <a:r>
              <a:rPr lang="zh-CN" altLang="zh-CN"/>
              <a:t>的内容，一共收录了</a:t>
            </a:r>
            <a:r>
              <a:rPr lang="en-US" altLang="zh-CN"/>
              <a:t>70244</a:t>
            </a:r>
            <a:r>
              <a:rPr lang="zh-CN" altLang="zh-CN"/>
              <a:t>个汉字。</a:t>
            </a:r>
          </a:p>
        </p:txBody>
      </p:sp>
    </p:spTree>
    <p:extLst>
      <p:ext uri="{BB962C8B-B14F-4D97-AF65-F5344CB8AC3E}">
        <p14:creationId xmlns:p14="http://schemas.microsoft.com/office/powerpoint/2010/main" val="20124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各个标准的对比说明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GB2312</a:t>
            </a:r>
            <a:r>
              <a:rPr lang="zh-CN" altLang="zh-CN"/>
              <a:t>、</a:t>
            </a:r>
            <a:r>
              <a:rPr lang="en-US" altLang="zh-CN"/>
              <a:t>GBK</a:t>
            </a:r>
            <a:r>
              <a:rPr lang="zh-CN" altLang="zh-CN"/>
              <a:t>及</a:t>
            </a:r>
            <a:r>
              <a:rPr lang="en-US" altLang="zh-CN"/>
              <a:t>GB18030</a:t>
            </a:r>
            <a:r>
              <a:rPr lang="zh-CN" altLang="zh-CN"/>
              <a:t>是汉字的国家标准编码，新版向下兼容旧版，各个标准简要说明见</a:t>
            </a:r>
            <a:r>
              <a:rPr lang="zh-CN" altLang="en-US"/>
              <a:t>下表，</a:t>
            </a:r>
            <a:r>
              <a:rPr lang="zh-CN" altLang="zh-CN"/>
              <a:t>目前比较流行的是</a:t>
            </a:r>
            <a:r>
              <a:rPr lang="en-US" altLang="zh-CN"/>
              <a:t>GBK</a:t>
            </a:r>
            <a:r>
              <a:rPr lang="zh-CN" altLang="zh-CN"/>
              <a:t>编码，因为每个汉字只占用</a:t>
            </a:r>
            <a:r>
              <a:rPr lang="en-US" altLang="zh-CN"/>
              <a:t>2</a:t>
            </a:r>
            <a:r>
              <a:rPr lang="zh-CN" altLang="zh-CN"/>
              <a:t>个字节，而且它编码的字符已经能满足大部分的需求，但国家要求一些产品必须支持</a:t>
            </a:r>
            <a:r>
              <a:rPr lang="en-US" altLang="zh-CN"/>
              <a:t>GB18030</a:t>
            </a:r>
            <a:r>
              <a:rPr lang="zh-CN" altLang="zh-CN"/>
              <a:t>标准。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0" y="271284"/>
            <a:ext cx="5175497" cy="45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63" y="4873505"/>
            <a:ext cx="5175497" cy="18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 Big5</a:t>
            </a:r>
            <a:r>
              <a:rPr lang="zh-CN" altLang="en-US" sz="2000" b="1"/>
              <a:t>编码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在台湾、香港等地区，使用较多的是</a:t>
            </a:r>
            <a:r>
              <a:rPr lang="en-US" altLang="zh-CN"/>
              <a:t>Big5</a:t>
            </a:r>
            <a:r>
              <a:rPr lang="zh-CN" altLang="zh-CN"/>
              <a:t>编码，它的主要特点是收录了繁体字。而从</a:t>
            </a:r>
            <a:r>
              <a:rPr lang="en-US" altLang="zh-CN"/>
              <a:t>GBK</a:t>
            </a:r>
            <a:r>
              <a:rPr lang="zh-CN" altLang="zh-CN"/>
              <a:t>编码开始，已经把</a:t>
            </a:r>
            <a:r>
              <a:rPr lang="en-US" altLang="zh-CN"/>
              <a:t>Big5</a:t>
            </a:r>
            <a:r>
              <a:rPr lang="zh-CN" altLang="zh-CN"/>
              <a:t>中的所有汉字收录进编码了。即对于汉字部分，</a:t>
            </a:r>
            <a:r>
              <a:rPr lang="en-US" altLang="zh-CN"/>
              <a:t>GBK</a:t>
            </a:r>
            <a:r>
              <a:rPr lang="zh-CN" altLang="zh-CN"/>
              <a:t>是</a:t>
            </a:r>
            <a:r>
              <a:rPr lang="en-US" altLang="zh-CN"/>
              <a:t>Big5</a:t>
            </a:r>
            <a:r>
              <a:rPr lang="zh-CN" altLang="zh-CN"/>
              <a:t>的超集，</a:t>
            </a:r>
            <a:r>
              <a:rPr lang="en-US" altLang="zh-CN"/>
              <a:t>Big5</a:t>
            </a:r>
            <a:r>
              <a:rPr lang="zh-CN" altLang="zh-CN"/>
              <a:t>能表示的汉字，在</a:t>
            </a:r>
            <a:r>
              <a:rPr lang="en-US" altLang="zh-CN"/>
              <a:t>GBK</a:t>
            </a:r>
            <a:r>
              <a:rPr lang="zh-CN" altLang="zh-CN"/>
              <a:t>都能找到那些字相应的编码，但他们的编码是不一样的，两个标准不兼容，如</a:t>
            </a:r>
            <a:r>
              <a:rPr lang="en-US" altLang="zh-CN"/>
              <a:t>GBK</a:t>
            </a:r>
            <a:r>
              <a:rPr lang="zh-CN" altLang="zh-CN"/>
              <a:t>中的“啊”字编码是“</a:t>
            </a:r>
            <a:r>
              <a:rPr lang="en-US" altLang="zh-CN"/>
              <a:t>0xB0A1</a:t>
            </a:r>
            <a:r>
              <a:rPr lang="zh-CN" altLang="zh-CN"/>
              <a:t>”，而</a:t>
            </a:r>
            <a:r>
              <a:rPr lang="en-US" altLang="zh-CN"/>
              <a:t>Big5</a:t>
            </a:r>
            <a:r>
              <a:rPr lang="zh-CN" altLang="zh-CN"/>
              <a:t>标准中的编码为“</a:t>
            </a:r>
            <a:r>
              <a:rPr lang="en-US" altLang="zh-CN"/>
              <a:t>0xB0DA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6697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本章字符编码说明参考网站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3140968"/>
            <a:ext cx="7702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Unicode</a:t>
            </a:r>
            <a:r>
              <a:rPr lang="zh-CN" altLang="zh-CN"/>
              <a:t>官网：</a:t>
            </a:r>
            <a:r>
              <a:rPr lang="en-US" altLang="zh-CN" u="sng">
                <a:hlinkClick r:id="rId3"/>
              </a:rPr>
              <a:t>http://www.unicode.org</a:t>
            </a:r>
            <a:r>
              <a:rPr lang="zh-CN" altLang="zh-CN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9400" y="2276872"/>
            <a:ext cx="605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字符编码及转换测试：</a:t>
            </a:r>
            <a:r>
              <a:rPr lang="en-US" altLang="zh-CN">
                <a:hlinkClick r:id="rId4"/>
              </a:rPr>
              <a:t>http://www.qqxiuzi.cn/daohang.htm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字符编码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由于计算机只能识别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，文字也只能以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的形式在计算机里存储，所以我们需要对文字进行编码才能让计算机处理，编码的过程就是规定特定的</a:t>
            </a:r>
            <a:r>
              <a:rPr lang="en-US" altLang="zh-CN"/>
              <a:t>01</a:t>
            </a:r>
            <a:r>
              <a:rPr lang="zh-CN" altLang="zh-CN"/>
              <a:t>数字串来表示特定的文字，最简单的字符编码例子是</a:t>
            </a:r>
            <a:r>
              <a:rPr lang="en-US" altLang="zh-CN"/>
              <a:t>ASCII</a:t>
            </a:r>
            <a:r>
              <a:rPr lang="zh-CN" altLang="zh-CN"/>
              <a:t>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676928" y="3798332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在程序设计中使用</a:t>
            </a:r>
            <a:r>
              <a:rPr lang="en-US" altLang="zh-CN"/>
              <a:t>ASCII</a:t>
            </a:r>
            <a:r>
              <a:rPr lang="zh-CN" altLang="zh-CN"/>
              <a:t>编码表约定了一些控制字符、英文及数字。它们在存储器中，本质也是二进制数，只是我们约定这些二进制数可以表示某些特殊意义，如以</a:t>
            </a:r>
            <a:r>
              <a:rPr lang="en-US" altLang="zh-CN"/>
              <a:t>ASCII</a:t>
            </a:r>
            <a:r>
              <a:rPr lang="zh-CN" altLang="zh-CN"/>
              <a:t>编码解释数字“</a:t>
            </a:r>
            <a:r>
              <a:rPr lang="en-US" altLang="zh-CN"/>
              <a:t>0x41</a:t>
            </a:r>
            <a:r>
              <a:rPr lang="zh-CN" altLang="zh-CN"/>
              <a:t>”时，它表示英文字符“</a:t>
            </a:r>
            <a:r>
              <a:rPr lang="en-US" altLang="zh-CN"/>
              <a:t>A</a:t>
            </a:r>
            <a:r>
              <a:rPr lang="zh-CN" altLang="zh-CN"/>
              <a:t>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652935" y="3356992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16417"/>
              </p:ext>
            </p:extLst>
          </p:nvPr>
        </p:nvGraphicFramePr>
        <p:xfrm>
          <a:off x="1835692" y="1090648"/>
          <a:ext cx="6480724" cy="572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十六进制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缩写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zh-CN" sz="900">
                          <a:effectLst/>
                        </a:rPr>
                        <a:t>字符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解释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NUL(null)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空字符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SOH(start of headline)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标题开始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STX (start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ETX (end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EOT (end of transmission)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ENQ (enquiry)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请求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ACK (acknowledge)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收到通知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BEL (bell)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响铃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BS (backspace)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退格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HT (horizontal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水平制表符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LF (NL line feed, new 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换行键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VT (vertical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垂直制表符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FF (NP form feed, new page)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换页键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 (carriage return)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回车键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 (shift out)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不用切换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 (shift in)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启用切换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DLE (data link 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数据链路转义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DC1 (device control 1)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DC2 (device control 2)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DC3 (device control 3)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DC4 (device control 4)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NAK (negative 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拒绝接收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SYN (synchronous idle)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同步空闲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ETB (end of trans. block)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传输块结束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CAN (cancel)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取消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 (end of medium)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介质中断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 (substitute)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替补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ESC (escape)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换码</a:t>
                      </a:r>
                      <a:r>
                        <a:rPr lang="en-US" sz="800">
                          <a:effectLst/>
                        </a:rPr>
                        <a:t>(</a:t>
                      </a:r>
                      <a:r>
                        <a:rPr lang="zh-CN" sz="800">
                          <a:effectLst/>
                        </a:rPr>
                        <a:t>溢出</a:t>
                      </a:r>
                      <a:r>
                        <a:rPr lang="en-US" sz="800">
                          <a:effectLst/>
                        </a:rPr>
                        <a:t>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FS (file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文件分割符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GS (group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分组符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RS (record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记录分离符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 (unit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单元分隔符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1052736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</p:spTree>
    <p:extLst>
      <p:ext uri="{BB962C8B-B14F-4D97-AF65-F5344CB8AC3E}">
        <p14:creationId xmlns:p14="http://schemas.microsoft.com/office/powerpoint/2010/main" val="1191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6946"/>
              </p:ext>
            </p:extLst>
          </p:nvPr>
        </p:nvGraphicFramePr>
        <p:xfrm>
          <a:off x="211482" y="764704"/>
          <a:ext cx="4360517" cy="595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十进制</a:t>
                      </a:r>
                      <a:endParaRPr lang="zh-CN" sz="1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(space)</a:t>
                      </a:r>
                      <a:r>
                        <a:rPr lang="zh-CN" sz="900">
                          <a:effectLst/>
                        </a:rPr>
                        <a:t>空格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!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"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#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&amp;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'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[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,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]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^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/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_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`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35</a:t>
                      </a:r>
                      <a:endParaRPr lang="zh-CN" sz="9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1663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1261"/>
              </p:ext>
            </p:extLst>
          </p:nvPr>
        </p:nvGraphicFramePr>
        <p:xfrm>
          <a:off x="4716016" y="1052736"/>
          <a:ext cx="4248475" cy="565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: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;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=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&gt;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?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q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{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|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~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 (delete) </a:t>
                      </a:r>
                      <a:r>
                        <a:rPr lang="zh-CN" sz="1050">
                          <a:effectLst/>
                        </a:rPr>
                        <a:t>删除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ASCII</a:t>
            </a:r>
            <a:r>
              <a:rPr lang="zh-CN" altLang="zh-CN"/>
              <a:t>码表分为两部分，第一部分是控制字符或通讯专用字符，它们的数字编码从</a:t>
            </a:r>
            <a:r>
              <a:rPr lang="en-US" altLang="zh-CN"/>
              <a:t>0~31</a:t>
            </a:r>
            <a:r>
              <a:rPr lang="zh-CN" altLang="zh-CN"/>
              <a:t>，它们并没有特定的图形显示，但会根据不同的应用程序，而对文本显示有不同的影响。</a:t>
            </a:r>
            <a:r>
              <a:rPr lang="en-US" altLang="zh-CN"/>
              <a:t>ASCII</a:t>
            </a:r>
            <a:r>
              <a:rPr lang="zh-CN" altLang="zh-CN"/>
              <a:t>码的第二部分包括空格、阿拉伯数字、标点符号、大小写英文字母以及“</a:t>
            </a:r>
            <a:r>
              <a:rPr lang="en-US" altLang="zh-CN"/>
              <a:t>DEL</a:t>
            </a:r>
            <a:r>
              <a:rPr lang="zh-CN" altLang="zh-CN"/>
              <a:t>（删除控制）”，这部分符号的数字编码从</a:t>
            </a:r>
            <a:r>
              <a:rPr lang="en-US" altLang="zh-CN"/>
              <a:t>32~127</a:t>
            </a:r>
            <a:r>
              <a:rPr lang="zh-CN" altLang="zh-CN"/>
              <a:t>，除最后一个</a:t>
            </a:r>
            <a:r>
              <a:rPr lang="en-US" altLang="zh-CN"/>
              <a:t>DEL</a:t>
            </a:r>
            <a:r>
              <a:rPr lang="zh-CN" altLang="zh-CN"/>
              <a:t>符号外，都能以图形的方式来表示，它们属于传统文字书写系统的一部分。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676927" y="4077072"/>
            <a:ext cx="7678631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后来，计算机引进到其它国家的时候，由于他们使用的不是英语，他们使用的字母在</a:t>
            </a:r>
            <a:r>
              <a:rPr lang="en-US" altLang="zh-CN"/>
              <a:t>ASCII</a:t>
            </a:r>
            <a:r>
              <a:rPr lang="zh-CN" altLang="zh-CN"/>
              <a:t>码表中没有定义，所以他们采用</a:t>
            </a:r>
            <a:r>
              <a:rPr lang="en-US" altLang="zh-CN"/>
              <a:t>127</a:t>
            </a:r>
            <a:r>
              <a:rPr lang="zh-CN" altLang="zh-CN"/>
              <a:t>号之后的位来表示这些新的字母，还加入了各种形状，一直编号到</a:t>
            </a:r>
            <a:r>
              <a:rPr lang="en-US" altLang="zh-CN"/>
              <a:t>255</a:t>
            </a:r>
            <a:r>
              <a:rPr lang="zh-CN" altLang="zh-CN"/>
              <a:t>。从</a:t>
            </a:r>
            <a:r>
              <a:rPr lang="en-US" altLang="zh-CN"/>
              <a:t>128</a:t>
            </a:r>
            <a:r>
              <a:rPr lang="zh-CN" altLang="zh-CN"/>
              <a:t>到</a:t>
            </a:r>
            <a:r>
              <a:rPr lang="en-US" altLang="zh-CN"/>
              <a:t>255</a:t>
            </a:r>
            <a:r>
              <a:rPr lang="zh-CN" altLang="zh-CN"/>
              <a:t>这些字符被称为</a:t>
            </a:r>
            <a:r>
              <a:rPr lang="en-US" altLang="zh-CN"/>
              <a:t>ASCII</a:t>
            </a:r>
            <a:r>
              <a:rPr lang="zh-CN" altLang="zh-CN"/>
              <a:t>扩展字符集。至此基本存储单位</a:t>
            </a:r>
            <a:r>
              <a:rPr lang="en-US" altLang="zh-CN"/>
              <a:t>Byte(char)</a:t>
            </a:r>
            <a:r>
              <a:rPr lang="zh-CN" altLang="zh-CN"/>
              <a:t>能表示的编号都被用完了。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英文书写系统都是由</a:t>
            </a:r>
            <a:r>
              <a:rPr lang="en-US" altLang="zh-CN"/>
              <a:t>26</a:t>
            </a:r>
            <a:r>
              <a:rPr lang="zh-CN" altLang="zh-CN"/>
              <a:t>个基本字母组成，利用</a:t>
            </a:r>
            <a:r>
              <a:rPr lang="en-US" altLang="zh-CN"/>
              <a:t>26</a:t>
            </a:r>
            <a:r>
              <a:rPr lang="zh-CN" altLang="zh-CN"/>
              <a:t>个字母组可合出不同的单词，所以用</a:t>
            </a:r>
            <a:r>
              <a:rPr lang="en-US" altLang="zh-CN"/>
              <a:t>ASCII</a:t>
            </a:r>
            <a:r>
              <a:rPr lang="zh-CN" altLang="zh-CN"/>
              <a:t>码表就能表达整个英文书写系统。而中文书写系统中的汉字是独立的方块，若参考单词拆解成字母的表示方式，汉字可以拆解成部首、笔画来表示，但这样会非常复杂</a:t>
            </a:r>
            <a:r>
              <a:rPr lang="en-US" altLang="zh-CN"/>
              <a:t>(</a:t>
            </a:r>
            <a:r>
              <a:rPr lang="zh-CN" altLang="zh-CN"/>
              <a:t>可参考五笔输入法编码</a:t>
            </a:r>
            <a:r>
              <a:rPr lang="en-US" altLang="zh-CN"/>
              <a:t>)</a:t>
            </a:r>
            <a:r>
              <a:rPr lang="zh-CN" altLang="zh-CN"/>
              <a:t>，所以中文编码直接对方块字进行编码，一个汉字使用一个号码。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中文编码</a:t>
            </a:r>
          </a:p>
        </p:txBody>
      </p:sp>
      <p:sp>
        <p:nvSpPr>
          <p:cNvPr id="3" name="矩形 2"/>
          <p:cNvSpPr/>
          <p:nvPr/>
        </p:nvSpPr>
        <p:spPr>
          <a:xfrm>
            <a:off x="676927" y="3717032"/>
            <a:ext cx="7678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由于汉字非常多，常用字就有</a:t>
            </a:r>
            <a:r>
              <a:rPr lang="en-US" altLang="zh-CN"/>
              <a:t>6000</a:t>
            </a:r>
            <a:r>
              <a:rPr lang="zh-CN" altLang="zh-CN"/>
              <a:t>多个，如果像</a:t>
            </a:r>
            <a:r>
              <a:rPr lang="en-US" altLang="zh-CN"/>
              <a:t>ASCII</a:t>
            </a:r>
            <a:r>
              <a:rPr lang="zh-CN" altLang="zh-CN"/>
              <a:t>编码表那样只使用</a:t>
            </a:r>
            <a:r>
              <a:rPr lang="en-US" altLang="zh-CN"/>
              <a:t>1</a:t>
            </a:r>
            <a:r>
              <a:rPr lang="zh-CN" altLang="zh-CN"/>
              <a:t>个字节最多只能表示</a:t>
            </a:r>
            <a:r>
              <a:rPr lang="en-US" altLang="zh-CN"/>
              <a:t>256</a:t>
            </a:r>
            <a:r>
              <a:rPr lang="zh-CN" altLang="zh-CN"/>
              <a:t>个汉字，所以我们使用</a:t>
            </a:r>
            <a:r>
              <a:rPr lang="en-US" altLang="zh-CN"/>
              <a:t>2</a:t>
            </a:r>
            <a:r>
              <a:rPr lang="zh-CN" altLang="zh-CN"/>
              <a:t>个字节来编码。</a:t>
            </a:r>
          </a:p>
        </p:txBody>
      </p:sp>
    </p:spTree>
    <p:extLst>
      <p:ext uri="{BB962C8B-B14F-4D97-AF65-F5344CB8AC3E}">
        <p14:creationId xmlns:p14="http://schemas.microsoft.com/office/powerpoint/2010/main" val="2333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我</a:t>
            </a:r>
            <a:r>
              <a:rPr lang="zh-CN" altLang="en-US"/>
              <a:t>国</a:t>
            </a:r>
            <a:r>
              <a:rPr lang="zh-CN" altLang="zh-CN"/>
              <a:t>首先定义的是</a:t>
            </a:r>
            <a:r>
              <a:rPr lang="en-US" altLang="zh-CN"/>
              <a:t>GB2312</a:t>
            </a:r>
            <a:r>
              <a:rPr lang="zh-CN" altLang="zh-CN"/>
              <a:t>标准。它把</a:t>
            </a:r>
            <a:r>
              <a:rPr lang="en-US" altLang="zh-CN"/>
              <a:t>ASCII</a:t>
            </a:r>
            <a:r>
              <a:rPr lang="zh-CN" altLang="zh-CN"/>
              <a:t>码表</a:t>
            </a:r>
            <a:r>
              <a:rPr lang="en-US" altLang="zh-CN"/>
              <a:t>127</a:t>
            </a:r>
            <a:r>
              <a:rPr lang="zh-CN" altLang="zh-CN"/>
              <a:t>号之后的扩展字符集直接取消掉，并规定小于</a:t>
            </a:r>
            <a:r>
              <a:rPr lang="en-US" altLang="zh-CN"/>
              <a:t>127</a:t>
            </a:r>
            <a:r>
              <a:rPr lang="zh-CN" altLang="zh-CN"/>
              <a:t>的编码按原来</a:t>
            </a:r>
            <a:r>
              <a:rPr lang="en-US" altLang="zh-CN"/>
              <a:t>ASCII</a:t>
            </a:r>
            <a:r>
              <a:rPr lang="zh-CN" altLang="zh-CN"/>
              <a:t>标准解释字符。当</a:t>
            </a:r>
            <a:r>
              <a:rPr lang="en-US" altLang="zh-CN"/>
              <a:t>2</a:t>
            </a:r>
            <a:r>
              <a:rPr lang="zh-CN" altLang="zh-CN"/>
              <a:t>个大于</a:t>
            </a:r>
            <a:r>
              <a:rPr lang="en-US" altLang="zh-CN"/>
              <a:t>127</a:t>
            </a:r>
            <a:r>
              <a:rPr lang="zh-CN" altLang="zh-CN"/>
              <a:t>的字符连在一起时，就表示</a:t>
            </a:r>
            <a:r>
              <a:rPr lang="en-US" altLang="zh-CN"/>
              <a:t>1</a:t>
            </a:r>
            <a:r>
              <a:rPr lang="zh-CN" altLang="zh-CN"/>
              <a:t>个汉字，第</a:t>
            </a:r>
            <a:r>
              <a:rPr lang="en-US" altLang="zh-CN"/>
              <a:t>1</a:t>
            </a:r>
            <a:r>
              <a:rPr lang="zh-CN" altLang="zh-CN"/>
              <a:t>个字节使用</a:t>
            </a:r>
            <a:r>
              <a:rPr lang="en-US" altLang="zh-CN"/>
              <a:t> (0xA1-0xFE) </a:t>
            </a:r>
            <a:r>
              <a:rPr lang="zh-CN" altLang="zh-CN"/>
              <a:t>编码，第</a:t>
            </a:r>
            <a:r>
              <a:rPr lang="en-US" altLang="zh-CN"/>
              <a:t>2</a:t>
            </a:r>
            <a:r>
              <a:rPr lang="zh-CN" altLang="zh-CN"/>
              <a:t>个字节使用</a:t>
            </a:r>
            <a:r>
              <a:rPr lang="en-US" altLang="zh-CN"/>
              <a:t>(0xA1-0xFE)</a:t>
            </a:r>
            <a:r>
              <a:rPr lang="zh-CN" altLang="zh-CN"/>
              <a:t>编码，这样的编码组合起来可以表示了</a:t>
            </a:r>
            <a:r>
              <a:rPr lang="en-US" altLang="zh-CN"/>
              <a:t>7000</a:t>
            </a:r>
            <a:r>
              <a:rPr lang="zh-CN" altLang="zh-CN"/>
              <a:t>多个符号，其中包含</a:t>
            </a:r>
            <a:r>
              <a:rPr lang="en-US" altLang="zh-CN"/>
              <a:t>6763</a:t>
            </a:r>
            <a:r>
              <a:rPr lang="zh-CN" altLang="zh-CN"/>
              <a:t>个汉字。在这些编码里，我们还把数学符号、罗马字母、日文假名等都编进表中，就连原来在</a:t>
            </a:r>
            <a:r>
              <a:rPr lang="en-US" altLang="zh-CN"/>
              <a:t>ASCII</a:t>
            </a:r>
            <a:r>
              <a:rPr lang="zh-CN" altLang="zh-CN"/>
              <a:t>里原本就有的数字、标点以及字母也重新编了</a:t>
            </a:r>
            <a:r>
              <a:rPr lang="en-US" altLang="zh-CN"/>
              <a:t>2</a:t>
            </a:r>
            <a:r>
              <a:rPr lang="zh-CN" altLang="zh-CN"/>
              <a:t>个字节长的编码，这就是平时在输入法里可切换的“全角”字符，而标准的</a:t>
            </a:r>
            <a:r>
              <a:rPr lang="en-US" altLang="zh-CN"/>
              <a:t>ASCII</a:t>
            </a:r>
            <a:r>
              <a:rPr lang="zh-CN" altLang="zh-CN"/>
              <a:t>码表中</a:t>
            </a:r>
            <a:r>
              <a:rPr lang="en-US" altLang="zh-CN"/>
              <a:t>127</a:t>
            </a:r>
            <a:r>
              <a:rPr lang="zh-CN" altLang="zh-CN"/>
              <a:t>号以下的就被称为“半角”字符。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4203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Pages>0</Pages>
  <Words>1133</Words>
  <Characters>0</Characters>
  <Application>Microsoft Office PowerPoint</Application>
  <DocSecurity>0</DocSecurity>
  <PresentationFormat>全屏显示(4:3)</PresentationFormat>
  <Lines>0</Lines>
  <Paragraphs>599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280</cp:revision>
  <dcterms:created xsi:type="dcterms:W3CDTF">2014-09-22T09:17:55Z</dcterms:created>
  <dcterms:modified xsi:type="dcterms:W3CDTF">2017-12-25T06:08:01Z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