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48" r:id="rId1"/>
  </p:sldMasterIdLst>
  <p:sldIdLst>
    <p:sldId id="287" r:id="rId2"/>
    <p:sldId id="273" r:id="rId3"/>
    <p:sldId id="380" r:id="rId4"/>
    <p:sldId id="381" r:id="rId5"/>
    <p:sldId id="382" r:id="rId6"/>
    <p:sldId id="383" r:id="rId7"/>
    <p:sldId id="385" r:id="rId8"/>
    <p:sldId id="386" r:id="rId9"/>
    <p:sldId id="387" r:id="rId10"/>
    <p:sldId id="388" r:id="rId11"/>
    <p:sldId id="389" r:id="rId12"/>
    <p:sldId id="283" r:id="rId13"/>
  </p:sldIdLst>
  <p:sldSz cx="9144000" cy="6858000" type="screen4x3"/>
  <p:notesSz cx="6858000" cy="9144000"/>
  <p:defaultTextStyle>
    <a:defPPr>
      <a:defRPr lang="zh-CN"/>
    </a:defPPr>
    <a:lvl1pPr algn="l" rtl="0" fontAlgn="base">
      <a:spcBef>
        <a:spcPct val="0"/>
      </a:spcBef>
      <a:spcAft>
        <a:spcPct val="0"/>
      </a:spcAft>
      <a:buFont typeface="Arial" charset="0"/>
      <a:defRPr kern="1200">
        <a:solidFill>
          <a:schemeClr val="tx1"/>
        </a:solidFill>
        <a:latin typeface="Arial" charset="0"/>
        <a:ea typeface="宋体" pitchFamily="2" charset="-122"/>
        <a:cs typeface="+mn-cs"/>
      </a:defRPr>
    </a:lvl1pPr>
    <a:lvl2pPr marL="457200" algn="l" rtl="0" fontAlgn="base">
      <a:spcBef>
        <a:spcPct val="0"/>
      </a:spcBef>
      <a:spcAft>
        <a:spcPct val="0"/>
      </a:spcAft>
      <a:buFont typeface="Arial" charset="0"/>
      <a:defRPr kern="1200">
        <a:solidFill>
          <a:schemeClr val="tx1"/>
        </a:solidFill>
        <a:latin typeface="Arial" charset="0"/>
        <a:ea typeface="宋体" pitchFamily="2" charset="-122"/>
        <a:cs typeface="+mn-cs"/>
      </a:defRPr>
    </a:lvl2pPr>
    <a:lvl3pPr marL="914400" algn="l" rtl="0" fontAlgn="base">
      <a:spcBef>
        <a:spcPct val="0"/>
      </a:spcBef>
      <a:spcAft>
        <a:spcPct val="0"/>
      </a:spcAft>
      <a:buFont typeface="Arial" charset="0"/>
      <a:defRPr kern="1200">
        <a:solidFill>
          <a:schemeClr val="tx1"/>
        </a:solidFill>
        <a:latin typeface="Arial" charset="0"/>
        <a:ea typeface="宋体" pitchFamily="2" charset="-122"/>
        <a:cs typeface="+mn-cs"/>
      </a:defRPr>
    </a:lvl3pPr>
    <a:lvl4pPr marL="1371600" algn="l" rtl="0" fontAlgn="base">
      <a:spcBef>
        <a:spcPct val="0"/>
      </a:spcBef>
      <a:spcAft>
        <a:spcPct val="0"/>
      </a:spcAft>
      <a:buFont typeface="Arial" charset="0"/>
      <a:defRPr kern="1200">
        <a:solidFill>
          <a:schemeClr val="tx1"/>
        </a:solidFill>
        <a:latin typeface="Arial" charset="0"/>
        <a:ea typeface="宋体" pitchFamily="2" charset="-122"/>
        <a:cs typeface="+mn-cs"/>
      </a:defRPr>
    </a:lvl4pPr>
    <a:lvl5pPr marL="1828800" algn="l" rtl="0" fontAlgn="base">
      <a:spcBef>
        <a:spcPct val="0"/>
      </a:spcBef>
      <a:spcAft>
        <a:spcPct val="0"/>
      </a:spcAft>
      <a:buFont typeface="Arial" charset="0"/>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xmlns="">
        <p15:guide id="1" orient="horz" pos="2123">
          <p15:clr>
            <a:srgbClr val="A4A3A4"/>
          </p15:clr>
        </p15:guide>
        <p15:guide id="2" pos="2953">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E978C"/>
    <a:srgbClr val="FFA850"/>
    <a:srgbClr val="5B81CF"/>
    <a:srgbClr val="EAFBFF"/>
    <a:srgbClr val="76A4DC"/>
    <a:srgbClr val="248C51"/>
    <a:srgbClr val="188EFC"/>
    <a:srgbClr val="5B76C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60" autoAdjust="0"/>
  </p:normalViewPr>
  <p:slideViewPr>
    <p:cSldViewPr>
      <p:cViewPr varScale="1">
        <p:scale>
          <a:sx n="51" d="100"/>
          <a:sy n="51" d="100"/>
        </p:scale>
        <p:origin x="-1354" y="-67"/>
      </p:cViewPr>
      <p:guideLst>
        <p:guide orient="horz" pos="2123"/>
        <p:guide pos="2953"/>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noProof="1"/>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noProof="1"/>
              <a:t>单击此处编辑母版副标题样式</a:t>
            </a:r>
          </a:p>
        </p:txBody>
      </p:sp>
    </p:spTree>
    <p:extLst>
      <p:ext uri="{BB962C8B-B14F-4D97-AF65-F5344CB8AC3E}">
        <p14:creationId xmlns:p14="http://schemas.microsoft.com/office/powerpoint/2010/main" val="23083289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22487394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457200" y="274638"/>
            <a:ext cx="6052930" cy="5851525"/>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20842303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7450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noProof="1"/>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noProof="1"/>
              <a:t>单击此处编辑母版文本样式</a:t>
            </a:r>
          </a:p>
        </p:txBody>
      </p:sp>
    </p:spTree>
    <p:extLst>
      <p:ext uri="{BB962C8B-B14F-4D97-AF65-F5344CB8AC3E}">
        <p14:creationId xmlns:p14="http://schemas.microsoft.com/office/powerpoint/2010/main" val="8188277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457200" y="1600200"/>
            <a:ext cx="4032504" cy="4525963"/>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654296" y="1600200"/>
            <a:ext cx="4032504" cy="4525963"/>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12711866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noProof="1"/>
              <a:t>单击此处编辑母版标题样式</a:t>
            </a:r>
          </a:p>
        </p:txBody>
      </p:sp>
      <p:sp>
        <p:nvSpPr>
          <p:cNvPr id="3" name="文本占位符 2"/>
          <p:cNvSpPr>
            <a:spLocks noGrp="1"/>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noProof="1"/>
              <a:t>单击此处编辑母版文本样式</a:t>
            </a:r>
          </a:p>
        </p:txBody>
      </p:sp>
      <p:sp>
        <p:nvSpPr>
          <p:cNvPr id="4" name="内容占位符 3"/>
          <p:cNvSpPr>
            <a:spLocks noGrp="1"/>
          </p:cNvSpPr>
          <p:nvPr>
            <p:ph sz="half" idx="2"/>
          </p:nvPr>
        </p:nvSpPr>
        <p:spPr>
          <a:xfrm>
            <a:off x="629841" y="2505075"/>
            <a:ext cx="3868340" cy="368458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noProof="1"/>
              <a:t>单击此处编辑母版文本样式</a:t>
            </a:r>
          </a:p>
        </p:txBody>
      </p:sp>
      <p:sp>
        <p:nvSpPr>
          <p:cNvPr id="6" name="内容占位符 5"/>
          <p:cNvSpPr>
            <a:spLocks noGrp="1"/>
          </p:cNvSpPr>
          <p:nvPr>
            <p:ph sz="quarter" idx="4"/>
          </p:nvPr>
        </p:nvSpPr>
        <p:spPr>
          <a:xfrm>
            <a:off x="4629150" y="2505075"/>
            <a:ext cx="3887391" cy="368458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23760715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Tree>
    <p:extLst>
      <p:ext uri="{BB962C8B-B14F-4D97-AF65-F5344CB8AC3E}">
        <p14:creationId xmlns:p14="http://schemas.microsoft.com/office/powerpoint/2010/main" val="42124170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200301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noProof="1"/>
              <a:t>单击此处编辑母版标题样式</a:t>
            </a:r>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a:t>单击此处编辑母版文本样式</a:t>
            </a:r>
          </a:p>
        </p:txBody>
      </p:sp>
    </p:spTree>
    <p:extLst>
      <p:ext uri="{BB962C8B-B14F-4D97-AF65-F5344CB8AC3E}">
        <p14:creationId xmlns:p14="http://schemas.microsoft.com/office/powerpoint/2010/main" val="39570171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noProof="1"/>
              <a:t>单击此处编辑母版标题样式</a:t>
            </a:r>
          </a:p>
        </p:txBody>
      </p:sp>
      <p:sp>
        <p:nvSpPr>
          <p:cNvPr id="3" name="图片占位符 2"/>
          <p:cNvSpPr>
            <a:spLocks noGrp="1"/>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zh-CN" altLang="en-US"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a:t>单击此处编辑母版文本样式</a:t>
            </a:r>
          </a:p>
        </p:txBody>
      </p:sp>
    </p:spTree>
    <p:extLst>
      <p:ext uri="{BB962C8B-B14F-4D97-AF65-F5344CB8AC3E}">
        <p14:creationId xmlns:p14="http://schemas.microsoft.com/office/powerpoint/2010/main" val="7167112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gradFill rotWithShape="0">
          <a:gsLst>
            <a:gs pos="0">
              <a:srgbClr val="D9D9D9">
                <a:alpha val="73000"/>
              </a:srgbClr>
            </a:gs>
            <a:gs pos="100000">
              <a:srgbClr val="FFFFFF">
                <a:alpha val="85689"/>
              </a:srgbClr>
            </a:gs>
          </a:gsLst>
          <a:lin ang="5400000" scaled="1"/>
        </a:gra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文本占位符 2"/>
          <p:cNvSpPr>
            <a:spLocks noGrp="1" noChangeArrowheads="1"/>
          </p:cNvSpPr>
          <p:nvPr>
            <p:ph type="body" idx="4294967295"/>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0" fontAlgn="base" hangingPunct="0">
        <a:spcBef>
          <a:spcPct val="0"/>
        </a:spcBef>
        <a:spcAft>
          <a:spcPct val="0"/>
        </a:spcAft>
        <a:defRPr sz="2800" b="1" kern="1200">
          <a:solidFill>
            <a:schemeClr val="tx1"/>
          </a:solidFill>
          <a:latin typeface="+mj-lt"/>
          <a:ea typeface="+mj-ea"/>
          <a:cs typeface="+mj-cs"/>
        </a:defRPr>
      </a:lvl1pPr>
      <a:lvl2pPr algn="l" rtl="0" eaLnBrk="0" fontAlgn="base" hangingPunct="0">
        <a:spcBef>
          <a:spcPct val="0"/>
        </a:spcBef>
        <a:spcAft>
          <a:spcPct val="0"/>
        </a:spcAft>
        <a:defRPr sz="2800" b="1">
          <a:solidFill>
            <a:schemeClr val="tx1"/>
          </a:solidFill>
          <a:latin typeface="Arial" pitchFamily="34" charset="0"/>
          <a:ea typeface="宋体" pitchFamily="2" charset="-122"/>
        </a:defRPr>
      </a:lvl2pPr>
      <a:lvl3pPr algn="l" rtl="0" eaLnBrk="0" fontAlgn="base" hangingPunct="0">
        <a:spcBef>
          <a:spcPct val="0"/>
        </a:spcBef>
        <a:spcAft>
          <a:spcPct val="0"/>
        </a:spcAft>
        <a:defRPr sz="2800" b="1">
          <a:solidFill>
            <a:schemeClr val="tx1"/>
          </a:solidFill>
          <a:latin typeface="Arial" pitchFamily="34" charset="0"/>
          <a:ea typeface="宋体" pitchFamily="2" charset="-122"/>
        </a:defRPr>
      </a:lvl3pPr>
      <a:lvl4pPr algn="l" rtl="0" eaLnBrk="0" fontAlgn="base" hangingPunct="0">
        <a:spcBef>
          <a:spcPct val="0"/>
        </a:spcBef>
        <a:spcAft>
          <a:spcPct val="0"/>
        </a:spcAft>
        <a:defRPr sz="2800" b="1">
          <a:solidFill>
            <a:schemeClr val="tx1"/>
          </a:solidFill>
          <a:latin typeface="Arial" pitchFamily="34" charset="0"/>
          <a:ea typeface="宋体" pitchFamily="2" charset="-122"/>
        </a:defRPr>
      </a:lvl4pPr>
      <a:lvl5pPr algn="l" rtl="0" eaLnBrk="0" fontAlgn="base" hangingPunct="0">
        <a:spcBef>
          <a:spcPct val="0"/>
        </a:spcBef>
        <a:spcAft>
          <a:spcPct val="0"/>
        </a:spcAft>
        <a:defRPr sz="2800" b="1">
          <a:solidFill>
            <a:schemeClr val="tx1"/>
          </a:solidFill>
          <a:latin typeface="Arial" pitchFamily="34" charset="0"/>
          <a:ea typeface="宋体" pitchFamily="2" charset="-122"/>
        </a:defRPr>
      </a:lvl5pPr>
      <a:lvl6pPr marL="457200" algn="l" rtl="0" eaLnBrk="0" fontAlgn="base" hangingPunct="0">
        <a:spcBef>
          <a:spcPct val="0"/>
        </a:spcBef>
        <a:spcAft>
          <a:spcPct val="0"/>
        </a:spcAft>
        <a:defRPr sz="2800" b="1">
          <a:solidFill>
            <a:schemeClr val="tx1"/>
          </a:solidFill>
          <a:latin typeface="Arial" pitchFamily="34" charset="0"/>
          <a:ea typeface="宋体" pitchFamily="2" charset="-122"/>
        </a:defRPr>
      </a:lvl6pPr>
      <a:lvl7pPr marL="914400" algn="l" rtl="0" eaLnBrk="0" fontAlgn="base" hangingPunct="0">
        <a:spcBef>
          <a:spcPct val="0"/>
        </a:spcBef>
        <a:spcAft>
          <a:spcPct val="0"/>
        </a:spcAft>
        <a:defRPr sz="2800" b="1">
          <a:solidFill>
            <a:schemeClr val="tx1"/>
          </a:solidFill>
          <a:latin typeface="Arial" pitchFamily="34" charset="0"/>
          <a:ea typeface="宋体" pitchFamily="2" charset="-122"/>
        </a:defRPr>
      </a:lvl7pPr>
      <a:lvl8pPr marL="1371600" algn="l" rtl="0" eaLnBrk="0" fontAlgn="base" hangingPunct="0">
        <a:spcBef>
          <a:spcPct val="0"/>
        </a:spcBef>
        <a:spcAft>
          <a:spcPct val="0"/>
        </a:spcAft>
        <a:defRPr sz="2800" b="1">
          <a:solidFill>
            <a:schemeClr val="tx1"/>
          </a:solidFill>
          <a:latin typeface="Arial" pitchFamily="34" charset="0"/>
          <a:ea typeface="宋体" pitchFamily="2" charset="-122"/>
        </a:defRPr>
      </a:lvl8pPr>
      <a:lvl9pPr marL="1828800" algn="l" rtl="0" eaLnBrk="0" fontAlgn="base" hangingPunct="0">
        <a:spcBef>
          <a:spcPct val="0"/>
        </a:spcBef>
        <a:spcAft>
          <a:spcPct val="0"/>
        </a:spcAft>
        <a:defRPr sz="2800" b="1">
          <a:solidFill>
            <a:schemeClr val="tx1"/>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lvl="5" indent="-228600" algn="l" defTabSz="914400" eaLnBrk="0" fontAlgn="base" latinLnBrk="0" hangingPunct="0">
        <a:spcBef>
          <a:spcPct val="20000"/>
        </a:spcBef>
        <a:spcAft>
          <a:spcPct val="0"/>
        </a:spcAft>
        <a:buFont typeface="Arial" charset="0"/>
        <a:buChar char="»"/>
        <a:defRPr sz="2000" b="0" i="0" u="none" kern="1200" baseline="0">
          <a:solidFill>
            <a:schemeClr val="tx1"/>
          </a:solidFill>
          <a:latin typeface="+mn-lt"/>
          <a:ea typeface="+mn-ea"/>
          <a:cs typeface="+mn-cs"/>
        </a:defRPr>
      </a:lvl6pPr>
      <a:lvl7pPr marL="2971800" lvl="6" indent="-228600" algn="l" defTabSz="914400" eaLnBrk="0" fontAlgn="base" latinLnBrk="0" hangingPunct="0">
        <a:spcBef>
          <a:spcPct val="20000"/>
        </a:spcBef>
        <a:spcAft>
          <a:spcPct val="0"/>
        </a:spcAft>
        <a:buFont typeface="Arial" charset="0"/>
        <a:buChar char="»"/>
        <a:defRPr sz="2000" b="0" i="0" u="none" kern="1200" baseline="0">
          <a:solidFill>
            <a:schemeClr val="tx1"/>
          </a:solidFill>
          <a:latin typeface="+mn-lt"/>
          <a:ea typeface="+mn-ea"/>
          <a:cs typeface="+mn-cs"/>
        </a:defRPr>
      </a:lvl7pPr>
      <a:lvl8pPr marL="3429000" lvl="7" indent="-228600" algn="l" defTabSz="914400" eaLnBrk="0" fontAlgn="base" latinLnBrk="0" hangingPunct="0">
        <a:spcBef>
          <a:spcPct val="20000"/>
        </a:spcBef>
        <a:spcAft>
          <a:spcPct val="0"/>
        </a:spcAft>
        <a:buFont typeface="Arial" charset="0"/>
        <a:buChar char="»"/>
        <a:defRPr sz="2000" b="0" i="0" u="none" kern="1200" baseline="0">
          <a:solidFill>
            <a:schemeClr val="tx1"/>
          </a:solidFill>
          <a:latin typeface="+mn-lt"/>
          <a:ea typeface="+mn-ea"/>
          <a:cs typeface="+mn-cs"/>
        </a:defRPr>
      </a:lvl8pPr>
      <a:lvl9pPr marL="3886200" lvl="8" indent="-228600" algn="l" defTabSz="914400" eaLnBrk="0" fontAlgn="base" latinLnBrk="0" hangingPunct="0">
        <a:spcBef>
          <a:spcPct val="20000"/>
        </a:spcBef>
        <a:spcAft>
          <a:spcPct val="0"/>
        </a:spcAft>
        <a:buFont typeface="Arial" charset="0"/>
        <a:buChar char="»"/>
        <a:defRPr sz="2000" b="0" i="0" u="none" kern="1200" baseline="0">
          <a:solidFill>
            <a:schemeClr val="tx1"/>
          </a:solidFill>
          <a:latin typeface="+mn-lt"/>
          <a:ea typeface="+mn-ea"/>
          <a:cs typeface="+mn-cs"/>
        </a:defRPr>
      </a:lvl9pPr>
    </p:bodyStyle>
    <p:otherStyle>
      <a:lvl1pPr marL="0" lvl="0" indent="0" algn="l" defTabSz="914400" eaLnBrk="0" fontAlgn="base" latinLnBrk="0" hangingPunct="0">
        <a:spcBef>
          <a:spcPct val="0"/>
        </a:spcBef>
        <a:spcAft>
          <a:spcPct val="0"/>
        </a:spcAft>
        <a:buFont typeface="Arial" charset="0"/>
        <a:buNone/>
        <a:defRPr sz="1800" b="0" i="0" u="none" kern="1200" baseline="0">
          <a:solidFill>
            <a:schemeClr val="tx1"/>
          </a:solidFill>
          <a:latin typeface="+mn-lt"/>
          <a:ea typeface="+mn-ea"/>
          <a:cs typeface="+mn-cs"/>
        </a:defRPr>
      </a:lvl1pPr>
      <a:lvl2pPr marL="457200" lvl="1"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2pPr>
      <a:lvl3pPr marL="914400" lvl="2"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3pPr>
      <a:lvl4pPr marL="1371600" lvl="3"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4pPr>
      <a:lvl5pPr marL="1828800" lvl="4"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5pPr>
      <a:lvl6pPr marL="2286000" lvl="5"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6pPr>
      <a:lvl7pPr marL="2743200" lvl="6"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7pPr>
      <a:lvl8pPr marL="3200400" lvl="7"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8pPr>
      <a:lvl9pPr marL="3657600" lvl="8"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hyperlink" Target="http://www.unicode.org/" TargetMode="External"/><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2050" name="图片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334" y="-9525"/>
            <a:ext cx="9107044"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051" name="圆角矩形 18"/>
          <p:cNvGrpSpPr>
            <a:grpSpLocks/>
          </p:cNvGrpSpPr>
          <p:nvPr/>
        </p:nvGrpSpPr>
        <p:grpSpPr bwMode="auto">
          <a:xfrm>
            <a:off x="6215063" y="3562350"/>
            <a:ext cx="742950" cy="742950"/>
            <a:chOff x="0" y="0"/>
            <a:chExt cx="468" cy="468"/>
          </a:xfrm>
        </p:grpSpPr>
        <p:pic>
          <p:nvPicPr>
            <p:cNvPr id="2080" name="圆角矩形 18"/>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468"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81" name="文本框 10243"/>
            <p:cNvSpPr txBox="1">
              <a:spLocks noChangeArrowheads="1"/>
            </p:cNvSpPr>
            <p:nvPr/>
          </p:nvSpPr>
          <p:spPr bwMode="auto">
            <a:xfrm>
              <a:off x="60" y="61"/>
              <a:ext cx="346"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2052" name="圆角矩形 13"/>
          <p:cNvGrpSpPr>
            <a:grpSpLocks/>
          </p:cNvGrpSpPr>
          <p:nvPr/>
        </p:nvGrpSpPr>
        <p:grpSpPr bwMode="auto">
          <a:xfrm>
            <a:off x="4856163" y="2206625"/>
            <a:ext cx="530225" cy="525463"/>
            <a:chOff x="0" y="0"/>
            <a:chExt cx="334" cy="331"/>
          </a:xfrm>
        </p:grpSpPr>
        <p:pic>
          <p:nvPicPr>
            <p:cNvPr id="2078" name="圆角矩形 1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334" cy="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79" name="文本框 10246"/>
            <p:cNvSpPr txBox="1">
              <a:spLocks noChangeArrowheads="1"/>
            </p:cNvSpPr>
            <p:nvPr/>
          </p:nvSpPr>
          <p:spPr bwMode="auto">
            <a:xfrm>
              <a:off x="58" y="57"/>
              <a:ext cx="217"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2053" name="圆角矩形 12"/>
          <p:cNvGrpSpPr>
            <a:grpSpLocks/>
          </p:cNvGrpSpPr>
          <p:nvPr/>
        </p:nvGrpSpPr>
        <p:grpSpPr bwMode="auto">
          <a:xfrm>
            <a:off x="6232525" y="2413000"/>
            <a:ext cx="1225550" cy="1225550"/>
            <a:chOff x="0" y="0"/>
            <a:chExt cx="772" cy="772"/>
          </a:xfrm>
        </p:grpSpPr>
        <p:pic>
          <p:nvPicPr>
            <p:cNvPr id="2076" name="圆角矩形 1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772" cy="7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77" name="文本框 10249"/>
            <p:cNvSpPr txBox="1">
              <a:spLocks noChangeArrowheads="1"/>
            </p:cNvSpPr>
            <p:nvPr/>
          </p:nvSpPr>
          <p:spPr bwMode="auto">
            <a:xfrm>
              <a:off x="273" y="200"/>
              <a:ext cx="303" cy="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2054" name="圆角矩形 9"/>
          <p:cNvGrpSpPr>
            <a:grpSpLocks/>
          </p:cNvGrpSpPr>
          <p:nvPr/>
        </p:nvGrpSpPr>
        <p:grpSpPr bwMode="auto">
          <a:xfrm>
            <a:off x="3648075" y="2566988"/>
            <a:ext cx="446088" cy="444500"/>
            <a:chOff x="0" y="0"/>
            <a:chExt cx="281" cy="280"/>
          </a:xfrm>
        </p:grpSpPr>
        <p:pic>
          <p:nvPicPr>
            <p:cNvPr id="2074" name="圆角矩形 9"/>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281"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75" name="文本框 10252"/>
            <p:cNvSpPr txBox="1">
              <a:spLocks noChangeArrowheads="1"/>
            </p:cNvSpPr>
            <p:nvPr/>
          </p:nvSpPr>
          <p:spPr bwMode="auto">
            <a:xfrm>
              <a:off x="54" y="55"/>
              <a:ext cx="17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2055" name="圆角矩形 4"/>
          <p:cNvGrpSpPr>
            <a:grpSpLocks/>
          </p:cNvGrpSpPr>
          <p:nvPr/>
        </p:nvGrpSpPr>
        <p:grpSpPr bwMode="auto">
          <a:xfrm>
            <a:off x="2428875" y="1847850"/>
            <a:ext cx="523875" cy="530225"/>
            <a:chOff x="0" y="0"/>
            <a:chExt cx="330" cy="334"/>
          </a:xfrm>
        </p:grpSpPr>
        <p:pic>
          <p:nvPicPr>
            <p:cNvPr id="2072" name="圆角矩形 4"/>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330" cy="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73" name="文本框 10255"/>
            <p:cNvSpPr txBox="1">
              <a:spLocks noChangeArrowheads="1"/>
            </p:cNvSpPr>
            <p:nvPr/>
          </p:nvSpPr>
          <p:spPr bwMode="auto">
            <a:xfrm>
              <a:off x="57" y="58"/>
              <a:ext cx="217"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2056" name="标题 1"/>
          <p:cNvGrpSpPr>
            <a:grpSpLocks/>
          </p:cNvGrpSpPr>
          <p:nvPr/>
        </p:nvGrpSpPr>
        <p:grpSpPr bwMode="auto">
          <a:xfrm>
            <a:off x="1692275" y="2206625"/>
            <a:ext cx="5302250" cy="2066925"/>
            <a:chOff x="0" y="0"/>
            <a:chExt cx="3340" cy="1302"/>
          </a:xfrm>
        </p:grpSpPr>
        <p:pic>
          <p:nvPicPr>
            <p:cNvPr id="2070" name="标题 1"/>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3340" cy="1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71" name="文本框 10258"/>
            <p:cNvSpPr txBox="1">
              <a:spLocks noChangeArrowheads="1"/>
            </p:cNvSpPr>
            <p:nvPr/>
          </p:nvSpPr>
          <p:spPr bwMode="auto">
            <a:xfrm>
              <a:off x="447" y="297"/>
              <a:ext cx="2570" cy="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LCD—</a:t>
              </a:r>
              <a:r>
                <a:rPr lang="zh-CN" altLang="en-US" sz="3200" b="1">
                  <a:latin typeface="微软雅黑" pitchFamily="34" charset="-122"/>
                  <a:ea typeface="微软雅黑" pitchFamily="34" charset="-122"/>
                </a:rPr>
                <a:t>液晶显示中英文</a:t>
              </a:r>
              <a:endParaRPr lang="zh-CN" altLang="en-US" sz="3200" b="1" dirty="0">
                <a:latin typeface="微软雅黑" pitchFamily="34" charset="-122"/>
                <a:ea typeface="微软雅黑" pitchFamily="34" charset="-122"/>
              </a:endParaRPr>
            </a:p>
          </p:txBody>
        </p:sp>
      </p:grpSp>
      <p:grpSp>
        <p:nvGrpSpPr>
          <p:cNvPr id="2057" name="圆角矩形 8"/>
          <p:cNvGrpSpPr>
            <a:grpSpLocks/>
          </p:cNvGrpSpPr>
          <p:nvPr/>
        </p:nvGrpSpPr>
        <p:grpSpPr bwMode="auto">
          <a:xfrm>
            <a:off x="1435100" y="2566988"/>
            <a:ext cx="446088" cy="444500"/>
            <a:chOff x="0" y="0"/>
            <a:chExt cx="281" cy="280"/>
          </a:xfrm>
        </p:grpSpPr>
        <p:pic>
          <p:nvPicPr>
            <p:cNvPr id="2068" name="圆角矩形 8"/>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0"/>
              <a:ext cx="281"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69" name="文本框 10261"/>
            <p:cNvSpPr txBox="1">
              <a:spLocks noChangeArrowheads="1"/>
            </p:cNvSpPr>
            <p:nvPr/>
          </p:nvSpPr>
          <p:spPr bwMode="auto">
            <a:xfrm>
              <a:off x="53" y="55"/>
              <a:ext cx="17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2058" name="圆角矩形 11"/>
          <p:cNvGrpSpPr>
            <a:grpSpLocks/>
          </p:cNvGrpSpPr>
          <p:nvPr/>
        </p:nvGrpSpPr>
        <p:grpSpPr bwMode="auto">
          <a:xfrm>
            <a:off x="5970588" y="2384425"/>
            <a:ext cx="1055687" cy="1054100"/>
            <a:chOff x="0" y="0"/>
            <a:chExt cx="665" cy="664"/>
          </a:xfrm>
        </p:grpSpPr>
        <p:pic>
          <p:nvPicPr>
            <p:cNvPr id="2066" name="圆角矩形 11"/>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665" cy="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67" name="文本框 10267"/>
            <p:cNvSpPr txBox="1">
              <a:spLocks noChangeArrowheads="1"/>
            </p:cNvSpPr>
            <p:nvPr/>
          </p:nvSpPr>
          <p:spPr bwMode="auto">
            <a:xfrm>
              <a:off x="301" y="215"/>
              <a:ext cx="17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sp>
        <p:nvSpPr>
          <p:cNvPr id="2059"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3200" b="1">
                <a:latin typeface="微软雅黑" pitchFamily="34" charset="-122"/>
                <a:ea typeface="微软雅黑" pitchFamily="34" charset="-122"/>
              </a:rPr>
              <a:t>零死角玩转</a:t>
            </a:r>
            <a:r>
              <a:rPr lang="en-US" altLang="zh-CN" sz="3200" b="1">
                <a:latin typeface="微软雅黑" pitchFamily="34" charset="-122"/>
                <a:ea typeface="微软雅黑" pitchFamily="34" charset="-122"/>
              </a:rPr>
              <a:t>STM32</a:t>
            </a:r>
            <a:endParaRPr lang="zh-CN" altLang="en-US" sz="3200" b="1" dirty="0">
              <a:latin typeface="微软雅黑" pitchFamily="34" charset="-122"/>
              <a:ea typeface="微软雅黑" pitchFamily="34" charset="-122"/>
            </a:endParaRPr>
          </a:p>
        </p:txBody>
      </p:sp>
      <p:grpSp>
        <p:nvGrpSpPr>
          <p:cNvPr id="2060" name="标题 1"/>
          <p:cNvGrpSpPr>
            <a:grpSpLocks/>
          </p:cNvGrpSpPr>
          <p:nvPr/>
        </p:nvGrpSpPr>
        <p:grpSpPr bwMode="auto">
          <a:xfrm>
            <a:off x="1781175" y="4365104"/>
            <a:ext cx="5208588" cy="938212"/>
            <a:chOff x="0" y="0"/>
            <a:chExt cx="3340" cy="1302"/>
          </a:xfrm>
        </p:grpSpPr>
        <p:pic>
          <p:nvPicPr>
            <p:cNvPr id="2064" name="标题 1"/>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3340" cy="1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65" name="文本框 10258"/>
            <p:cNvSpPr txBox="1">
              <a:spLocks noChangeArrowheads="1"/>
            </p:cNvSpPr>
            <p:nvPr/>
          </p:nvSpPr>
          <p:spPr bwMode="auto">
            <a:xfrm>
              <a:off x="447" y="297"/>
              <a:ext cx="2570" cy="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2000" b="1" noProof="1">
                  <a:solidFill>
                    <a:srgbClr val="7F7F7F"/>
                  </a:solidFill>
                  <a:latin typeface="微软雅黑" pitchFamily="34" charset="-122"/>
                  <a:ea typeface="微软雅黑" pitchFamily="34" charset="-122"/>
                  <a:cs typeface="宋体" pitchFamily="2" charset="-122"/>
                </a:rPr>
                <a:t>淘宝：</a:t>
              </a:r>
              <a:r>
                <a:rPr lang="en-US" altLang="zh-CN" sz="2000" b="1" noProof="1">
                  <a:solidFill>
                    <a:srgbClr val="7F7F7F"/>
                  </a:solidFill>
                  <a:latin typeface="微软雅黑" pitchFamily="34" charset="-122"/>
                  <a:ea typeface="微软雅黑" pitchFamily="34" charset="-122"/>
                  <a:cs typeface="宋体" pitchFamily="2" charset="-122"/>
                </a:rPr>
                <a:t>fire-stm32.taobao.com</a:t>
              </a:r>
            </a:p>
          </p:txBody>
        </p:sp>
      </p:grpSp>
      <p:grpSp>
        <p:nvGrpSpPr>
          <p:cNvPr id="2061" name="标题 1"/>
          <p:cNvGrpSpPr>
            <a:grpSpLocks/>
          </p:cNvGrpSpPr>
          <p:nvPr/>
        </p:nvGrpSpPr>
        <p:grpSpPr bwMode="auto">
          <a:xfrm>
            <a:off x="1763713" y="5227091"/>
            <a:ext cx="5210175" cy="938213"/>
            <a:chOff x="0" y="0"/>
            <a:chExt cx="3340" cy="1302"/>
          </a:xfrm>
        </p:grpSpPr>
        <p:pic>
          <p:nvPicPr>
            <p:cNvPr id="2062" name="标题 1"/>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3340" cy="1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63" name="文本框 10258"/>
            <p:cNvSpPr txBox="1">
              <a:spLocks noChangeArrowheads="1"/>
            </p:cNvSpPr>
            <p:nvPr/>
          </p:nvSpPr>
          <p:spPr bwMode="auto">
            <a:xfrm>
              <a:off x="447" y="297"/>
              <a:ext cx="2572" cy="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2000" b="1" noProof="1">
                  <a:solidFill>
                    <a:srgbClr val="7F7F7F"/>
                  </a:solidFill>
                  <a:latin typeface="微软雅黑" pitchFamily="34" charset="-122"/>
                  <a:ea typeface="微软雅黑" pitchFamily="34" charset="-122"/>
                  <a:cs typeface="宋体" pitchFamily="2" charset="-122"/>
                </a:rPr>
                <a:t>论坛： </a:t>
              </a:r>
              <a:r>
                <a:rPr lang="en-US" altLang="zh-CN" sz="2000" b="1" noProof="1">
                  <a:solidFill>
                    <a:srgbClr val="7F7F7F"/>
                  </a:solidFill>
                  <a:latin typeface="微软雅黑" pitchFamily="34" charset="-122"/>
                  <a:ea typeface="微软雅黑" pitchFamily="34" charset="-122"/>
                  <a:cs typeface="宋体" pitchFamily="2" charset="-122"/>
                </a:rPr>
                <a:t>www.firebbs.cn</a:t>
              </a:r>
            </a:p>
          </p:txBody>
        </p:sp>
      </p:grpSp>
      <p:pic>
        <p:nvPicPr>
          <p:cNvPr id="34" name="Picture 2" descr="C:\Users\Administrator\Desktop\taobao.pn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6958013" y="4537670"/>
            <a:ext cx="1038186" cy="1038186"/>
          </a:xfrm>
          <a:prstGeom prst="rect">
            <a:avLst/>
          </a:prstGeom>
          <a:noFill/>
          <a:extLst>
            <a:ext uri="{909E8E84-426E-40DD-AFC4-6F175D3DCCD1}">
              <a14:hiddenFill xmlns:a14="http://schemas.microsoft.com/office/drawing/2010/main">
                <a:solidFill>
                  <a:srgbClr val="FFFFFF"/>
                </a:solidFill>
              </a14:hiddenFill>
            </a:ext>
          </a:extLst>
        </p:spPr>
      </p:pic>
      <p:sp>
        <p:nvSpPr>
          <p:cNvPr id="35" name="文本框 3"/>
          <p:cNvSpPr txBox="1">
            <a:spLocks noChangeArrowheads="1"/>
          </p:cNvSpPr>
          <p:nvPr/>
        </p:nvSpPr>
        <p:spPr bwMode="auto">
          <a:xfrm>
            <a:off x="6765938" y="5661248"/>
            <a:ext cx="1406462" cy="276999"/>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r>
              <a:rPr lang="zh-CN" altLang="en-US" sz="1200" b="1" dirty="0">
                <a:latin typeface="微软雅黑" pitchFamily="34" charset="-122"/>
                <a:ea typeface="微软雅黑" pitchFamily="34" charset="-122"/>
              </a:rPr>
              <a:t>扫描进入淘宝店铺</a:t>
            </a:r>
            <a:endParaRPr lang="zh-CN" altLang="zh-CN" sz="1200" b="1" dirty="0">
              <a:latin typeface="微软雅黑" pitchFamily="34" charset="-122"/>
              <a:ea typeface="微软雅黑" pitchFamily="34"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334" y="-9525"/>
            <a:ext cx="9107044"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LCD—</a:t>
            </a:r>
            <a:r>
              <a:rPr lang="zh-CN" altLang="en-US" sz="3200" b="1">
                <a:latin typeface="微软雅黑" pitchFamily="34" charset="-122"/>
                <a:ea typeface="微软雅黑" pitchFamily="34" charset="-122"/>
              </a:rPr>
              <a:t>液晶显示中英文</a:t>
            </a:r>
            <a:endParaRPr lang="zh-CN" altLang="en-US" sz="3200" b="1" dirty="0">
              <a:latin typeface="微软雅黑" pitchFamily="34" charset="-122"/>
              <a:ea typeface="微软雅黑" pitchFamily="34" charset="-122"/>
            </a:endParaRPr>
          </a:p>
        </p:txBody>
      </p:sp>
      <p:sp>
        <p:nvSpPr>
          <p:cNvPr id="5" name="矩形 4"/>
          <p:cNvSpPr/>
          <p:nvPr/>
        </p:nvSpPr>
        <p:spPr>
          <a:xfrm>
            <a:off x="467544" y="1044575"/>
            <a:ext cx="912429" cy="400110"/>
          </a:xfrm>
          <a:prstGeom prst="rect">
            <a:avLst/>
          </a:prstGeom>
        </p:spPr>
        <p:txBody>
          <a:bodyPr wrap="none">
            <a:spAutoFit/>
          </a:bodyPr>
          <a:lstStyle/>
          <a:p>
            <a:r>
              <a:rPr lang="en-US" altLang="zh-CN" sz="2000" b="1"/>
              <a:t>UTF-8</a:t>
            </a:r>
            <a:endParaRPr lang="zh-CN" altLang="en-US" sz="2000" b="1"/>
          </a:p>
        </p:txBody>
      </p:sp>
      <p:graphicFrame>
        <p:nvGraphicFramePr>
          <p:cNvPr id="2" name="表格 1"/>
          <p:cNvGraphicFramePr>
            <a:graphicFrameLocks noGrp="1"/>
          </p:cNvGraphicFramePr>
          <p:nvPr>
            <p:extLst>
              <p:ext uri="{D42A27DB-BD31-4B8C-83A1-F6EECF244321}">
                <p14:modId xmlns:p14="http://schemas.microsoft.com/office/powerpoint/2010/main" val="954178944"/>
              </p:ext>
            </p:extLst>
          </p:nvPr>
        </p:nvGraphicFramePr>
        <p:xfrm>
          <a:off x="476453" y="1484784"/>
          <a:ext cx="8416026" cy="3384374"/>
        </p:xfrm>
        <a:graphic>
          <a:graphicData uri="http://schemas.openxmlformats.org/drawingml/2006/table">
            <a:tbl>
              <a:tblPr firstRow="1" firstCol="1" bandRow="1">
                <a:tableStyleId>{5C22544A-7EE6-4342-B048-85BDC9FD1C3A}</a:tableStyleId>
              </a:tblPr>
              <a:tblGrid>
                <a:gridCol w="1402671">
                  <a:extLst>
                    <a:ext uri="{9D8B030D-6E8A-4147-A177-3AD203B41FA5}">
                      <a16:colId xmlns:a16="http://schemas.microsoft.com/office/drawing/2014/main" xmlns="" val="20000"/>
                    </a:ext>
                  </a:extLst>
                </a:gridCol>
                <a:gridCol w="1402671">
                  <a:extLst>
                    <a:ext uri="{9D8B030D-6E8A-4147-A177-3AD203B41FA5}">
                      <a16:colId xmlns:a16="http://schemas.microsoft.com/office/drawing/2014/main" xmlns="" val="20001"/>
                    </a:ext>
                  </a:extLst>
                </a:gridCol>
                <a:gridCol w="1402671">
                  <a:extLst>
                    <a:ext uri="{9D8B030D-6E8A-4147-A177-3AD203B41FA5}">
                      <a16:colId xmlns:a16="http://schemas.microsoft.com/office/drawing/2014/main" xmlns="" val="20002"/>
                    </a:ext>
                  </a:extLst>
                </a:gridCol>
                <a:gridCol w="1402671">
                  <a:extLst>
                    <a:ext uri="{9D8B030D-6E8A-4147-A177-3AD203B41FA5}">
                      <a16:colId xmlns:a16="http://schemas.microsoft.com/office/drawing/2014/main" xmlns="" val="20003"/>
                    </a:ext>
                  </a:extLst>
                </a:gridCol>
                <a:gridCol w="1402671">
                  <a:extLst>
                    <a:ext uri="{9D8B030D-6E8A-4147-A177-3AD203B41FA5}">
                      <a16:colId xmlns:a16="http://schemas.microsoft.com/office/drawing/2014/main" xmlns="" val="20004"/>
                    </a:ext>
                  </a:extLst>
                </a:gridCol>
                <a:gridCol w="1402671">
                  <a:extLst>
                    <a:ext uri="{9D8B030D-6E8A-4147-A177-3AD203B41FA5}">
                      <a16:colId xmlns:a16="http://schemas.microsoft.com/office/drawing/2014/main" xmlns="" val="20005"/>
                    </a:ext>
                  </a:extLst>
                </a:gridCol>
              </a:tblGrid>
              <a:tr h="307670">
                <a:tc>
                  <a:txBody>
                    <a:bodyPr/>
                    <a:lstStyle/>
                    <a:p>
                      <a:pPr algn="just">
                        <a:lnSpc>
                          <a:spcPts val="1200"/>
                        </a:lnSpc>
                        <a:spcAft>
                          <a:spcPts val="0"/>
                        </a:spcAft>
                      </a:pPr>
                      <a:r>
                        <a:rPr lang="en-US" sz="1200">
                          <a:effectLst/>
                        </a:rPr>
                        <a:t>Unicode(16</a:t>
                      </a:r>
                      <a:r>
                        <a:rPr lang="zh-CN" sz="1200">
                          <a:effectLst/>
                        </a:rPr>
                        <a:t>进制</a:t>
                      </a:r>
                      <a:r>
                        <a:rPr lang="en-US" sz="1200">
                          <a:effectLst/>
                        </a:rPr>
                        <a:t>)</a:t>
                      </a:r>
                      <a:endParaRPr lang="zh-CN" sz="1200">
                        <a:effectLst/>
                        <a:latin typeface="Times New Roman"/>
                        <a:ea typeface="黑体"/>
                      </a:endParaRPr>
                    </a:p>
                  </a:txBody>
                  <a:tcPr marL="68580" marR="68580" marT="0" marB="0" anchor="ctr"/>
                </a:tc>
                <a:tc gridSpan="5">
                  <a:txBody>
                    <a:bodyPr/>
                    <a:lstStyle/>
                    <a:p>
                      <a:pPr algn="ctr">
                        <a:lnSpc>
                          <a:spcPts val="1200"/>
                        </a:lnSpc>
                        <a:spcAft>
                          <a:spcPts val="0"/>
                        </a:spcAft>
                      </a:pPr>
                      <a:r>
                        <a:rPr lang="en-US" sz="1200">
                          <a:effectLst/>
                        </a:rPr>
                        <a:t>UTF-8</a:t>
                      </a:r>
                      <a:r>
                        <a:rPr lang="zh-CN" sz="1200">
                          <a:effectLst/>
                        </a:rPr>
                        <a:t>（</a:t>
                      </a:r>
                      <a:r>
                        <a:rPr lang="en-US" sz="1200">
                          <a:effectLst/>
                        </a:rPr>
                        <a:t>2</a:t>
                      </a:r>
                      <a:r>
                        <a:rPr lang="zh-CN" sz="1200">
                          <a:effectLst/>
                        </a:rPr>
                        <a:t>进制）</a:t>
                      </a:r>
                      <a:endParaRPr lang="zh-CN" sz="1200">
                        <a:effectLst/>
                        <a:latin typeface="Times New Roman"/>
                        <a:ea typeface="黑体"/>
                      </a:endParaRPr>
                    </a:p>
                  </a:txBody>
                  <a:tcPr marL="68580" marR="68580" marT="0"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xmlns="" val="10000"/>
                  </a:ext>
                </a:extLst>
              </a:tr>
              <a:tr h="307670">
                <a:tc>
                  <a:txBody>
                    <a:bodyPr/>
                    <a:lstStyle/>
                    <a:p>
                      <a:pPr algn="just">
                        <a:lnSpc>
                          <a:spcPts val="1200"/>
                        </a:lnSpc>
                        <a:spcAft>
                          <a:spcPts val="0"/>
                        </a:spcAft>
                      </a:pPr>
                      <a:r>
                        <a:rPr lang="zh-CN" sz="1200">
                          <a:effectLst/>
                        </a:rPr>
                        <a:t>编号范围</a:t>
                      </a:r>
                      <a:endParaRPr lang="zh-CN" sz="1200">
                        <a:effectLst/>
                        <a:latin typeface="Times New Roman"/>
                        <a:ea typeface="黑体"/>
                      </a:endParaRPr>
                    </a:p>
                  </a:txBody>
                  <a:tcPr marL="68580" marR="68580" marT="0" marB="0" anchor="ctr"/>
                </a:tc>
                <a:tc>
                  <a:txBody>
                    <a:bodyPr/>
                    <a:lstStyle/>
                    <a:p>
                      <a:pPr algn="just">
                        <a:lnSpc>
                          <a:spcPts val="1200"/>
                        </a:lnSpc>
                        <a:spcAft>
                          <a:spcPts val="0"/>
                        </a:spcAft>
                      </a:pPr>
                      <a:r>
                        <a:rPr lang="zh-CN" sz="1200">
                          <a:effectLst/>
                        </a:rPr>
                        <a:t>第一字节</a:t>
                      </a:r>
                      <a:endParaRPr lang="zh-CN" sz="1200">
                        <a:effectLst/>
                        <a:latin typeface="Times New Roman"/>
                        <a:ea typeface="黑体"/>
                      </a:endParaRPr>
                    </a:p>
                  </a:txBody>
                  <a:tcPr marL="68580" marR="68580" marT="0" marB="0" anchor="ctr"/>
                </a:tc>
                <a:tc>
                  <a:txBody>
                    <a:bodyPr/>
                    <a:lstStyle/>
                    <a:p>
                      <a:pPr algn="just">
                        <a:lnSpc>
                          <a:spcPts val="1200"/>
                        </a:lnSpc>
                        <a:spcAft>
                          <a:spcPts val="0"/>
                        </a:spcAft>
                      </a:pPr>
                      <a:r>
                        <a:rPr lang="zh-CN" sz="1200">
                          <a:effectLst/>
                        </a:rPr>
                        <a:t>第二字节</a:t>
                      </a:r>
                      <a:endParaRPr lang="zh-CN" sz="1200">
                        <a:effectLst/>
                        <a:latin typeface="Times New Roman"/>
                        <a:ea typeface="黑体"/>
                      </a:endParaRPr>
                    </a:p>
                  </a:txBody>
                  <a:tcPr marL="68580" marR="68580" marT="0" marB="0" anchor="ctr"/>
                </a:tc>
                <a:tc>
                  <a:txBody>
                    <a:bodyPr/>
                    <a:lstStyle/>
                    <a:p>
                      <a:pPr algn="just">
                        <a:lnSpc>
                          <a:spcPts val="1200"/>
                        </a:lnSpc>
                        <a:spcAft>
                          <a:spcPts val="0"/>
                        </a:spcAft>
                      </a:pPr>
                      <a:r>
                        <a:rPr lang="zh-CN" sz="1200">
                          <a:effectLst/>
                        </a:rPr>
                        <a:t>第三字节</a:t>
                      </a:r>
                      <a:endParaRPr lang="zh-CN" sz="1200">
                        <a:effectLst/>
                        <a:latin typeface="Times New Roman"/>
                        <a:ea typeface="黑体"/>
                      </a:endParaRPr>
                    </a:p>
                  </a:txBody>
                  <a:tcPr marL="68580" marR="68580" marT="0" marB="0" anchor="ctr"/>
                </a:tc>
                <a:tc>
                  <a:txBody>
                    <a:bodyPr/>
                    <a:lstStyle/>
                    <a:p>
                      <a:pPr algn="just">
                        <a:lnSpc>
                          <a:spcPts val="1200"/>
                        </a:lnSpc>
                        <a:spcAft>
                          <a:spcPts val="0"/>
                        </a:spcAft>
                      </a:pPr>
                      <a:r>
                        <a:rPr lang="zh-CN" sz="1200">
                          <a:effectLst/>
                        </a:rPr>
                        <a:t>第四字节</a:t>
                      </a:r>
                      <a:endParaRPr lang="zh-CN" sz="1200">
                        <a:effectLst/>
                        <a:latin typeface="Times New Roman"/>
                        <a:ea typeface="黑体"/>
                      </a:endParaRPr>
                    </a:p>
                  </a:txBody>
                  <a:tcPr marL="68580" marR="68580" marT="0" marB="0" anchor="ctr"/>
                </a:tc>
                <a:tc>
                  <a:txBody>
                    <a:bodyPr/>
                    <a:lstStyle/>
                    <a:p>
                      <a:pPr algn="just">
                        <a:lnSpc>
                          <a:spcPts val="1200"/>
                        </a:lnSpc>
                        <a:spcAft>
                          <a:spcPts val="0"/>
                        </a:spcAft>
                      </a:pPr>
                      <a:r>
                        <a:rPr lang="zh-CN" sz="1200">
                          <a:effectLst/>
                        </a:rPr>
                        <a:t>第五字节</a:t>
                      </a:r>
                      <a:endParaRPr lang="zh-CN" sz="1200">
                        <a:effectLst/>
                        <a:latin typeface="Times New Roman"/>
                        <a:ea typeface="黑体"/>
                      </a:endParaRPr>
                    </a:p>
                  </a:txBody>
                  <a:tcPr marL="68580" marR="68580" marT="0" marB="0" anchor="ctr"/>
                </a:tc>
                <a:extLst>
                  <a:ext uri="{0D108BD9-81ED-4DB2-BD59-A6C34878D82A}">
                    <a16:rowId xmlns:a16="http://schemas.microsoft.com/office/drawing/2014/main" xmlns="" val="10001"/>
                  </a:ext>
                </a:extLst>
              </a:tr>
              <a:tr h="615341">
                <a:tc>
                  <a:txBody>
                    <a:bodyPr/>
                    <a:lstStyle/>
                    <a:p>
                      <a:pPr algn="just">
                        <a:lnSpc>
                          <a:spcPts val="1200"/>
                        </a:lnSpc>
                        <a:spcAft>
                          <a:spcPts val="0"/>
                        </a:spcAft>
                      </a:pPr>
                      <a:r>
                        <a:rPr lang="en-US" sz="1050">
                          <a:effectLst/>
                        </a:rPr>
                        <a:t>00000000-0000007F</a:t>
                      </a:r>
                      <a:endParaRPr lang="zh-CN" sz="1050">
                        <a:effectLst/>
                        <a:latin typeface="Times New Roman"/>
                        <a:ea typeface="宋体"/>
                      </a:endParaRPr>
                    </a:p>
                  </a:txBody>
                  <a:tcPr marL="68580" marR="68580" marT="0" marB="0" anchor="ctr"/>
                </a:tc>
                <a:tc>
                  <a:txBody>
                    <a:bodyPr/>
                    <a:lstStyle/>
                    <a:p>
                      <a:pPr algn="just">
                        <a:lnSpc>
                          <a:spcPts val="1200"/>
                        </a:lnSpc>
                        <a:spcAft>
                          <a:spcPts val="0"/>
                        </a:spcAft>
                      </a:pPr>
                      <a:r>
                        <a:rPr lang="en-US" sz="1050">
                          <a:effectLst/>
                        </a:rPr>
                        <a:t>0xxxxxxx</a:t>
                      </a:r>
                      <a:endParaRPr lang="zh-CN" sz="1050">
                        <a:effectLst/>
                        <a:latin typeface="Times New Roman"/>
                        <a:ea typeface="宋体"/>
                      </a:endParaRPr>
                    </a:p>
                  </a:txBody>
                  <a:tcPr marL="68580" marR="68580" marT="0" marB="0" anchor="ctr"/>
                </a:tc>
                <a:tc>
                  <a:txBody>
                    <a:bodyPr/>
                    <a:lstStyle/>
                    <a:p>
                      <a:pPr algn="just">
                        <a:lnSpc>
                          <a:spcPts val="1200"/>
                        </a:lnSpc>
                        <a:spcAft>
                          <a:spcPts val="0"/>
                        </a:spcAft>
                      </a:pPr>
                      <a:r>
                        <a:rPr lang="en-US" sz="1050">
                          <a:effectLst/>
                        </a:rPr>
                        <a:t> </a:t>
                      </a:r>
                      <a:endParaRPr lang="zh-CN" sz="1050">
                        <a:effectLst/>
                        <a:latin typeface="Times New Roman"/>
                        <a:ea typeface="宋体"/>
                      </a:endParaRPr>
                    </a:p>
                  </a:txBody>
                  <a:tcPr marL="68580" marR="68580" marT="0" marB="0" anchor="ctr"/>
                </a:tc>
                <a:tc>
                  <a:txBody>
                    <a:bodyPr/>
                    <a:lstStyle/>
                    <a:p>
                      <a:pPr algn="just">
                        <a:lnSpc>
                          <a:spcPts val="1200"/>
                        </a:lnSpc>
                        <a:spcAft>
                          <a:spcPts val="0"/>
                        </a:spcAft>
                      </a:pPr>
                      <a:r>
                        <a:rPr lang="en-US" sz="1050">
                          <a:effectLst/>
                        </a:rPr>
                        <a:t> </a:t>
                      </a:r>
                      <a:endParaRPr lang="zh-CN" sz="1050">
                        <a:effectLst/>
                        <a:latin typeface="Times New Roman"/>
                        <a:ea typeface="宋体"/>
                      </a:endParaRPr>
                    </a:p>
                  </a:txBody>
                  <a:tcPr marL="68580" marR="68580" marT="0" marB="0" anchor="ctr"/>
                </a:tc>
                <a:tc>
                  <a:txBody>
                    <a:bodyPr/>
                    <a:lstStyle/>
                    <a:p>
                      <a:pPr algn="just">
                        <a:lnSpc>
                          <a:spcPts val="1200"/>
                        </a:lnSpc>
                        <a:spcAft>
                          <a:spcPts val="0"/>
                        </a:spcAft>
                      </a:pPr>
                      <a:r>
                        <a:rPr lang="en-US" sz="1050">
                          <a:effectLst/>
                        </a:rPr>
                        <a:t> </a:t>
                      </a:r>
                      <a:endParaRPr lang="zh-CN" sz="1050">
                        <a:effectLst/>
                        <a:latin typeface="Times New Roman"/>
                        <a:ea typeface="宋体"/>
                      </a:endParaRPr>
                    </a:p>
                  </a:txBody>
                  <a:tcPr marL="68580" marR="68580" marT="0" marB="0" anchor="ctr"/>
                </a:tc>
                <a:tc>
                  <a:txBody>
                    <a:bodyPr/>
                    <a:lstStyle/>
                    <a:p>
                      <a:pPr algn="just">
                        <a:lnSpc>
                          <a:spcPts val="1200"/>
                        </a:lnSpc>
                        <a:spcAft>
                          <a:spcPts val="0"/>
                        </a:spcAft>
                      </a:pPr>
                      <a:r>
                        <a:rPr lang="en-US" sz="1050">
                          <a:effectLst/>
                        </a:rPr>
                        <a:t> </a:t>
                      </a:r>
                      <a:endParaRPr lang="zh-CN" sz="1050">
                        <a:effectLst/>
                        <a:latin typeface="Times New Roman"/>
                        <a:ea typeface="宋体"/>
                      </a:endParaRPr>
                    </a:p>
                  </a:txBody>
                  <a:tcPr marL="68580" marR="68580" marT="0" marB="0" anchor="ctr"/>
                </a:tc>
                <a:extLst>
                  <a:ext uri="{0D108BD9-81ED-4DB2-BD59-A6C34878D82A}">
                    <a16:rowId xmlns:a16="http://schemas.microsoft.com/office/drawing/2014/main" xmlns="" val="10002"/>
                  </a:ext>
                </a:extLst>
              </a:tr>
              <a:tr h="615341">
                <a:tc>
                  <a:txBody>
                    <a:bodyPr/>
                    <a:lstStyle/>
                    <a:p>
                      <a:pPr algn="just">
                        <a:lnSpc>
                          <a:spcPts val="1200"/>
                        </a:lnSpc>
                        <a:spcAft>
                          <a:spcPts val="0"/>
                        </a:spcAft>
                      </a:pPr>
                      <a:r>
                        <a:rPr lang="en-US" sz="1050">
                          <a:effectLst/>
                        </a:rPr>
                        <a:t>00000080-000007FF</a:t>
                      </a:r>
                      <a:endParaRPr lang="zh-CN" sz="1050">
                        <a:effectLst/>
                        <a:latin typeface="Times New Roman"/>
                        <a:ea typeface="宋体"/>
                      </a:endParaRPr>
                    </a:p>
                  </a:txBody>
                  <a:tcPr marL="68580" marR="68580" marT="0" marB="0" anchor="ctr"/>
                </a:tc>
                <a:tc>
                  <a:txBody>
                    <a:bodyPr/>
                    <a:lstStyle/>
                    <a:p>
                      <a:pPr algn="just">
                        <a:lnSpc>
                          <a:spcPts val="1200"/>
                        </a:lnSpc>
                        <a:spcAft>
                          <a:spcPts val="0"/>
                        </a:spcAft>
                      </a:pPr>
                      <a:r>
                        <a:rPr lang="en-US" sz="1050">
                          <a:effectLst/>
                        </a:rPr>
                        <a:t>110xxxxx</a:t>
                      </a:r>
                      <a:endParaRPr lang="zh-CN" sz="1050">
                        <a:effectLst/>
                        <a:latin typeface="Times New Roman"/>
                        <a:ea typeface="宋体"/>
                      </a:endParaRPr>
                    </a:p>
                  </a:txBody>
                  <a:tcPr marL="68580" marR="68580" marT="0" marB="0" anchor="ctr"/>
                </a:tc>
                <a:tc>
                  <a:txBody>
                    <a:bodyPr/>
                    <a:lstStyle/>
                    <a:p>
                      <a:pPr algn="just">
                        <a:lnSpc>
                          <a:spcPts val="1200"/>
                        </a:lnSpc>
                        <a:spcAft>
                          <a:spcPts val="0"/>
                        </a:spcAft>
                      </a:pPr>
                      <a:r>
                        <a:rPr lang="en-US" sz="1050">
                          <a:effectLst/>
                        </a:rPr>
                        <a:t>10xxxxxx</a:t>
                      </a:r>
                      <a:endParaRPr lang="zh-CN" sz="1050">
                        <a:effectLst/>
                        <a:latin typeface="Times New Roman"/>
                        <a:ea typeface="宋体"/>
                      </a:endParaRPr>
                    </a:p>
                  </a:txBody>
                  <a:tcPr marL="68580" marR="68580" marT="0" marB="0" anchor="ctr"/>
                </a:tc>
                <a:tc>
                  <a:txBody>
                    <a:bodyPr/>
                    <a:lstStyle/>
                    <a:p>
                      <a:pPr algn="just">
                        <a:lnSpc>
                          <a:spcPts val="1200"/>
                        </a:lnSpc>
                        <a:spcAft>
                          <a:spcPts val="0"/>
                        </a:spcAft>
                      </a:pPr>
                      <a:r>
                        <a:rPr lang="en-US" sz="1050">
                          <a:effectLst/>
                        </a:rPr>
                        <a:t> </a:t>
                      </a:r>
                      <a:endParaRPr lang="zh-CN" sz="1050">
                        <a:effectLst/>
                        <a:latin typeface="Times New Roman"/>
                        <a:ea typeface="宋体"/>
                      </a:endParaRPr>
                    </a:p>
                  </a:txBody>
                  <a:tcPr marL="68580" marR="68580" marT="0" marB="0" anchor="ctr"/>
                </a:tc>
                <a:tc>
                  <a:txBody>
                    <a:bodyPr/>
                    <a:lstStyle/>
                    <a:p>
                      <a:pPr algn="just">
                        <a:lnSpc>
                          <a:spcPts val="1200"/>
                        </a:lnSpc>
                        <a:spcAft>
                          <a:spcPts val="0"/>
                        </a:spcAft>
                      </a:pPr>
                      <a:r>
                        <a:rPr lang="en-US" sz="1050">
                          <a:effectLst/>
                        </a:rPr>
                        <a:t> </a:t>
                      </a:r>
                      <a:endParaRPr lang="zh-CN" sz="1050">
                        <a:effectLst/>
                        <a:latin typeface="Times New Roman"/>
                        <a:ea typeface="宋体"/>
                      </a:endParaRPr>
                    </a:p>
                  </a:txBody>
                  <a:tcPr marL="68580" marR="68580" marT="0" marB="0" anchor="ctr"/>
                </a:tc>
                <a:tc>
                  <a:txBody>
                    <a:bodyPr/>
                    <a:lstStyle/>
                    <a:p>
                      <a:pPr algn="just">
                        <a:lnSpc>
                          <a:spcPts val="1200"/>
                        </a:lnSpc>
                        <a:spcAft>
                          <a:spcPts val="0"/>
                        </a:spcAft>
                      </a:pPr>
                      <a:r>
                        <a:rPr lang="en-US" sz="1050">
                          <a:effectLst/>
                        </a:rPr>
                        <a:t> </a:t>
                      </a:r>
                      <a:endParaRPr lang="zh-CN" sz="1050">
                        <a:effectLst/>
                        <a:latin typeface="Times New Roman"/>
                        <a:ea typeface="宋体"/>
                      </a:endParaRPr>
                    </a:p>
                  </a:txBody>
                  <a:tcPr marL="68580" marR="68580" marT="0" marB="0" anchor="ctr"/>
                </a:tc>
                <a:extLst>
                  <a:ext uri="{0D108BD9-81ED-4DB2-BD59-A6C34878D82A}">
                    <a16:rowId xmlns:a16="http://schemas.microsoft.com/office/drawing/2014/main" xmlns="" val="10003"/>
                  </a:ext>
                </a:extLst>
              </a:tr>
              <a:tr h="615341">
                <a:tc>
                  <a:txBody>
                    <a:bodyPr/>
                    <a:lstStyle/>
                    <a:p>
                      <a:pPr algn="just">
                        <a:lnSpc>
                          <a:spcPts val="1200"/>
                        </a:lnSpc>
                        <a:spcAft>
                          <a:spcPts val="0"/>
                        </a:spcAft>
                      </a:pPr>
                      <a:r>
                        <a:rPr lang="en-US" sz="1050">
                          <a:effectLst/>
                        </a:rPr>
                        <a:t>00000800-0000FFFF</a:t>
                      </a:r>
                      <a:endParaRPr lang="zh-CN" sz="1050">
                        <a:effectLst/>
                        <a:latin typeface="Times New Roman"/>
                        <a:ea typeface="宋体"/>
                      </a:endParaRPr>
                    </a:p>
                  </a:txBody>
                  <a:tcPr marL="68580" marR="68580" marT="0" marB="0" anchor="ctr"/>
                </a:tc>
                <a:tc>
                  <a:txBody>
                    <a:bodyPr/>
                    <a:lstStyle/>
                    <a:p>
                      <a:pPr algn="just">
                        <a:lnSpc>
                          <a:spcPts val="1200"/>
                        </a:lnSpc>
                        <a:spcAft>
                          <a:spcPts val="0"/>
                        </a:spcAft>
                      </a:pPr>
                      <a:r>
                        <a:rPr lang="en-US" sz="1050">
                          <a:effectLst/>
                        </a:rPr>
                        <a:t>1110xxxx</a:t>
                      </a:r>
                      <a:endParaRPr lang="zh-CN" sz="1050">
                        <a:effectLst/>
                        <a:latin typeface="Times New Roman"/>
                        <a:ea typeface="宋体"/>
                      </a:endParaRPr>
                    </a:p>
                  </a:txBody>
                  <a:tcPr marL="68580" marR="68580" marT="0" marB="0" anchor="ctr"/>
                </a:tc>
                <a:tc>
                  <a:txBody>
                    <a:bodyPr/>
                    <a:lstStyle/>
                    <a:p>
                      <a:pPr algn="just">
                        <a:lnSpc>
                          <a:spcPts val="1200"/>
                        </a:lnSpc>
                        <a:spcAft>
                          <a:spcPts val="0"/>
                        </a:spcAft>
                      </a:pPr>
                      <a:r>
                        <a:rPr lang="en-US" sz="1050">
                          <a:effectLst/>
                        </a:rPr>
                        <a:t>10xxxxxx </a:t>
                      </a:r>
                      <a:endParaRPr lang="zh-CN" sz="1050">
                        <a:effectLst/>
                        <a:latin typeface="Times New Roman"/>
                        <a:ea typeface="宋体"/>
                      </a:endParaRPr>
                    </a:p>
                  </a:txBody>
                  <a:tcPr marL="68580" marR="68580" marT="0" marB="0" anchor="ctr"/>
                </a:tc>
                <a:tc>
                  <a:txBody>
                    <a:bodyPr/>
                    <a:lstStyle/>
                    <a:p>
                      <a:pPr algn="just">
                        <a:lnSpc>
                          <a:spcPts val="1200"/>
                        </a:lnSpc>
                        <a:spcAft>
                          <a:spcPts val="0"/>
                        </a:spcAft>
                      </a:pPr>
                      <a:r>
                        <a:rPr lang="en-US" sz="1050">
                          <a:effectLst/>
                        </a:rPr>
                        <a:t>10xxxxxx</a:t>
                      </a:r>
                      <a:endParaRPr lang="zh-CN" sz="1050">
                        <a:effectLst/>
                        <a:latin typeface="Times New Roman"/>
                        <a:ea typeface="宋体"/>
                      </a:endParaRPr>
                    </a:p>
                  </a:txBody>
                  <a:tcPr marL="68580" marR="68580" marT="0" marB="0" anchor="ctr"/>
                </a:tc>
                <a:tc>
                  <a:txBody>
                    <a:bodyPr/>
                    <a:lstStyle/>
                    <a:p>
                      <a:pPr algn="just">
                        <a:lnSpc>
                          <a:spcPts val="1200"/>
                        </a:lnSpc>
                        <a:spcAft>
                          <a:spcPts val="0"/>
                        </a:spcAft>
                      </a:pPr>
                      <a:r>
                        <a:rPr lang="en-US" sz="1050">
                          <a:effectLst/>
                        </a:rPr>
                        <a:t> </a:t>
                      </a:r>
                      <a:endParaRPr lang="zh-CN" sz="1050">
                        <a:effectLst/>
                        <a:latin typeface="Times New Roman"/>
                        <a:ea typeface="宋体"/>
                      </a:endParaRPr>
                    </a:p>
                  </a:txBody>
                  <a:tcPr marL="68580" marR="68580" marT="0" marB="0" anchor="ctr"/>
                </a:tc>
                <a:tc>
                  <a:txBody>
                    <a:bodyPr/>
                    <a:lstStyle/>
                    <a:p>
                      <a:pPr algn="just">
                        <a:lnSpc>
                          <a:spcPts val="1200"/>
                        </a:lnSpc>
                        <a:spcAft>
                          <a:spcPts val="0"/>
                        </a:spcAft>
                      </a:pPr>
                      <a:r>
                        <a:rPr lang="en-US" sz="1050">
                          <a:effectLst/>
                        </a:rPr>
                        <a:t> </a:t>
                      </a:r>
                      <a:endParaRPr lang="zh-CN" sz="1050">
                        <a:effectLst/>
                        <a:latin typeface="Times New Roman"/>
                        <a:ea typeface="宋体"/>
                      </a:endParaRPr>
                    </a:p>
                  </a:txBody>
                  <a:tcPr marL="68580" marR="68580" marT="0" marB="0" anchor="ctr"/>
                </a:tc>
                <a:extLst>
                  <a:ext uri="{0D108BD9-81ED-4DB2-BD59-A6C34878D82A}">
                    <a16:rowId xmlns:a16="http://schemas.microsoft.com/office/drawing/2014/main" xmlns="" val="10004"/>
                  </a:ext>
                </a:extLst>
              </a:tr>
              <a:tr h="615341">
                <a:tc>
                  <a:txBody>
                    <a:bodyPr/>
                    <a:lstStyle/>
                    <a:p>
                      <a:pPr algn="just">
                        <a:lnSpc>
                          <a:spcPts val="1200"/>
                        </a:lnSpc>
                        <a:spcAft>
                          <a:spcPts val="0"/>
                        </a:spcAft>
                      </a:pPr>
                      <a:r>
                        <a:rPr lang="en-US" sz="1050">
                          <a:effectLst/>
                        </a:rPr>
                        <a:t>00010000-0010FFFF</a:t>
                      </a:r>
                      <a:endParaRPr lang="zh-CN" sz="1050">
                        <a:effectLst/>
                        <a:latin typeface="Times New Roman"/>
                        <a:ea typeface="宋体"/>
                      </a:endParaRPr>
                    </a:p>
                  </a:txBody>
                  <a:tcPr marL="68580" marR="68580" marT="0" marB="0" anchor="ctr"/>
                </a:tc>
                <a:tc>
                  <a:txBody>
                    <a:bodyPr/>
                    <a:lstStyle/>
                    <a:p>
                      <a:pPr algn="just">
                        <a:lnSpc>
                          <a:spcPts val="1200"/>
                        </a:lnSpc>
                        <a:spcAft>
                          <a:spcPts val="0"/>
                        </a:spcAft>
                      </a:pPr>
                      <a:r>
                        <a:rPr lang="en-US" sz="1050">
                          <a:effectLst/>
                        </a:rPr>
                        <a:t>11110xxx</a:t>
                      </a:r>
                      <a:endParaRPr lang="zh-CN" sz="1050">
                        <a:effectLst/>
                        <a:latin typeface="Times New Roman"/>
                        <a:ea typeface="宋体"/>
                      </a:endParaRPr>
                    </a:p>
                  </a:txBody>
                  <a:tcPr marL="68580" marR="68580" marT="0" marB="0" anchor="ctr"/>
                </a:tc>
                <a:tc>
                  <a:txBody>
                    <a:bodyPr/>
                    <a:lstStyle/>
                    <a:p>
                      <a:pPr algn="just">
                        <a:lnSpc>
                          <a:spcPts val="1200"/>
                        </a:lnSpc>
                        <a:spcAft>
                          <a:spcPts val="0"/>
                        </a:spcAft>
                      </a:pPr>
                      <a:r>
                        <a:rPr lang="en-US" sz="1050">
                          <a:effectLst/>
                        </a:rPr>
                        <a:t>10xxxxxx</a:t>
                      </a:r>
                      <a:endParaRPr lang="zh-CN" sz="1050">
                        <a:effectLst/>
                        <a:latin typeface="Times New Roman"/>
                        <a:ea typeface="宋体"/>
                      </a:endParaRPr>
                    </a:p>
                  </a:txBody>
                  <a:tcPr marL="68580" marR="68580" marT="0" marB="0" anchor="ctr"/>
                </a:tc>
                <a:tc>
                  <a:txBody>
                    <a:bodyPr/>
                    <a:lstStyle/>
                    <a:p>
                      <a:pPr algn="just">
                        <a:lnSpc>
                          <a:spcPts val="1200"/>
                        </a:lnSpc>
                        <a:spcAft>
                          <a:spcPts val="0"/>
                        </a:spcAft>
                      </a:pPr>
                      <a:r>
                        <a:rPr lang="en-US" sz="1050">
                          <a:effectLst/>
                        </a:rPr>
                        <a:t>10xxxxxx</a:t>
                      </a:r>
                      <a:endParaRPr lang="zh-CN" sz="1050">
                        <a:effectLst/>
                        <a:latin typeface="Times New Roman"/>
                        <a:ea typeface="宋体"/>
                      </a:endParaRPr>
                    </a:p>
                  </a:txBody>
                  <a:tcPr marL="68580" marR="68580" marT="0" marB="0" anchor="ctr"/>
                </a:tc>
                <a:tc>
                  <a:txBody>
                    <a:bodyPr/>
                    <a:lstStyle/>
                    <a:p>
                      <a:pPr algn="just">
                        <a:lnSpc>
                          <a:spcPts val="1200"/>
                        </a:lnSpc>
                        <a:spcAft>
                          <a:spcPts val="0"/>
                        </a:spcAft>
                      </a:pPr>
                      <a:r>
                        <a:rPr lang="en-US" sz="1050">
                          <a:effectLst/>
                        </a:rPr>
                        <a:t>10xxxxxx</a:t>
                      </a:r>
                      <a:endParaRPr lang="zh-CN" sz="1050">
                        <a:effectLst/>
                        <a:latin typeface="Times New Roman"/>
                        <a:ea typeface="宋体"/>
                      </a:endParaRPr>
                    </a:p>
                  </a:txBody>
                  <a:tcPr marL="68580" marR="68580" marT="0" marB="0" anchor="ctr"/>
                </a:tc>
                <a:tc>
                  <a:txBody>
                    <a:bodyPr/>
                    <a:lstStyle/>
                    <a:p>
                      <a:pPr algn="just">
                        <a:lnSpc>
                          <a:spcPts val="1200"/>
                        </a:lnSpc>
                        <a:spcAft>
                          <a:spcPts val="0"/>
                        </a:spcAft>
                      </a:pPr>
                      <a:r>
                        <a:rPr lang="en-US" sz="1050">
                          <a:effectLst/>
                        </a:rPr>
                        <a:t> </a:t>
                      </a:r>
                      <a:endParaRPr lang="zh-CN" sz="1050">
                        <a:effectLst/>
                        <a:latin typeface="Times New Roman"/>
                        <a:ea typeface="宋体"/>
                      </a:endParaRPr>
                    </a:p>
                  </a:txBody>
                  <a:tcPr marL="68580" marR="68580" marT="0" marB="0" anchor="ctr"/>
                </a:tc>
                <a:extLst>
                  <a:ext uri="{0D108BD9-81ED-4DB2-BD59-A6C34878D82A}">
                    <a16:rowId xmlns:a16="http://schemas.microsoft.com/office/drawing/2014/main" xmlns="" val="10005"/>
                  </a:ext>
                </a:extLst>
              </a:tr>
              <a:tr h="307670">
                <a:tc>
                  <a:txBody>
                    <a:bodyPr/>
                    <a:lstStyle/>
                    <a:p>
                      <a:pPr algn="just">
                        <a:lnSpc>
                          <a:spcPts val="1200"/>
                        </a:lnSpc>
                        <a:spcAft>
                          <a:spcPts val="0"/>
                        </a:spcAft>
                      </a:pPr>
                      <a:r>
                        <a:rPr lang="en-US" sz="1050">
                          <a:effectLst/>
                        </a:rPr>
                        <a:t>…</a:t>
                      </a:r>
                      <a:endParaRPr lang="zh-CN" sz="1050">
                        <a:effectLst/>
                        <a:latin typeface="Times New Roman"/>
                        <a:ea typeface="宋体"/>
                      </a:endParaRPr>
                    </a:p>
                  </a:txBody>
                  <a:tcPr marL="68580" marR="68580" marT="0" marB="0" anchor="ctr"/>
                </a:tc>
                <a:tc>
                  <a:txBody>
                    <a:bodyPr/>
                    <a:lstStyle/>
                    <a:p>
                      <a:pPr algn="just">
                        <a:lnSpc>
                          <a:spcPts val="1200"/>
                        </a:lnSpc>
                        <a:spcAft>
                          <a:spcPts val="0"/>
                        </a:spcAft>
                      </a:pPr>
                      <a:r>
                        <a:rPr lang="en-US" sz="1050">
                          <a:effectLst/>
                        </a:rPr>
                        <a:t>111110xx</a:t>
                      </a:r>
                      <a:endParaRPr lang="zh-CN" sz="1050">
                        <a:effectLst/>
                        <a:latin typeface="Times New Roman"/>
                        <a:ea typeface="宋体"/>
                      </a:endParaRPr>
                    </a:p>
                  </a:txBody>
                  <a:tcPr marL="68580" marR="68580" marT="0" marB="0" anchor="ctr"/>
                </a:tc>
                <a:tc>
                  <a:txBody>
                    <a:bodyPr/>
                    <a:lstStyle/>
                    <a:p>
                      <a:pPr algn="just">
                        <a:lnSpc>
                          <a:spcPts val="1200"/>
                        </a:lnSpc>
                        <a:spcAft>
                          <a:spcPts val="0"/>
                        </a:spcAft>
                      </a:pPr>
                      <a:r>
                        <a:rPr lang="en-US" sz="1050">
                          <a:effectLst/>
                        </a:rPr>
                        <a:t>10xxxxxx</a:t>
                      </a:r>
                      <a:endParaRPr lang="zh-CN" sz="1050">
                        <a:effectLst/>
                        <a:latin typeface="Times New Roman"/>
                        <a:ea typeface="宋体"/>
                      </a:endParaRPr>
                    </a:p>
                  </a:txBody>
                  <a:tcPr marL="68580" marR="68580" marT="0" marB="0" anchor="ctr"/>
                </a:tc>
                <a:tc>
                  <a:txBody>
                    <a:bodyPr/>
                    <a:lstStyle/>
                    <a:p>
                      <a:pPr algn="just">
                        <a:lnSpc>
                          <a:spcPts val="1200"/>
                        </a:lnSpc>
                        <a:spcAft>
                          <a:spcPts val="0"/>
                        </a:spcAft>
                      </a:pPr>
                      <a:r>
                        <a:rPr lang="en-US" sz="1050">
                          <a:effectLst/>
                        </a:rPr>
                        <a:t>10xxxxxx</a:t>
                      </a:r>
                      <a:endParaRPr lang="zh-CN" sz="1050">
                        <a:effectLst/>
                        <a:latin typeface="Times New Roman"/>
                        <a:ea typeface="宋体"/>
                      </a:endParaRPr>
                    </a:p>
                  </a:txBody>
                  <a:tcPr marL="68580" marR="68580" marT="0" marB="0" anchor="ctr"/>
                </a:tc>
                <a:tc>
                  <a:txBody>
                    <a:bodyPr/>
                    <a:lstStyle/>
                    <a:p>
                      <a:pPr algn="just">
                        <a:lnSpc>
                          <a:spcPts val="1200"/>
                        </a:lnSpc>
                        <a:spcAft>
                          <a:spcPts val="0"/>
                        </a:spcAft>
                      </a:pPr>
                      <a:r>
                        <a:rPr lang="en-US" sz="1050">
                          <a:effectLst/>
                        </a:rPr>
                        <a:t>10xxxxxx</a:t>
                      </a:r>
                      <a:endParaRPr lang="zh-CN" sz="1050">
                        <a:effectLst/>
                        <a:latin typeface="Times New Roman"/>
                        <a:ea typeface="宋体"/>
                      </a:endParaRPr>
                    </a:p>
                  </a:txBody>
                  <a:tcPr marL="68580" marR="68580" marT="0" marB="0" anchor="ctr"/>
                </a:tc>
                <a:tc>
                  <a:txBody>
                    <a:bodyPr/>
                    <a:lstStyle/>
                    <a:p>
                      <a:pPr algn="just">
                        <a:lnSpc>
                          <a:spcPts val="1200"/>
                        </a:lnSpc>
                        <a:spcAft>
                          <a:spcPts val="0"/>
                        </a:spcAft>
                      </a:pPr>
                      <a:r>
                        <a:rPr lang="en-US" sz="1050">
                          <a:effectLst/>
                        </a:rPr>
                        <a:t>10xxxxxx</a:t>
                      </a:r>
                      <a:endParaRPr lang="zh-CN" sz="1050">
                        <a:effectLst/>
                        <a:latin typeface="Times New Roman"/>
                        <a:ea typeface="宋体"/>
                      </a:endParaRPr>
                    </a:p>
                  </a:txBody>
                  <a:tcPr marL="68580" marR="68580" marT="0" marB="0" anchor="ctr"/>
                </a:tc>
                <a:extLst>
                  <a:ext uri="{0D108BD9-81ED-4DB2-BD59-A6C34878D82A}">
                    <a16:rowId xmlns:a16="http://schemas.microsoft.com/office/drawing/2014/main" xmlns="" val="10006"/>
                  </a:ext>
                </a:extLst>
              </a:tr>
            </a:tbl>
          </a:graphicData>
        </a:graphic>
      </p:graphicFrame>
      <p:sp>
        <p:nvSpPr>
          <p:cNvPr id="3" name="矩形 2"/>
          <p:cNvSpPr/>
          <p:nvPr/>
        </p:nvSpPr>
        <p:spPr>
          <a:xfrm>
            <a:off x="467544" y="5013176"/>
            <a:ext cx="8424936" cy="1754326"/>
          </a:xfrm>
          <a:prstGeom prst="rect">
            <a:avLst/>
          </a:prstGeom>
        </p:spPr>
        <p:txBody>
          <a:bodyPr wrap="square">
            <a:spAutoFit/>
          </a:bodyPr>
          <a:lstStyle/>
          <a:p>
            <a:r>
              <a:rPr lang="en-US" altLang="zh-CN"/>
              <a:t>	UTF-8</a:t>
            </a:r>
            <a:r>
              <a:rPr lang="zh-CN" altLang="zh-CN"/>
              <a:t>解码的时候以字节为单位去看，如果第一个字节的</a:t>
            </a:r>
            <a:r>
              <a:rPr lang="en-US" altLang="zh-CN"/>
              <a:t>bit</a:t>
            </a:r>
            <a:r>
              <a:rPr lang="zh-CN" altLang="zh-CN"/>
              <a:t>位以</a:t>
            </a:r>
            <a:r>
              <a:rPr lang="en-US" altLang="zh-CN"/>
              <a:t>0</a:t>
            </a:r>
            <a:r>
              <a:rPr lang="zh-CN" altLang="zh-CN"/>
              <a:t>开头，那就是</a:t>
            </a:r>
            <a:r>
              <a:rPr lang="en-US" altLang="zh-CN"/>
              <a:t>ASCII</a:t>
            </a:r>
            <a:r>
              <a:rPr lang="zh-CN" altLang="zh-CN"/>
              <a:t>字符，以单字节进行解析。如果第一个字节的数据位以“</a:t>
            </a:r>
            <a:r>
              <a:rPr lang="en-US" altLang="zh-CN"/>
              <a:t>110</a:t>
            </a:r>
            <a:r>
              <a:rPr lang="zh-CN" altLang="zh-CN"/>
              <a:t>”开头，就按双字节进行解析，</a:t>
            </a:r>
            <a:r>
              <a:rPr lang="en-US" altLang="zh-CN"/>
              <a:t>3</a:t>
            </a:r>
            <a:r>
              <a:rPr lang="zh-CN" altLang="zh-CN"/>
              <a:t>、</a:t>
            </a:r>
            <a:r>
              <a:rPr lang="en-US" altLang="zh-CN"/>
              <a:t>4</a:t>
            </a:r>
            <a:r>
              <a:rPr lang="zh-CN" altLang="zh-CN"/>
              <a:t>字节的解析方法类似。</a:t>
            </a:r>
          </a:p>
          <a:p>
            <a:r>
              <a:rPr lang="en-US" altLang="zh-CN"/>
              <a:t>	UTF-8</a:t>
            </a:r>
            <a:r>
              <a:rPr lang="zh-CN" altLang="zh-CN"/>
              <a:t>的优点是兼容了</a:t>
            </a:r>
            <a:r>
              <a:rPr lang="en-US" altLang="zh-CN"/>
              <a:t>ASCII</a:t>
            </a:r>
            <a:r>
              <a:rPr lang="zh-CN" altLang="zh-CN"/>
              <a:t>码，节约空间，且没有字节顺序的问题，它直接根据第</a:t>
            </a:r>
            <a:r>
              <a:rPr lang="en-US" altLang="zh-CN"/>
              <a:t>1</a:t>
            </a:r>
            <a:r>
              <a:rPr lang="zh-CN" altLang="zh-CN"/>
              <a:t>个字节前面数据位中连续的</a:t>
            </a:r>
            <a:r>
              <a:rPr lang="en-US" altLang="zh-CN"/>
              <a:t>1</a:t>
            </a:r>
            <a:r>
              <a:rPr lang="zh-CN" altLang="zh-CN"/>
              <a:t>个数决定后面有多少个字节。不过使用</a:t>
            </a:r>
            <a:r>
              <a:rPr lang="en-US" altLang="zh-CN"/>
              <a:t>UTF-8</a:t>
            </a:r>
            <a:r>
              <a:rPr lang="zh-CN" altLang="zh-CN"/>
              <a:t>编码汉字平均需要</a:t>
            </a:r>
            <a:r>
              <a:rPr lang="en-US" altLang="zh-CN"/>
              <a:t>3</a:t>
            </a:r>
            <a:r>
              <a:rPr lang="zh-CN" altLang="zh-CN"/>
              <a:t>个字节，比</a:t>
            </a:r>
            <a:r>
              <a:rPr lang="en-US" altLang="zh-CN"/>
              <a:t>GBK</a:t>
            </a:r>
            <a:r>
              <a:rPr lang="zh-CN" altLang="zh-CN"/>
              <a:t>编码要多一个字节。</a:t>
            </a:r>
          </a:p>
        </p:txBody>
      </p:sp>
    </p:spTree>
    <p:extLst>
      <p:ext uri="{BB962C8B-B14F-4D97-AF65-F5344CB8AC3E}">
        <p14:creationId xmlns:p14="http://schemas.microsoft.com/office/powerpoint/2010/main" val="17759924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334" y="-9525"/>
            <a:ext cx="9107044"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LCD—</a:t>
            </a:r>
            <a:r>
              <a:rPr lang="zh-CN" altLang="en-US" sz="3200" b="1">
                <a:latin typeface="微软雅黑" pitchFamily="34" charset="-122"/>
                <a:ea typeface="微软雅黑" pitchFamily="34" charset="-122"/>
              </a:rPr>
              <a:t>液晶显示中英文</a:t>
            </a:r>
            <a:endParaRPr lang="zh-CN" altLang="en-US" sz="3200" b="1" dirty="0">
              <a:latin typeface="微软雅黑" pitchFamily="34" charset="-122"/>
              <a:ea typeface="微软雅黑" pitchFamily="34" charset="-122"/>
            </a:endParaRPr>
          </a:p>
        </p:txBody>
      </p:sp>
      <p:sp>
        <p:nvSpPr>
          <p:cNvPr id="5" name="矩形 4"/>
          <p:cNvSpPr/>
          <p:nvPr/>
        </p:nvSpPr>
        <p:spPr>
          <a:xfrm>
            <a:off x="467544" y="1044575"/>
            <a:ext cx="782587" cy="400110"/>
          </a:xfrm>
          <a:prstGeom prst="rect">
            <a:avLst/>
          </a:prstGeom>
        </p:spPr>
        <p:txBody>
          <a:bodyPr wrap="none">
            <a:spAutoFit/>
          </a:bodyPr>
          <a:lstStyle/>
          <a:p>
            <a:r>
              <a:rPr lang="en-US" altLang="zh-CN" sz="2000" b="1"/>
              <a:t>BOM</a:t>
            </a:r>
            <a:endParaRPr lang="zh-CN" altLang="en-US" sz="2000" b="1"/>
          </a:p>
        </p:txBody>
      </p:sp>
      <p:sp>
        <p:nvSpPr>
          <p:cNvPr id="4" name="矩形 3"/>
          <p:cNvSpPr/>
          <p:nvPr/>
        </p:nvSpPr>
        <p:spPr>
          <a:xfrm>
            <a:off x="467544" y="1628801"/>
            <a:ext cx="8280920" cy="1477328"/>
          </a:xfrm>
          <a:prstGeom prst="rect">
            <a:avLst/>
          </a:prstGeom>
        </p:spPr>
        <p:txBody>
          <a:bodyPr wrap="square">
            <a:spAutoFit/>
          </a:bodyPr>
          <a:lstStyle/>
          <a:p>
            <a:r>
              <a:rPr lang="zh-CN" altLang="zh-CN"/>
              <a:t>由于</a:t>
            </a:r>
            <a:r>
              <a:rPr lang="en-US" altLang="zh-CN"/>
              <a:t>UTF</a:t>
            </a:r>
            <a:r>
              <a:rPr lang="zh-CN" altLang="zh-CN"/>
              <a:t>系列有多种编码方式，而且对于</a:t>
            </a:r>
            <a:r>
              <a:rPr lang="en-US" altLang="zh-CN"/>
              <a:t>UTF-16</a:t>
            </a:r>
            <a:r>
              <a:rPr lang="zh-CN" altLang="zh-CN"/>
              <a:t>和</a:t>
            </a:r>
            <a:r>
              <a:rPr lang="en-US" altLang="zh-CN"/>
              <a:t>UTF-32</a:t>
            </a:r>
            <a:r>
              <a:rPr lang="zh-CN" altLang="zh-CN"/>
              <a:t>还有大小端的区分，那么计算机软件在打开文档的时候到底应该用什么编码方式去解码呢？有的人就想到在文档最前面加标记，一种标记对应一种编码方式，这些标记就叫做</a:t>
            </a:r>
            <a:r>
              <a:rPr lang="en-US" altLang="zh-CN"/>
              <a:t>BOM(Byte Order Mark)</a:t>
            </a:r>
            <a:r>
              <a:rPr lang="zh-CN" altLang="zh-CN"/>
              <a:t>，它们位于文本文件的开头，</a:t>
            </a:r>
            <a:r>
              <a:rPr lang="zh-CN" altLang="en-US"/>
              <a:t>见下表。</a:t>
            </a:r>
            <a:r>
              <a:rPr lang="zh-CN" altLang="zh-CN"/>
              <a:t>注意</a:t>
            </a:r>
            <a:r>
              <a:rPr lang="en-US" altLang="zh-CN"/>
              <a:t>BOM</a:t>
            </a:r>
            <a:r>
              <a:rPr lang="zh-CN" altLang="zh-CN"/>
              <a:t>是对</a:t>
            </a:r>
            <a:r>
              <a:rPr lang="en-US" altLang="zh-CN"/>
              <a:t>Unicode</a:t>
            </a:r>
            <a:r>
              <a:rPr lang="zh-CN" altLang="zh-CN"/>
              <a:t>的几种编码而言的，</a:t>
            </a:r>
            <a:r>
              <a:rPr lang="en-US" altLang="zh-CN"/>
              <a:t>ANSI</a:t>
            </a:r>
            <a:r>
              <a:rPr lang="zh-CN" altLang="zh-CN"/>
              <a:t>编码没有</a:t>
            </a:r>
            <a:r>
              <a:rPr lang="en-US" altLang="zh-CN"/>
              <a:t>BOM</a:t>
            </a:r>
            <a:r>
              <a:rPr lang="zh-CN" altLang="zh-CN"/>
              <a:t>。</a:t>
            </a:r>
            <a:endParaRPr lang="zh-CN" altLang="en-US"/>
          </a:p>
        </p:txBody>
      </p:sp>
      <p:graphicFrame>
        <p:nvGraphicFramePr>
          <p:cNvPr id="6" name="表格 5"/>
          <p:cNvGraphicFramePr>
            <a:graphicFrameLocks noGrp="1"/>
          </p:cNvGraphicFramePr>
          <p:nvPr>
            <p:extLst>
              <p:ext uri="{D42A27DB-BD31-4B8C-83A1-F6EECF244321}">
                <p14:modId xmlns:p14="http://schemas.microsoft.com/office/powerpoint/2010/main" val="624271704"/>
              </p:ext>
            </p:extLst>
          </p:nvPr>
        </p:nvGraphicFramePr>
        <p:xfrm>
          <a:off x="2078821" y="3284984"/>
          <a:ext cx="4972070" cy="2255268"/>
        </p:xfrm>
        <a:graphic>
          <a:graphicData uri="http://schemas.openxmlformats.org/drawingml/2006/table">
            <a:tbl>
              <a:tblPr firstRow="1" firstCol="1" bandRow="1">
                <a:tableStyleId>{5C22544A-7EE6-4342-B048-85BDC9FD1C3A}</a:tableStyleId>
              </a:tblPr>
              <a:tblGrid>
                <a:gridCol w="2485597">
                  <a:extLst>
                    <a:ext uri="{9D8B030D-6E8A-4147-A177-3AD203B41FA5}">
                      <a16:colId xmlns:a16="http://schemas.microsoft.com/office/drawing/2014/main" xmlns="" val="20000"/>
                    </a:ext>
                  </a:extLst>
                </a:gridCol>
                <a:gridCol w="2486473">
                  <a:extLst>
                    <a:ext uri="{9D8B030D-6E8A-4147-A177-3AD203B41FA5}">
                      <a16:colId xmlns:a16="http://schemas.microsoft.com/office/drawing/2014/main" xmlns="" val="20001"/>
                    </a:ext>
                  </a:extLst>
                </a:gridCol>
              </a:tblGrid>
              <a:tr h="375878">
                <a:tc>
                  <a:txBody>
                    <a:bodyPr/>
                    <a:lstStyle/>
                    <a:p>
                      <a:pPr algn="just">
                        <a:lnSpc>
                          <a:spcPts val="1200"/>
                        </a:lnSpc>
                        <a:spcAft>
                          <a:spcPts val="0"/>
                        </a:spcAft>
                      </a:pPr>
                      <a:r>
                        <a:rPr lang="en-US" sz="1200">
                          <a:effectLst/>
                        </a:rPr>
                        <a:t>BOM</a:t>
                      </a:r>
                      <a:r>
                        <a:rPr lang="zh-CN" sz="1200">
                          <a:effectLst/>
                        </a:rPr>
                        <a:t>标记</a:t>
                      </a:r>
                      <a:endParaRPr lang="zh-CN" sz="1200">
                        <a:effectLst/>
                        <a:latin typeface="Times New Roman"/>
                        <a:ea typeface="黑体"/>
                      </a:endParaRPr>
                    </a:p>
                  </a:txBody>
                  <a:tcPr marL="68580" marR="68580" marT="0" marB="0" anchor="ctr"/>
                </a:tc>
                <a:tc>
                  <a:txBody>
                    <a:bodyPr/>
                    <a:lstStyle/>
                    <a:p>
                      <a:pPr algn="just">
                        <a:lnSpc>
                          <a:spcPts val="1200"/>
                        </a:lnSpc>
                        <a:spcAft>
                          <a:spcPts val="0"/>
                        </a:spcAft>
                      </a:pPr>
                      <a:r>
                        <a:rPr lang="zh-CN" sz="1200">
                          <a:effectLst/>
                        </a:rPr>
                        <a:t>表示的编码</a:t>
                      </a:r>
                      <a:endParaRPr lang="zh-CN" sz="1200">
                        <a:effectLst/>
                        <a:latin typeface="Times New Roman"/>
                        <a:ea typeface="黑体"/>
                      </a:endParaRPr>
                    </a:p>
                  </a:txBody>
                  <a:tcPr marL="68580" marR="68580" marT="0" marB="0" anchor="ctr"/>
                </a:tc>
                <a:extLst>
                  <a:ext uri="{0D108BD9-81ED-4DB2-BD59-A6C34878D82A}">
                    <a16:rowId xmlns:a16="http://schemas.microsoft.com/office/drawing/2014/main" xmlns="" val="10000"/>
                  </a:ext>
                </a:extLst>
              </a:tr>
              <a:tr h="375878">
                <a:tc>
                  <a:txBody>
                    <a:bodyPr/>
                    <a:lstStyle/>
                    <a:p>
                      <a:pPr algn="just">
                        <a:lnSpc>
                          <a:spcPts val="1200"/>
                        </a:lnSpc>
                        <a:spcAft>
                          <a:spcPts val="0"/>
                        </a:spcAft>
                      </a:pPr>
                      <a:r>
                        <a:rPr lang="en-US" sz="1050">
                          <a:effectLst/>
                        </a:rPr>
                        <a:t>0xEF 0xBB 0xBF</a:t>
                      </a:r>
                      <a:endParaRPr lang="zh-CN" sz="1050">
                        <a:effectLst/>
                        <a:latin typeface="Times New Roman"/>
                        <a:ea typeface="宋体"/>
                      </a:endParaRPr>
                    </a:p>
                  </a:txBody>
                  <a:tcPr marL="68580" marR="68580" marT="0" marB="0" anchor="ctr"/>
                </a:tc>
                <a:tc>
                  <a:txBody>
                    <a:bodyPr/>
                    <a:lstStyle/>
                    <a:p>
                      <a:pPr algn="just">
                        <a:lnSpc>
                          <a:spcPts val="1200"/>
                        </a:lnSpc>
                        <a:spcAft>
                          <a:spcPts val="0"/>
                        </a:spcAft>
                      </a:pPr>
                      <a:r>
                        <a:rPr lang="en-US" sz="1050">
                          <a:effectLst/>
                        </a:rPr>
                        <a:t>UTF-8</a:t>
                      </a:r>
                      <a:endParaRPr lang="zh-CN" sz="1050">
                        <a:effectLst/>
                        <a:latin typeface="Times New Roman"/>
                        <a:ea typeface="宋体"/>
                      </a:endParaRPr>
                    </a:p>
                  </a:txBody>
                  <a:tcPr marL="68580" marR="68580" marT="0" marB="0" anchor="ctr"/>
                </a:tc>
                <a:extLst>
                  <a:ext uri="{0D108BD9-81ED-4DB2-BD59-A6C34878D82A}">
                    <a16:rowId xmlns:a16="http://schemas.microsoft.com/office/drawing/2014/main" xmlns="" val="10001"/>
                  </a:ext>
                </a:extLst>
              </a:tr>
              <a:tr h="375878">
                <a:tc>
                  <a:txBody>
                    <a:bodyPr/>
                    <a:lstStyle/>
                    <a:p>
                      <a:pPr algn="just">
                        <a:lnSpc>
                          <a:spcPts val="1200"/>
                        </a:lnSpc>
                        <a:spcAft>
                          <a:spcPts val="0"/>
                        </a:spcAft>
                      </a:pPr>
                      <a:r>
                        <a:rPr lang="en-US" sz="1050">
                          <a:effectLst/>
                        </a:rPr>
                        <a:t>0xFF 0xFE</a:t>
                      </a:r>
                      <a:endParaRPr lang="zh-CN" sz="1050">
                        <a:effectLst/>
                        <a:latin typeface="Times New Roman"/>
                        <a:ea typeface="宋体"/>
                      </a:endParaRPr>
                    </a:p>
                  </a:txBody>
                  <a:tcPr marL="68580" marR="68580" marT="0" marB="0" anchor="ctr"/>
                </a:tc>
                <a:tc>
                  <a:txBody>
                    <a:bodyPr/>
                    <a:lstStyle/>
                    <a:p>
                      <a:pPr algn="just">
                        <a:lnSpc>
                          <a:spcPts val="1200"/>
                        </a:lnSpc>
                        <a:spcAft>
                          <a:spcPts val="0"/>
                        </a:spcAft>
                      </a:pPr>
                      <a:r>
                        <a:rPr lang="en-US" sz="1050">
                          <a:effectLst/>
                        </a:rPr>
                        <a:t>UTF-16 </a:t>
                      </a:r>
                      <a:r>
                        <a:rPr lang="zh-CN" sz="1050">
                          <a:effectLst/>
                        </a:rPr>
                        <a:t>小端格式</a:t>
                      </a:r>
                      <a:endParaRPr lang="zh-CN" sz="1050">
                        <a:effectLst/>
                        <a:latin typeface="Times New Roman"/>
                        <a:ea typeface="宋体"/>
                      </a:endParaRPr>
                    </a:p>
                  </a:txBody>
                  <a:tcPr marL="68580" marR="68580" marT="0" marB="0" anchor="ctr"/>
                </a:tc>
                <a:extLst>
                  <a:ext uri="{0D108BD9-81ED-4DB2-BD59-A6C34878D82A}">
                    <a16:rowId xmlns:a16="http://schemas.microsoft.com/office/drawing/2014/main" xmlns="" val="10002"/>
                  </a:ext>
                </a:extLst>
              </a:tr>
              <a:tr h="375878">
                <a:tc>
                  <a:txBody>
                    <a:bodyPr/>
                    <a:lstStyle/>
                    <a:p>
                      <a:pPr algn="just">
                        <a:lnSpc>
                          <a:spcPts val="1200"/>
                        </a:lnSpc>
                        <a:spcAft>
                          <a:spcPts val="0"/>
                        </a:spcAft>
                      </a:pPr>
                      <a:r>
                        <a:rPr lang="en-US" sz="1050">
                          <a:effectLst/>
                        </a:rPr>
                        <a:t>0xFE 0xFF</a:t>
                      </a:r>
                      <a:endParaRPr lang="zh-CN" sz="1050">
                        <a:effectLst/>
                        <a:latin typeface="Times New Roman"/>
                        <a:ea typeface="宋体"/>
                      </a:endParaRPr>
                    </a:p>
                  </a:txBody>
                  <a:tcPr marL="68580" marR="68580" marT="0" marB="0" anchor="ctr"/>
                </a:tc>
                <a:tc>
                  <a:txBody>
                    <a:bodyPr/>
                    <a:lstStyle/>
                    <a:p>
                      <a:pPr algn="just">
                        <a:lnSpc>
                          <a:spcPts val="1200"/>
                        </a:lnSpc>
                        <a:spcAft>
                          <a:spcPts val="0"/>
                        </a:spcAft>
                      </a:pPr>
                      <a:r>
                        <a:rPr lang="en-US" sz="1050">
                          <a:effectLst/>
                        </a:rPr>
                        <a:t>UTF-16 </a:t>
                      </a:r>
                      <a:r>
                        <a:rPr lang="zh-CN" sz="1050">
                          <a:effectLst/>
                        </a:rPr>
                        <a:t>大端格式</a:t>
                      </a:r>
                      <a:endParaRPr lang="zh-CN" sz="1050">
                        <a:effectLst/>
                        <a:latin typeface="Times New Roman"/>
                        <a:ea typeface="宋体"/>
                      </a:endParaRPr>
                    </a:p>
                  </a:txBody>
                  <a:tcPr marL="68580" marR="68580" marT="0" marB="0" anchor="ctr"/>
                </a:tc>
                <a:extLst>
                  <a:ext uri="{0D108BD9-81ED-4DB2-BD59-A6C34878D82A}">
                    <a16:rowId xmlns:a16="http://schemas.microsoft.com/office/drawing/2014/main" xmlns="" val="10003"/>
                  </a:ext>
                </a:extLst>
              </a:tr>
              <a:tr h="375878">
                <a:tc>
                  <a:txBody>
                    <a:bodyPr/>
                    <a:lstStyle/>
                    <a:p>
                      <a:pPr algn="just">
                        <a:lnSpc>
                          <a:spcPts val="1200"/>
                        </a:lnSpc>
                        <a:spcAft>
                          <a:spcPts val="0"/>
                        </a:spcAft>
                      </a:pPr>
                      <a:r>
                        <a:rPr lang="en-US" sz="1050">
                          <a:effectLst/>
                        </a:rPr>
                        <a:t>0xFF 0xFE 0x00 0x00</a:t>
                      </a:r>
                      <a:endParaRPr lang="zh-CN" sz="1050">
                        <a:effectLst/>
                        <a:latin typeface="Times New Roman"/>
                        <a:ea typeface="宋体"/>
                      </a:endParaRPr>
                    </a:p>
                  </a:txBody>
                  <a:tcPr marL="68580" marR="68580" marT="0" marB="0" anchor="ctr"/>
                </a:tc>
                <a:tc>
                  <a:txBody>
                    <a:bodyPr/>
                    <a:lstStyle/>
                    <a:p>
                      <a:pPr algn="just">
                        <a:lnSpc>
                          <a:spcPts val="1200"/>
                        </a:lnSpc>
                        <a:spcAft>
                          <a:spcPts val="0"/>
                        </a:spcAft>
                      </a:pPr>
                      <a:r>
                        <a:rPr lang="en-US" sz="1050">
                          <a:effectLst/>
                        </a:rPr>
                        <a:t>UTF-32 </a:t>
                      </a:r>
                      <a:r>
                        <a:rPr lang="zh-CN" sz="1050">
                          <a:effectLst/>
                        </a:rPr>
                        <a:t>小端格式</a:t>
                      </a:r>
                      <a:endParaRPr lang="zh-CN" sz="1050">
                        <a:effectLst/>
                        <a:latin typeface="Times New Roman"/>
                        <a:ea typeface="宋体"/>
                      </a:endParaRPr>
                    </a:p>
                  </a:txBody>
                  <a:tcPr marL="68580" marR="68580" marT="0" marB="0" anchor="ctr"/>
                </a:tc>
                <a:extLst>
                  <a:ext uri="{0D108BD9-81ED-4DB2-BD59-A6C34878D82A}">
                    <a16:rowId xmlns:a16="http://schemas.microsoft.com/office/drawing/2014/main" xmlns="" val="10004"/>
                  </a:ext>
                </a:extLst>
              </a:tr>
              <a:tr h="375878">
                <a:tc>
                  <a:txBody>
                    <a:bodyPr/>
                    <a:lstStyle/>
                    <a:p>
                      <a:pPr algn="just">
                        <a:lnSpc>
                          <a:spcPts val="1200"/>
                        </a:lnSpc>
                        <a:spcAft>
                          <a:spcPts val="0"/>
                        </a:spcAft>
                      </a:pPr>
                      <a:r>
                        <a:rPr lang="en-US" sz="1050">
                          <a:effectLst/>
                        </a:rPr>
                        <a:t>0x00 0x00 0xFE 0xFF</a:t>
                      </a:r>
                      <a:endParaRPr lang="zh-CN" sz="1050">
                        <a:effectLst/>
                        <a:latin typeface="Times New Roman"/>
                        <a:ea typeface="宋体"/>
                      </a:endParaRPr>
                    </a:p>
                  </a:txBody>
                  <a:tcPr marL="68580" marR="68580" marT="0" marB="0" anchor="ctr"/>
                </a:tc>
                <a:tc>
                  <a:txBody>
                    <a:bodyPr/>
                    <a:lstStyle/>
                    <a:p>
                      <a:pPr algn="just">
                        <a:lnSpc>
                          <a:spcPts val="1200"/>
                        </a:lnSpc>
                        <a:spcAft>
                          <a:spcPts val="0"/>
                        </a:spcAft>
                      </a:pPr>
                      <a:r>
                        <a:rPr lang="en-US" sz="1050">
                          <a:effectLst/>
                        </a:rPr>
                        <a:t>UTF-32 </a:t>
                      </a:r>
                      <a:r>
                        <a:rPr lang="zh-CN" sz="1050">
                          <a:effectLst/>
                        </a:rPr>
                        <a:t>大端格式</a:t>
                      </a:r>
                      <a:endParaRPr lang="zh-CN" sz="1050">
                        <a:effectLst/>
                        <a:latin typeface="Times New Roman"/>
                        <a:ea typeface="宋体"/>
                      </a:endParaRPr>
                    </a:p>
                  </a:txBody>
                  <a:tcPr marL="68580" marR="68580" marT="0" marB="0" anchor="ctr"/>
                </a:tc>
                <a:extLst>
                  <a:ext uri="{0D108BD9-81ED-4DB2-BD59-A6C34878D82A}">
                    <a16:rowId xmlns:a16="http://schemas.microsoft.com/office/drawing/2014/main" xmlns="" val="10005"/>
                  </a:ext>
                </a:extLst>
              </a:tr>
            </a:tbl>
          </a:graphicData>
        </a:graphic>
      </p:graphicFrame>
      <p:sp>
        <p:nvSpPr>
          <p:cNvPr id="7" name="矩形 6"/>
          <p:cNvSpPr/>
          <p:nvPr/>
        </p:nvSpPr>
        <p:spPr>
          <a:xfrm>
            <a:off x="436112" y="5733256"/>
            <a:ext cx="8312352" cy="646331"/>
          </a:xfrm>
          <a:prstGeom prst="rect">
            <a:avLst/>
          </a:prstGeom>
        </p:spPr>
        <p:txBody>
          <a:bodyPr wrap="square">
            <a:spAutoFit/>
          </a:bodyPr>
          <a:lstStyle/>
          <a:p>
            <a:r>
              <a:rPr lang="en-US" altLang="zh-CN"/>
              <a:t>	</a:t>
            </a:r>
            <a:r>
              <a:rPr lang="zh-CN" altLang="zh-CN"/>
              <a:t>由于带</a:t>
            </a:r>
            <a:r>
              <a:rPr lang="en-US" altLang="zh-CN"/>
              <a:t>BOM</a:t>
            </a:r>
            <a:r>
              <a:rPr lang="zh-CN" altLang="zh-CN"/>
              <a:t>的设计很多规范不兼容，不能跨平台，所以这种带</a:t>
            </a:r>
            <a:r>
              <a:rPr lang="en-US" altLang="zh-CN"/>
              <a:t>BOM</a:t>
            </a:r>
            <a:r>
              <a:rPr lang="zh-CN" altLang="zh-CN"/>
              <a:t>的设计没有流行起来。</a:t>
            </a:r>
            <a:r>
              <a:rPr lang="en-US" altLang="zh-CN"/>
              <a:t>Linux</a:t>
            </a:r>
            <a:r>
              <a:rPr lang="zh-CN" altLang="zh-CN"/>
              <a:t>系统下默认不带</a:t>
            </a:r>
            <a:r>
              <a:rPr lang="en-US" altLang="zh-CN"/>
              <a:t>BOM</a:t>
            </a:r>
            <a:r>
              <a:rPr lang="zh-CN" altLang="zh-CN"/>
              <a:t>。</a:t>
            </a:r>
          </a:p>
        </p:txBody>
      </p:sp>
    </p:spTree>
    <p:extLst>
      <p:ext uri="{BB962C8B-B14F-4D97-AF65-F5344CB8AC3E}">
        <p14:creationId xmlns:p14="http://schemas.microsoft.com/office/powerpoint/2010/main" val="2666323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11266" name="图片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334" y="-9525"/>
            <a:ext cx="9107044"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1267" name="圆角矩形 18"/>
          <p:cNvGrpSpPr>
            <a:grpSpLocks/>
          </p:cNvGrpSpPr>
          <p:nvPr/>
        </p:nvGrpSpPr>
        <p:grpSpPr bwMode="auto">
          <a:xfrm>
            <a:off x="6215063" y="3284984"/>
            <a:ext cx="742950" cy="742950"/>
            <a:chOff x="0" y="0"/>
            <a:chExt cx="468" cy="468"/>
          </a:xfrm>
        </p:grpSpPr>
        <p:pic>
          <p:nvPicPr>
            <p:cNvPr id="11290" name="圆角矩形 18"/>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468"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91" name="文本框 10243"/>
            <p:cNvSpPr txBox="1">
              <a:spLocks noChangeArrowheads="1"/>
            </p:cNvSpPr>
            <p:nvPr/>
          </p:nvSpPr>
          <p:spPr bwMode="auto">
            <a:xfrm>
              <a:off x="60" y="61"/>
              <a:ext cx="346"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11268" name="圆角矩形 13"/>
          <p:cNvGrpSpPr>
            <a:grpSpLocks/>
          </p:cNvGrpSpPr>
          <p:nvPr/>
        </p:nvGrpSpPr>
        <p:grpSpPr bwMode="auto">
          <a:xfrm>
            <a:off x="4856163" y="2010841"/>
            <a:ext cx="530225" cy="525463"/>
            <a:chOff x="0" y="0"/>
            <a:chExt cx="334" cy="331"/>
          </a:xfrm>
        </p:grpSpPr>
        <p:pic>
          <p:nvPicPr>
            <p:cNvPr id="11288" name="圆角矩形 1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334" cy="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89" name="文本框 10246"/>
            <p:cNvSpPr txBox="1">
              <a:spLocks noChangeArrowheads="1"/>
            </p:cNvSpPr>
            <p:nvPr/>
          </p:nvSpPr>
          <p:spPr bwMode="auto">
            <a:xfrm>
              <a:off x="58" y="57"/>
              <a:ext cx="217"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11269" name="圆角矩形 12"/>
          <p:cNvGrpSpPr>
            <a:grpSpLocks/>
          </p:cNvGrpSpPr>
          <p:nvPr/>
        </p:nvGrpSpPr>
        <p:grpSpPr bwMode="auto">
          <a:xfrm>
            <a:off x="6232525" y="1858441"/>
            <a:ext cx="1225550" cy="1225550"/>
            <a:chOff x="0" y="0"/>
            <a:chExt cx="772" cy="772"/>
          </a:xfrm>
        </p:grpSpPr>
        <p:pic>
          <p:nvPicPr>
            <p:cNvPr id="11286" name="圆角矩形 1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772" cy="7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87" name="文本框 10249"/>
            <p:cNvSpPr txBox="1">
              <a:spLocks noChangeArrowheads="1"/>
            </p:cNvSpPr>
            <p:nvPr/>
          </p:nvSpPr>
          <p:spPr bwMode="auto">
            <a:xfrm>
              <a:off x="273" y="200"/>
              <a:ext cx="303" cy="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11270" name="圆角矩形 9"/>
          <p:cNvGrpSpPr>
            <a:grpSpLocks/>
          </p:cNvGrpSpPr>
          <p:nvPr/>
        </p:nvGrpSpPr>
        <p:grpSpPr bwMode="auto">
          <a:xfrm>
            <a:off x="3648075" y="2371204"/>
            <a:ext cx="446088" cy="444500"/>
            <a:chOff x="0" y="0"/>
            <a:chExt cx="281" cy="280"/>
          </a:xfrm>
        </p:grpSpPr>
        <p:pic>
          <p:nvPicPr>
            <p:cNvPr id="11284" name="圆角矩形 9"/>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281"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85" name="文本框 10252"/>
            <p:cNvSpPr txBox="1">
              <a:spLocks noChangeArrowheads="1"/>
            </p:cNvSpPr>
            <p:nvPr/>
          </p:nvSpPr>
          <p:spPr bwMode="auto">
            <a:xfrm>
              <a:off x="54" y="55"/>
              <a:ext cx="17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11271" name="圆角矩形 4"/>
          <p:cNvGrpSpPr>
            <a:grpSpLocks/>
          </p:cNvGrpSpPr>
          <p:nvPr/>
        </p:nvGrpSpPr>
        <p:grpSpPr bwMode="auto">
          <a:xfrm>
            <a:off x="2428875" y="1652066"/>
            <a:ext cx="523875" cy="530225"/>
            <a:chOff x="0" y="0"/>
            <a:chExt cx="330" cy="334"/>
          </a:xfrm>
        </p:grpSpPr>
        <p:pic>
          <p:nvPicPr>
            <p:cNvPr id="11282" name="圆角矩形 4"/>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330" cy="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83" name="文本框 10255"/>
            <p:cNvSpPr txBox="1">
              <a:spLocks noChangeArrowheads="1"/>
            </p:cNvSpPr>
            <p:nvPr/>
          </p:nvSpPr>
          <p:spPr bwMode="auto">
            <a:xfrm>
              <a:off x="57" y="58"/>
              <a:ext cx="217"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11272" name="标题 1"/>
          <p:cNvGrpSpPr>
            <a:grpSpLocks/>
          </p:cNvGrpSpPr>
          <p:nvPr/>
        </p:nvGrpSpPr>
        <p:grpSpPr bwMode="auto">
          <a:xfrm>
            <a:off x="1692275" y="2298179"/>
            <a:ext cx="5302250" cy="2066925"/>
            <a:chOff x="0" y="0"/>
            <a:chExt cx="3340" cy="1302"/>
          </a:xfrm>
        </p:grpSpPr>
        <p:pic>
          <p:nvPicPr>
            <p:cNvPr id="11280" name="标题 1"/>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3340" cy="1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81" name="文本框 10258"/>
            <p:cNvSpPr txBox="1">
              <a:spLocks noChangeArrowheads="1"/>
            </p:cNvSpPr>
            <p:nvPr/>
          </p:nvSpPr>
          <p:spPr bwMode="auto">
            <a:xfrm>
              <a:off x="447" y="297"/>
              <a:ext cx="2570" cy="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THANKS</a:t>
              </a:r>
              <a:endParaRPr lang="zh-CN" altLang="en-US" sz="3200" b="1">
                <a:latin typeface="微软雅黑" pitchFamily="34" charset="-122"/>
                <a:ea typeface="微软雅黑" pitchFamily="34" charset="-122"/>
              </a:endParaRPr>
            </a:p>
          </p:txBody>
        </p:sp>
      </p:grpSp>
      <p:grpSp>
        <p:nvGrpSpPr>
          <p:cNvPr id="11273" name="圆角矩形 8"/>
          <p:cNvGrpSpPr>
            <a:grpSpLocks/>
          </p:cNvGrpSpPr>
          <p:nvPr/>
        </p:nvGrpSpPr>
        <p:grpSpPr bwMode="auto">
          <a:xfrm>
            <a:off x="1435100" y="2371204"/>
            <a:ext cx="446088" cy="444500"/>
            <a:chOff x="0" y="0"/>
            <a:chExt cx="281" cy="280"/>
          </a:xfrm>
        </p:grpSpPr>
        <p:pic>
          <p:nvPicPr>
            <p:cNvPr id="11278" name="圆角矩形 8"/>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0"/>
              <a:ext cx="281"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79" name="文本框 10261"/>
            <p:cNvSpPr txBox="1">
              <a:spLocks noChangeArrowheads="1"/>
            </p:cNvSpPr>
            <p:nvPr/>
          </p:nvSpPr>
          <p:spPr bwMode="auto">
            <a:xfrm>
              <a:off x="53" y="55"/>
              <a:ext cx="17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11274" name="圆角矩形 11"/>
          <p:cNvGrpSpPr>
            <a:grpSpLocks/>
          </p:cNvGrpSpPr>
          <p:nvPr/>
        </p:nvGrpSpPr>
        <p:grpSpPr bwMode="auto">
          <a:xfrm>
            <a:off x="5970588" y="2188641"/>
            <a:ext cx="1055687" cy="1054100"/>
            <a:chOff x="0" y="0"/>
            <a:chExt cx="665" cy="664"/>
          </a:xfrm>
        </p:grpSpPr>
        <p:pic>
          <p:nvPicPr>
            <p:cNvPr id="11276" name="圆角矩形 11"/>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665" cy="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77" name="文本框 10267"/>
            <p:cNvSpPr txBox="1">
              <a:spLocks noChangeArrowheads="1"/>
            </p:cNvSpPr>
            <p:nvPr/>
          </p:nvSpPr>
          <p:spPr bwMode="auto">
            <a:xfrm>
              <a:off x="301" y="215"/>
              <a:ext cx="17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sp>
        <p:nvSpPr>
          <p:cNvPr id="112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3200" b="1" dirty="0">
                <a:latin typeface="微软雅黑" pitchFamily="34" charset="-122"/>
                <a:ea typeface="微软雅黑" pitchFamily="34" charset="-122"/>
              </a:rPr>
              <a:t>零死角玩转</a:t>
            </a:r>
            <a:r>
              <a:rPr lang="en-US" altLang="zh-CN" sz="3200" b="1" dirty="0">
                <a:latin typeface="微软雅黑" pitchFamily="34" charset="-122"/>
                <a:ea typeface="微软雅黑" pitchFamily="34" charset="-122"/>
              </a:rPr>
              <a:t>STM32</a:t>
            </a:r>
            <a:endParaRPr lang="zh-CN" altLang="en-US" sz="3200" b="1" dirty="0">
              <a:latin typeface="微软雅黑" pitchFamily="34" charset="-122"/>
              <a:ea typeface="微软雅黑" pitchFamily="34" charset="-122"/>
            </a:endParaRPr>
          </a:p>
        </p:txBody>
      </p:sp>
      <p:grpSp>
        <p:nvGrpSpPr>
          <p:cNvPr id="28" name="标题 1"/>
          <p:cNvGrpSpPr>
            <a:grpSpLocks/>
          </p:cNvGrpSpPr>
          <p:nvPr/>
        </p:nvGrpSpPr>
        <p:grpSpPr bwMode="auto">
          <a:xfrm>
            <a:off x="1666081" y="4365104"/>
            <a:ext cx="5210175" cy="938213"/>
            <a:chOff x="0" y="0"/>
            <a:chExt cx="3340" cy="1302"/>
          </a:xfrm>
        </p:grpSpPr>
        <p:pic>
          <p:nvPicPr>
            <p:cNvPr id="29" name="标题 1"/>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3340" cy="1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 name="文本框 10258"/>
            <p:cNvSpPr txBox="1">
              <a:spLocks noChangeArrowheads="1"/>
            </p:cNvSpPr>
            <p:nvPr/>
          </p:nvSpPr>
          <p:spPr bwMode="auto">
            <a:xfrm>
              <a:off x="447" y="297"/>
              <a:ext cx="2572" cy="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2000" b="1" noProof="1">
                  <a:solidFill>
                    <a:srgbClr val="7F7F7F"/>
                  </a:solidFill>
                  <a:latin typeface="微软雅黑" pitchFamily="34" charset="-122"/>
                  <a:ea typeface="微软雅黑" pitchFamily="34" charset="-122"/>
                  <a:cs typeface="宋体" pitchFamily="2" charset="-122"/>
                </a:rPr>
                <a:t>论坛： </a:t>
              </a:r>
              <a:r>
                <a:rPr lang="en-US" altLang="zh-CN" sz="2000" b="1" noProof="1">
                  <a:solidFill>
                    <a:srgbClr val="7F7F7F"/>
                  </a:solidFill>
                  <a:latin typeface="微软雅黑" pitchFamily="34" charset="-122"/>
                  <a:ea typeface="微软雅黑" pitchFamily="34" charset="-122"/>
                  <a:cs typeface="宋体" pitchFamily="2" charset="-122"/>
                </a:rPr>
                <a:t>www.firebbs.cn</a:t>
              </a:r>
            </a:p>
          </p:txBody>
        </p:sp>
      </p:grpSp>
      <p:grpSp>
        <p:nvGrpSpPr>
          <p:cNvPr id="34" name="标题 1"/>
          <p:cNvGrpSpPr>
            <a:grpSpLocks/>
          </p:cNvGrpSpPr>
          <p:nvPr/>
        </p:nvGrpSpPr>
        <p:grpSpPr bwMode="auto">
          <a:xfrm>
            <a:off x="1667668" y="5157192"/>
            <a:ext cx="5208588" cy="938212"/>
            <a:chOff x="0" y="0"/>
            <a:chExt cx="3340" cy="1302"/>
          </a:xfrm>
        </p:grpSpPr>
        <p:pic>
          <p:nvPicPr>
            <p:cNvPr id="35" name="标题 1"/>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3340" cy="1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 name="文本框 10258"/>
            <p:cNvSpPr txBox="1">
              <a:spLocks noChangeArrowheads="1"/>
            </p:cNvSpPr>
            <p:nvPr/>
          </p:nvSpPr>
          <p:spPr bwMode="auto">
            <a:xfrm>
              <a:off x="447" y="297"/>
              <a:ext cx="2570" cy="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2000" b="1" noProof="1">
                  <a:solidFill>
                    <a:srgbClr val="7F7F7F"/>
                  </a:solidFill>
                  <a:latin typeface="微软雅黑" pitchFamily="34" charset="-122"/>
                  <a:ea typeface="微软雅黑" pitchFamily="34" charset="-122"/>
                  <a:cs typeface="宋体" pitchFamily="2" charset="-122"/>
                </a:rPr>
                <a:t>淘宝：</a:t>
              </a:r>
              <a:r>
                <a:rPr lang="en-US" altLang="zh-CN" sz="2000" b="1" noProof="1">
                  <a:solidFill>
                    <a:srgbClr val="7F7F7F"/>
                  </a:solidFill>
                  <a:latin typeface="微软雅黑" pitchFamily="34" charset="-122"/>
                  <a:ea typeface="微软雅黑" pitchFamily="34" charset="-122"/>
                  <a:cs typeface="宋体" pitchFamily="2" charset="-122"/>
                </a:rPr>
                <a:t>fire-stm32.taobao.com</a:t>
              </a:r>
            </a:p>
          </p:txBody>
        </p:sp>
      </p:grpSp>
      <p:pic>
        <p:nvPicPr>
          <p:cNvPr id="1026" name="Picture 2" descr="C:\Users\Administrator\Desktop\taobao.pn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6958013" y="4537670"/>
            <a:ext cx="1038186" cy="1038186"/>
          </a:xfrm>
          <a:prstGeom prst="rect">
            <a:avLst/>
          </a:prstGeom>
          <a:noFill/>
          <a:extLst>
            <a:ext uri="{909E8E84-426E-40DD-AFC4-6F175D3DCCD1}">
              <a14:hiddenFill xmlns:a14="http://schemas.microsoft.com/office/drawing/2010/main">
                <a:solidFill>
                  <a:srgbClr val="FFFFFF"/>
                </a:solidFill>
              </a14:hiddenFill>
            </a:ext>
          </a:extLst>
        </p:spPr>
      </p:pic>
      <p:sp>
        <p:nvSpPr>
          <p:cNvPr id="40" name="文本框 3"/>
          <p:cNvSpPr txBox="1">
            <a:spLocks noChangeArrowheads="1"/>
          </p:cNvSpPr>
          <p:nvPr/>
        </p:nvSpPr>
        <p:spPr bwMode="auto">
          <a:xfrm>
            <a:off x="6765938" y="5661248"/>
            <a:ext cx="1406462" cy="276999"/>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r>
              <a:rPr lang="zh-CN" altLang="en-US" sz="1200" b="1" dirty="0">
                <a:latin typeface="微软雅黑" pitchFamily="34" charset="-122"/>
                <a:ea typeface="微软雅黑" pitchFamily="34" charset="-122"/>
              </a:rPr>
              <a:t>扫描进入淘宝店铺</a:t>
            </a:r>
            <a:endParaRPr lang="zh-CN" altLang="zh-CN" sz="1200" b="1" dirty="0">
              <a:latin typeface="微软雅黑" pitchFamily="34" charset="-122"/>
              <a:ea typeface="微软雅黑" pitchFamily="34"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334" y="-9525"/>
            <a:ext cx="9107044"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3200" b="1">
                <a:latin typeface="微软雅黑" pitchFamily="34" charset="-122"/>
                <a:ea typeface="微软雅黑" pitchFamily="34" charset="-122"/>
              </a:rPr>
              <a:t>主讲内容</a:t>
            </a:r>
          </a:p>
        </p:txBody>
      </p:sp>
      <p:sp>
        <p:nvSpPr>
          <p:cNvPr id="27" name="对角圆角矩形 26"/>
          <p:cNvSpPr/>
          <p:nvPr/>
        </p:nvSpPr>
        <p:spPr bwMode="auto">
          <a:xfrm>
            <a:off x="2067605" y="1456906"/>
            <a:ext cx="785818" cy="785818"/>
          </a:xfrm>
          <a:prstGeom prst="round2DiagRect">
            <a:avLst/>
          </a:prstGeom>
          <a:gradFill flip="none" rotWithShape="1">
            <a:gsLst>
              <a:gs pos="0">
                <a:schemeClr val="bg1">
                  <a:lumMod val="95000"/>
                </a:schemeClr>
              </a:gs>
              <a:gs pos="100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342900" dist="76200" dir="8100000" sx="101000" sy="101000" algn="tr" rotWithShape="0">
              <a:prstClr val="black">
                <a:alpha val="40000"/>
              </a:prstClr>
            </a:outerShdw>
          </a:effectLst>
        </p:spPr>
        <p:txBody>
          <a:bodyPr lIns="79200" tIns="39600" rIns="79200" bIns="39600" anchor="ctr"/>
          <a:lstStyle/>
          <a:p>
            <a:pPr algn="ctr" defTabSz="801688">
              <a:defRPr/>
            </a:pPr>
            <a:r>
              <a:rPr lang="en-US" altLang="zh-CN" sz="3200" dirty="0">
                <a:solidFill>
                  <a:srgbClr val="C00000"/>
                </a:solidFill>
                <a:effectLst>
                  <a:innerShdw blurRad="114300">
                    <a:prstClr val="black"/>
                  </a:innerShdw>
                </a:effectLst>
                <a:latin typeface="微软雅黑" pitchFamily="34" charset="-122"/>
                <a:ea typeface="微软雅黑" pitchFamily="34" charset="-122"/>
              </a:rPr>
              <a:t>01</a:t>
            </a:r>
            <a:endParaRPr lang="zh-CN" altLang="en-US" sz="3200" dirty="0">
              <a:solidFill>
                <a:srgbClr val="C00000"/>
              </a:solidFill>
              <a:effectLst>
                <a:innerShdw blurRad="114300">
                  <a:prstClr val="black"/>
                </a:innerShdw>
              </a:effectLst>
              <a:latin typeface="微软雅黑" pitchFamily="34" charset="-122"/>
              <a:ea typeface="微软雅黑" pitchFamily="34" charset="-122"/>
            </a:endParaRPr>
          </a:p>
        </p:txBody>
      </p:sp>
      <p:cxnSp>
        <p:nvCxnSpPr>
          <p:cNvPr id="28" name="直接连接符 27"/>
          <p:cNvCxnSpPr/>
          <p:nvPr/>
        </p:nvCxnSpPr>
        <p:spPr>
          <a:xfrm>
            <a:off x="3059832" y="2204864"/>
            <a:ext cx="4143375" cy="1588"/>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9" name="矩形 28"/>
          <p:cNvSpPr/>
          <p:nvPr/>
        </p:nvSpPr>
        <p:spPr>
          <a:xfrm>
            <a:off x="3292475" y="1588205"/>
            <a:ext cx="1620957" cy="523220"/>
          </a:xfrm>
          <a:prstGeom prst="rect">
            <a:avLst/>
          </a:prstGeom>
        </p:spPr>
        <p:txBody>
          <a:bodyPr wrap="none">
            <a:spAutoFit/>
          </a:bodyPr>
          <a:lstStyle/>
          <a:p>
            <a:pPr fontAlgn="auto">
              <a:spcBef>
                <a:spcPts val="0"/>
              </a:spcBef>
              <a:spcAft>
                <a:spcPts val="0"/>
              </a:spcAft>
              <a:defRPr/>
            </a:pPr>
            <a:r>
              <a:rPr lang="zh-CN" altLang="en-US" sz="2800" b="1">
                <a:solidFill>
                  <a:prstClr val="black"/>
                </a:solidFill>
                <a:latin typeface="微软雅黑" pitchFamily="34" charset="-122"/>
                <a:ea typeface="微软雅黑" pitchFamily="34" charset="-122"/>
                <a:cs typeface="+mj-cs"/>
              </a:rPr>
              <a:t>字符编码</a:t>
            </a:r>
            <a:endParaRPr lang="zh-CN" altLang="en-US" sz="2800" b="1" dirty="0">
              <a:solidFill>
                <a:prstClr val="black"/>
              </a:solidFill>
              <a:latin typeface="微软雅黑" pitchFamily="34" charset="-122"/>
              <a:ea typeface="微软雅黑" pitchFamily="34" charset="-122"/>
              <a:cs typeface="+mj-cs"/>
            </a:endParaRPr>
          </a:p>
        </p:txBody>
      </p:sp>
      <p:sp>
        <p:nvSpPr>
          <p:cNvPr id="30" name="对角圆角矩形 29"/>
          <p:cNvSpPr/>
          <p:nvPr/>
        </p:nvSpPr>
        <p:spPr bwMode="auto">
          <a:xfrm>
            <a:off x="2053176" y="2996952"/>
            <a:ext cx="785818" cy="785818"/>
          </a:xfrm>
          <a:prstGeom prst="round2DiagRect">
            <a:avLst/>
          </a:prstGeom>
          <a:gradFill flip="none" rotWithShape="1">
            <a:gsLst>
              <a:gs pos="0">
                <a:schemeClr val="bg1">
                  <a:lumMod val="95000"/>
                </a:schemeClr>
              </a:gs>
              <a:gs pos="51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342900" dist="76200" dir="8100000" sx="101000" sy="101000" algn="tr" rotWithShape="0">
              <a:prstClr val="black">
                <a:alpha val="40000"/>
              </a:prstClr>
            </a:outerShdw>
          </a:effectLst>
        </p:spPr>
        <p:txBody>
          <a:bodyPr lIns="79200" tIns="39600" rIns="79200" bIns="39600" anchor="ctr"/>
          <a:lstStyle/>
          <a:p>
            <a:pPr algn="ctr" defTabSz="801688">
              <a:defRPr/>
            </a:pPr>
            <a:r>
              <a:rPr lang="en-US" altLang="zh-CN" sz="3200" dirty="0">
                <a:solidFill>
                  <a:schemeClr val="accent6">
                    <a:lumMod val="75000"/>
                  </a:schemeClr>
                </a:solidFill>
                <a:effectLst>
                  <a:innerShdw blurRad="114300">
                    <a:prstClr val="black"/>
                  </a:innerShdw>
                </a:effectLst>
                <a:latin typeface="微软雅黑" pitchFamily="34" charset="-122"/>
                <a:ea typeface="微软雅黑" pitchFamily="34" charset="-122"/>
              </a:rPr>
              <a:t>02</a:t>
            </a:r>
            <a:endParaRPr lang="zh-CN" altLang="en-US" sz="3200" dirty="0">
              <a:solidFill>
                <a:schemeClr val="accent6">
                  <a:lumMod val="75000"/>
                </a:schemeClr>
              </a:solidFill>
              <a:effectLst>
                <a:innerShdw blurRad="114300">
                  <a:prstClr val="black"/>
                </a:innerShdw>
              </a:effectLst>
              <a:latin typeface="微软雅黑" pitchFamily="34" charset="-122"/>
              <a:ea typeface="微软雅黑" pitchFamily="34" charset="-122"/>
            </a:endParaRPr>
          </a:p>
        </p:txBody>
      </p:sp>
      <p:cxnSp>
        <p:nvCxnSpPr>
          <p:cNvPr id="31" name="直接连接符 30"/>
          <p:cNvCxnSpPr/>
          <p:nvPr/>
        </p:nvCxnSpPr>
        <p:spPr>
          <a:xfrm>
            <a:off x="3221168" y="5200674"/>
            <a:ext cx="4143375" cy="1588"/>
          </a:xfrm>
          <a:prstGeom prst="line">
            <a:avLst/>
          </a:prstGeom>
          <a:ln>
            <a:solidFill>
              <a:srgbClr val="FF3300"/>
            </a:solidFill>
          </a:ln>
        </p:spPr>
        <p:style>
          <a:lnRef idx="1">
            <a:schemeClr val="accent1"/>
          </a:lnRef>
          <a:fillRef idx="0">
            <a:schemeClr val="accent1"/>
          </a:fillRef>
          <a:effectRef idx="0">
            <a:schemeClr val="accent1"/>
          </a:effectRef>
          <a:fontRef idx="minor">
            <a:schemeClr val="tx1"/>
          </a:fontRef>
        </p:style>
      </p:cxnSp>
      <p:sp>
        <p:nvSpPr>
          <p:cNvPr id="32" name="矩形 31"/>
          <p:cNvSpPr/>
          <p:nvPr/>
        </p:nvSpPr>
        <p:spPr>
          <a:xfrm>
            <a:off x="3292475" y="3128251"/>
            <a:ext cx="2339102" cy="523220"/>
          </a:xfrm>
          <a:prstGeom prst="rect">
            <a:avLst/>
          </a:prstGeom>
        </p:spPr>
        <p:txBody>
          <a:bodyPr wrap="none">
            <a:spAutoFit/>
          </a:bodyPr>
          <a:lstStyle/>
          <a:p>
            <a:pPr fontAlgn="auto">
              <a:spcBef>
                <a:spcPts val="0"/>
              </a:spcBef>
              <a:spcAft>
                <a:spcPts val="0"/>
              </a:spcAft>
              <a:defRPr/>
            </a:pPr>
            <a:r>
              <a:rPr lang="zh-CN" altLang="en-US" sz="2800" b="1">
                <a:solidFill>
                  <a:prstClr val="black"/>
                </a:solidFill>
                <a:latin typeface="微软雅黑" pitchFamily="34" charset="-122"/>
                <a:ea typeface="微软雅黑" pitchFamily="34" charset="-122"/>
                <a:cs typeface="+mj-cs"/>
              </a:rPr>
              <a:t>什么是字模？</a:t>
            </a:r>
            <a:endParaRPr lang="zh-CN" altLang="en-US" sz="2800" b="1" dirty="0">
              <a:solidFill>
                <a:prstClr val="black"/>
              </a:solidFill>
              <a:latin typeface="微软雅黑" pitchFamily="34" charset="-122"/>
              <a:ea typeface="微软雅黑" pitchFamily="34" charset="-122"/>
              <a:cs typeface="+mj-cs"/>
            </a:endParaRPr>
          </a:p>
        </p:txBody>
      </p:sp>
      <p:sp>
        <p:nvSpPr>
          <p:cNvPr id="39" name="对角圆角矩形 38"/>
          <p:cNvSpPr/>
          <p:nvPr/>
        </p:nvSpPr>
        <p:spPr bwMode="auto">
          <a:xfrm>
            <a:off x="2067605" y="4437112"/>
            <a:ext cx="785818" cy="785818"/>
          </a:xfrm>
          <a:prstGeom prst="round2DiagRect">
            <a:avLst/>
          </a:prstGeom>
          <a:gradFill flip="none" rotWithShape="1">
            <a:gsLst>
              <a:gs pos="0">
                <a:schemeClr val="bg1">
                  <a:lumMod val="95000"/>
                </a:schemeClr>
              </a:gs>
              <a:gs pos="51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342900" dist="76200" dir="8100000" sx="101000" sy="101000" algn="tr" rotWithShape="0">
              <a:prstClr val="black">
                <a:alpha val="40000"/>
              </a:prstClr>
            </a:outerShdw>
          </a:effectLst>
        </p:spPr>
        <p:txBody>
          <a:bodyPr lIns="79200" tIns="39600" rIns="79200" bIns="39600" anchor="ctr"/>
          <a:lstStyle/>
          <a:p>
            <a:pPr algn="ctr" defTabSz="801688">
              <a:defRPr/>
            </a:pPr>
            <a:r>
              <a:rPr lang="en-US" altLang="zh-CN" sz="3200" dirty="0">
                <a:solidFill>
                  <a:srgbClr val="FF0000"/>
                </a:solidFill>
                <a:effectLst>
                  <a:innerShdw blurRad="114300">
                    <a:prstClr val="black"/>
                  </a:innerShdw>
                </a:effectLst>
                <a:latin typeface="微软雅黑" pitchFamily="34" charset="-122"/>
                <a:ea typeface="微软雅黑" pitchFamily="34" charset="-122"/>
              </a:rPr>
              <a:t>03</a:t>
            </a:r>
            <a:endParaRPr lang="zh-CN" altLang="en-US" sz="3200" dirty="0">
              <a:solidFill>
                <a:srgbClr val="FF0000"/>
              </a:solidFill>
              <a:effectLst>
                <a:innerShdw blurRad="114300">
                  <a:prstClr val="black"/>
                </a:innerShdw>
              </a:effectLst>
              <a:latin typeface="微软雅黑" pitchFamily="34" charset="-122"/>
              <a:ea typeface="微软雅黑" pitchFamily="34" charset="-122"/>
            </a:endParaRPr>
          </a:p>
        </p:txBody>
      </p:sp>
      <p:cxnSp>
        <p:nvCxnSpPr>
          <p:cNvPr id="40" name="直接连接符 39"/>
          <p:cNvCxnSpPr/>
          <p:nvPr/>
        </p:nvCxnSpPr>
        <p:spPr>
          <a:xfrm>
            <a:off x="3195199" y="3782770"/>
            <a:ext cx="4143375" cy="1587"/>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41" name="矩形 40"/>
          <p:cNvSpPr/>
          <p:nvPr/>
        </p:nvSpPr>
        <p:spPr>
          <a:xfrm>
            <a:off x="3131840" y="4568411"/>
            <a:ext cx="4852610" cy="523220"/>
          </a:xfrm>
          <a:prstGeom prst="rect">
            <a:avLst/>
          </a:prstGeom>
        </p:spPr>
        <p:txBody>
          <a:bodyPr wrap="none">
            <a:spAutoFit/>
          </a:bodyPr>
          <a:lstStyle/>
          <a:p>
            <a:pPr fontAlgn="auto">
              <a:spcBef>
                <a:spcPts val="0"/>
              </a:spcBef>
              <a:spcAft>
                <a:spcPts val="0"/>
              </a:spcAft>
              <a:defRPr/>
            </a:pPr>
            <a:r>
              <a:rPr lang="zh-CN" altLang="en-US" sz="2800" b="1">
                <a:solidFill>
                  <a:prstClr val="black"/>
                </a:solidFill>
                <a:latin typeface="微软雅黑" pitchFamily="34" charset="-122"/>
                <a:ea typeface="微软雅黑" pitchFamily="34" charset="-122"/>
                <a:cs typeface="+mj-cs"/>
              </a:rPr>
              <a:t>各种模式的液晶显示字符实验</a:t>
            </a:r>
            <a:endParaRPr lang="zh-CN" altLang="en-US" sz="2800" b="1" dirty="0">
              <a:solidFill>
                <a:prstClr val="black"/>
              </a:solidFill>
              <a:latin typeface="微软雅黑" pitchFamily="34" charset="-122"/>
              <a:ea typeface="微软雅黑" pitchFamily="34" charset="-122"/>
              <a:cs typeface="+mj-cs"/>
            </a:endParaRPr>
          </a:p>
        </p:txBody>
      </p:sp>
      <p:sp>
        <p:nvSpPr>
          <p:cNvPr id="18" name="矩形 17"/>
          <p:cNvSpPr/>
          <p:nvPr/>
        </p:nvSpPr>
        <p:spPr>
          <a:xfrm>
            <a:off x="2833554" y="5805264"/>
            <a:ext cx="4499687" cy="923330"/>
          </a:xfrm>
          <a:prstGeom prst="rect">
            <a:avLst/>
          </a:prstGeom>
        </p:spPr>
        <p:txBody>
          <a:bodyPr wrap="square">
            <a:spAutoFit/>
          </a:bodyPr>
          <a:lstStyle/>
          <a:p>
            <a:pPr algn="ctr" fontAlgn="auto">
              <a:lnSpc>
                <a:spcPct val="150000"/>
              </a:lnSpc>
              <a:spcBef>
                <a:spcPts val="0"/>
              </a:spcBef>
              <a:spcAft>
                <a:spcPts val="0"/>
              </a:spcAft>
              <a:defRPr/>
            </a:pPr>
            <a:r>
              <a:rPr lang="zh-CN" altLang="en-US" b="1" dirty="0">
                <a:solidFill>
                  <a:prstClr val="black"/>
                </a:solidFill>
                <a:latin typeface="微软雅黑" pitchFamily="34" charset="-122"/>
                <a:ea typeface="微软雅黑" pitchFamily="34" charset="-122"/>
                <a:cs typeface="+mj-cs"/>
              </a:rPr>
              <a:t>参考资料</a:t>
            </a:r>
            <a:r>
              <a:rPr lang="en-US" altLang="zh-CN" b="1" dirty="0">
                <a:solidFill>
                  <a:prstClr val="black"/>
                </a:solidFill>
                <a:latin typeface="微软雅黑" pitchFamily="34" charset="-122"/>
                <a:ea typeface="微软雅黑" pitchFamily="34" charset="-122"/>
                <a:cs typeface="+mj-cs"/>
              </a:rPr>
              <a:t>:《</a:t>
            </a:r>
            <a:r>
              <a:rPr lang="zh-CN" altLang="en-US" b="1" dirty="0">
                <a:solidFill>
                  <a:prstClr val="black"/>
                </a:solidFill>
                <a:latin typeface="微软雅黑" pitchFamily="34" charset="-122"/>
                <a:ea typeface="微软雅黑" pitchFamily="34" charset="-122"/>
                <a:cs typeface="+mj-cs"/>
              </a:rPr>
              <a:t>零死角玩转</a:t>
            </a:r>
            <a:r>
              <a:rPr lang="en-US" altLang="zh-CN" b="1" dirty="0">
                <a:solidFill>
                  <a:prstClr val="black"/>
                </a:solidFill>
                <a:latin typeface="微软雅黑" pitchFamily="34" charset="-122"/>
                <a:ea typeface="微软雅黑" pitchFamily="34" charset="-122"/>
                <a:cs typeface="+mj-cs"/>
              </a:rPr>
              <a:t>STM32》</a:t>
            </a:r>
          </a:p>
          <a:p>
            <a:pPr algn="ctr" fontAlgn="auto">
              <a:lnSpc>
                <a:spcPct val="150000"/>
              </a:lnSpc>
              <a:spcBef>
                <a:spcPts val="0"/>
              </a:spcBef>
              <a:spcAft>
                <a:spcPts val="0"/>
              </a:spcAft>
              <a:defRPr/>
            </a:pPr>
            <a:r>
              <a:rPr lang="zh-CN" altLang="en-US" b="1">
                <a:solidFill>
                  <a:prstClr val="black"/>
                </a:solidFill>
                <a:latin typeface="微软雅黑" pitchFamily="34" charset="-122"/>
                <a:ea typeface="微软雅黑" pitchFamily="34" charset="-122"/>
                <a:cs typeface="+mj-cs"/>
              </a:rPr>
              <a:t>“</a:t>
            </a:r>
            <a:r>
              <a:rPr lang="en-US" altLang="zh-CN" b="1">
                <a:solidFill>
                  <a:prstClr val="black"/>
                </a:solidFill>
                <a:latin typeface="微软雅黑" pitchFamily="34" charset="-122"/>
                <a:ea typeface="微软雅黑" pitchFamily="34" charset="-122"/>
                <a:cs typeface="+mj-cs"/>
              </a:rPr>
              <a:t>LTDC—</a:t>
            </a:r>
            <a:r>
              <a:rPr lang="zh-CN" altLang="en-US" b="1">
                <a:solidFill>
                  <a:prstClr val="black"/>
                </a:solidFill>
                <a:latin typeface="微软雅黑" pitchFamily="34" charset="-122"/>
                <a:ea typeface="微软雅黑" pitchFamily="34" charset="-122"/>
                <a:cs typeface="+mj-cs"/>
              </a:rPr>
              <a:t>液晶显示中英文”章节</a:t>
            </a:r>
            <a:endParaRPr lang="zh-CN" altLang="en-US" b="1" dirty="0">
              <a:solidFill>
                <a:prstClr val="black"/>
              </a:solidFill>
              <a:latin typeface="微软雅黑" pitchFamily="34" charset="-122"/>
              <a:ea typeface="微软雅黑" pitchFamily="34" charset="-122"/>
              <a:cs typeface="+mj-c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334" y="-9525"/>
            <a:ext cx="9107044"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LCD—</a:t>
            </a:r>
            <a:r>
              <a:rPr lang="zh-CN" altLang="en-US" sz="3200" b="1">
                <a:latin typeface="微软雅黑" pitchFamily="34" charset="-122"/>
                <a:ea typeface="微软雅黑" pitchFamily="34" charset="-122"/>
              </a:rPr>
              <a:t>液晶显示中英文</a:t>
            </a:r>
            <a:endParaRPr lang="zh-CN" altLang="en-US" sz="3200" b="1" dirty="0">
              <a:latin typeface="微软雅黑" pitchFamily="34" charset="-122"/>
              <a:ea typeface="微软雅黑" pitchFamily="34" charset="-122"/>
            </a:endParaRPr>
          </a:p>
        </p:txBody>
      </p:sp>
      <p:sp>
        <p:nvSpPr>
          <p:cNvPr id="5" name="矩形 4"/>
          <p:cNvSpPr/>
          <p:nvPr/>
        </p:nvSpPr>
        <p:spPr>
          <a:xfrm>
            <a:off x="467544" y="1044575"/>
            <a:ext cx="2746265" cy="400110"/>
          </a:xfrm>
          <a:prstGeom prst="rect">
            <a:avLst/>
          </a:prstGeom>
        </p:spPr>
        <p:txBody>
          <a:bodyPr wrap="none">
            <a:spAutoFit/>
          </a:bodyPr>
          <a:lstStyle/>
          <a:p>
            <a:r>
              <a:rPr lang="en-US" altLang="zh-CN" sz="2000" b="1"/>
              <a:t>Unicode</a:t>
            </a:r>
            <a:r>
              <a:rPr lang="zh-CN" altLang="en-US" sz="2000" b="1"/>
              <a:t>字符集和编码</a:t>
            </a:r>
          </a:p>
        </p:txBody>
      </p:sp>
      <p:sp>
        <p:nvSpPr>
          <p:cNvPr id="2" name="矩形 1"/>
          <p:cNvSpPr/>
          <p:nvPr/>
        </p:nvSpPr>
        <p:spPr>
          <a:xfrm>
            <a:off x="395536" y="1556793"/>
            <a:ext cx="8352928" cy="5078313"/>
          </a:xfrm>
          <a:prstGeom prst="rect">
            <a:avLst/>
          </a:prstGeom>
        </p:spPr>
        <p:txBody>
          <a:bodyPr wrap="square">
            <a:spAutoFit/>
          </a:bodyPr>
          <a:lstStyle/>
          <a:p>
            <a:pPr>
              <a:lnSpc>
                <a:spcPct val="150000"/>
              </a:lnSpc>
            </a:pPr>
            <a:r>
              <a:rPr lang="en-US" altLang="zh-CN"/>
              <a:t>	</a:t>
            </a:r>
            <a:r>
              <a:rPr lang="zh-CN" altLang="zh-CN"/>
              <a:t>由于各个国家或地区都根据使用自己的文字系统制定标准，同一个编码在不同的标准里表示不一样的字符，各个标准互不兼容，而又没有一个标准能够囊括所有的字符，即无法用一个标准表达所有字符。国际标准化组织</a:t>
            </a:r>
            <a:r>
              <a:rPr lang="en-US" altLang="zh-CN"/>
              <a:t>(ISO)</a:t>
            </a:r>
            <a:r>
              <a:rPr lang="zh-CN" altLang="zh-CN"/>
              <a:t>为解决这一问题，它舍弃了地区性的方案，重新给全球上所有文化使用的字母和符号进行编号，对每个字符指定一个唯一的编号</a:t>
            </a:r>
            <a:r>
              <a:rPr lang="en-US" altLang="zh-CN"/>
              <a:t>(ASCII</a:t>
            </a:r>
            <a:r>
              <a:rPr lang="zh-CN" altLang="zh-CN"/>
              <a:t>中原有的字符编号不变</a:t>
            </a:r>
            <a:r>
              <a:rPr lang="en-US" altLang="zh-CN"/>
              <a:t>)</a:t>
            </a:r>
            <a:r>
              <a:rPr lang="zh-CN" altLang="zh-CN"/>
              <a:t>，这些字符的号码从</a:t>
            </a:r>
            <a:r>
              <a:rPr lang="en-US" altLang="zh-CN"/>
              <a:t>0x000000</a:t>
            </a:r>
            <a:r>
              <a:rPr lang="zh-CN" altLang="zh-CN"/>
              <a:t>到</a:t>
            </a:r>
            <a:r>
              <a:rPr lang="en-US" altLang="zh-CN"/>
              <a:t>0x10FFFF</a:t>
            </a:r>
            <a:r>
              <a:rPr lang="zh-CN" altLang="zh-CN"/>
              <a:t>，该编号集被称为</a:t>
            </a:r>
            <a:r>
              <a:rPr lang="en-US" altLang="zh-CN"/>
              <a:t>Universal Multiple-Octet Coded Character Set</a:t>
            </a:r>
            <a:r>
              <a:rPr lang="zh-CN" altLang="zh-CN"/>
              <a:t>，简称</a:t>
            </a:r>
            <a:r>
              <a:rPr lang="en-US" altLang="zh-CN"/>
              <a:t>UCS</a:t>
            </a:r>
            <a:r>
              <a:rPr lang="zh-CN" altLang="zh-CN"/>
              <a:t>，也被称为</a:t>
            </a:r>
            <a:r>
              <a:rPr lang="en-US" altLang="zh-CN"/>
              <a:t>Unicode</a:t>
            </a:r>
            <a:r>
              <a:rPr lang="zh-CN" altLang="zh-CN"/>
              <a:t>。最新版的</a:t>
            </a:r>
            <a:r>
              <a:rPr lang="en-US" altLang="zh-CN"/>
              <a:t>Unicode</a:t>
            </a:r>
            <a:r>
              <a:rPr lang="zh-CN" altLang="zh-CN"/>
              <a:t>标准还包含了表情符号</a:t>
            </a:r>
            <a:r>
              <a:rPr lang="en-US" altLang="zh-CN"/>
              <a:t>(</a:t>
            </a:r>
            <a:r>
              <a:rPr lang="zh-CN" altLang="zh-CN"/>
              <a:t>聊天软件中的部分</a:t>
            </a:r>
            <a:r>
              <a:rPr lang="en-US" altLang="zh-CN"/>
              <a:t>emoji</a:t>
            </a:r>
            <a:r>
              <a:rPr lang="zh-CN" altLang="zh-CN"/>
              <a:t>表情</a:t>
            </a:r>
            <a:r>
              <a:rPr lang="en-US" altLang="zh-CN"/>
              <a:t>)</a:t>
            </a:r>
            <a:r>
              <a:rPr lang="zh-CN" altLang="zh-CN"/>
              <a:t>，可访问</a:t>
            </a:r>
            <a:r>
              <a:rPr lang="en-US" altLang="zh-CN"/>
              <a:t>Unicode</a:t>
            </a:r>
            <a:r>
              <a:rPr lang="zh-CN" altLang="zh-CN"/>
              <a:t>官网了解：</a:t>
            </a:r>
            <a:r>
              <a:rPr lang="en-US" altLang="zh-CN" u="sng">
                <a:hlinkClick r:id="rId3"/>
              </a:rPr>
              <a:t>http://www.unicode.org</a:t>
            </a:r>
            <a:r>
              <a:rPr lang="zh-CN" altLang="zh-CN"/>
              <a:t>。</a:t>
            </a:r>
          </a:p>
          <a:p>
            <a:pPr>
              <a:lnSpc>
                <a:spcPct val="150000"/>
              </a:lnSpc>
            </a:pPr>
            <a:r>
              <a:rPr lang="en-US" altLang="zh-CN"/>
              <a:t>	Unicode</a:t>
            </a:r>
            <a:r>
              <a:rPr lang="zh-CN" altLang="zh-CN"/>
              <a:t>字符集只是对字符进行编号，但具体怎么对每个字符进行编码，</a:t>
            </a:r>
            <a:r>
              <a:rPr lang="en-US" altLang="zh-CN"/>
              <a:t>Unicode</a:t>
            </a:r>
            <a:r>
              <a:rPr lang="zh-CN" altLang="zh-CN"/>
              <a:t>并没指定，因此也衍生出了如下几种</a:t>
            </a:r>
            <a:r>
              <a:rPr lang="en-US" altLang="zh-CN"/>
              <a:t>unicode</a:t>
            </a:r>
            <a:r>
              <a:rPr lang="zh-CN" altLang="zh-CN"/>
              <a:t>编码方案</a:t>
            </a:r>
            <a:r>
              <a:rPr lang="en-US" altLang="zh-CN"/>
              <a:t>(Unicode Transformation Format)</a:t>
            </a:r>
            <a:r>
              <a:rPr lang="zh-CN" altLang="zh-CN"/>
              <a:t>。</a:t>
            </a:r>
          </a:p>
        </p:txBody>
      </p:sp>
    </p:spTree>
    <p:extLst>
      <p:ext uri="{BB962C8B-B14F-4D97-AF65-F5344CB8AC3E}">
        <p14:creationId xmlns:p14="http://schemas.microsoft.com/office/powerpoint/2010/main" val="27247080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334" y="-9525"/>
            <a:ext cx="9107044"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LCD—</a:t>
            </a:r>
            <a:r>
              <a:rPr lang="zh-CN" altLang="en-US" sz="3200" b="1">
                <a:latin typeface="微软雅黑" pitchFamily="34" charset="-122"/>
                <a:ea typeface="微软雅黑" pitchFamily="34" charset="-122"/>
              </a:rPr>
              <a:t>液晶显示中英文</a:t>
            </a:r>
            <a:endParaRPr lang="zh-CN" altLang="en-US" sz="3200" b="1" dirty="0">
              <a:latin typeface="微软雅黑" pitchFamily="34" charset="-122"/>
              <a:ea typeface="微软雅黑" pitchFamily="34" charset="-122"/>
            </a:endParaRPr>
          </a:p>
        </p:txBody>
      </p:sp>
      <p:sp>
        <p:nvSpPr>
          <p:cNvPr id="5" name="矩形 4"/>
          <p:cNvSpPr/>
          <p:nvPr/>
        </p:nvSpPr>
        <p:spPr>
          <a:xfrm>
            <a:off x="467544" y="1044575"/>
            <a:ext cx="1055097" cy="400110"/>
          </a:xfrm>
          <a:prstGeom prst="rect">
            <a:avLst/>
          </a:prstGeom>
        </p:spPr>
        <p:txBody>
          <a:bodyPr wrap="none">
            <a:spAutoFit/>
          </a:bodyPr>
          <a:lstStyle/>
          <a:p>
            <a:r>
              <a:rPr lang="en-US" altLang="zh-CN" sz="2000" b="1"/>
              <a:t>UTF-32</a:t>
            </a:r>
            <a:endParaRPr lang="zh-CN" altLang="en-US" sz="2000" b="1"/>
          </a:p>
        </p:txBody>
      </p:sp>
      <p:sp>
        <p:nvSpPr>
          <p:cNvPr id="2" name="矩形 1"/>
          <p:cNvSpPr/>
          <p:nvPr/>
        </p:nvSpPr>
        <p:spPr>
          <a:xfrm>
            <a:off x="395536" y="1556793"/>
            <a:ext cx="8352928" cy="2116028"/>
          </a:xfrm>
          <a:prstGeom prst="rect">
            <a:avLst/>
          </a:prstGeom>
        </p:spPr>
        <p:txBody>
          <a:bodyPr wrap="square">
            <a:spAutoFit/>
          </a:bodyPr>
          <a:lstStyle/>
          <a:p>
            <a:pPr>
              <a:lnSpc>
                <a:spcPct val="150000"/>
              </a:lnSpc>
            </a:pPr>
            <a:r>
              <a:rPr lang="en-US" altLang="zh-CN"/>
              <a:t>	</a:t>
            </a:r>
            <a:r>
              <a:rPr lang="zh-CN" altLang="zh-CN"/>
              <a:t>对</a:t>
            </a:r>
            <a:r>
              <a:rPr lang="en-US" altLang="zh-CN"/>
              <a:t>Unicode</a:t>
            </a:r>
            <a:r>
              <a:rPr lang="zh-CN" altLang="zh-CN"/>
              <a:t>字符集编码，最自然的就是</a:t>
            </a:r>
            <a:r>
              <a:rPr lang="en-US" altLang="zh-CN"/>
              <a:t>UTF-32</a:t>
            </a:r>
            <a:r>
              <a:rPr lang="zh-CN" altLang="zh-CN"/>
              <a:t>方式了。编码时，它直接对</a:t>
            </a:r>
            <a:r>
              <a:rPr lang="en-US" altLang="zh-CN"/>
              <a:t>Unicode</a:t>
            </a:r>
            <a:r>
              <a:rPr lang="zh-CN" altLang="zh-CN"/>
              <a:t>字符集里的每个字符都用</a:t>
            </a:r>
            <a:r>
              <a:rPr lang="en-US" altLang="zh-CN"/>
              <a:t>4</a:t>
            </a:r>
            <a:r>
              <a:rPr lang="zh-CN" altLang="zh-CN"/>
              <a:t>字节来表示，转换方式很简单，直接将字符对应的编号数字转换为</a:t>
            </a:r>
            <a:r>
              <a:rPr lang="en-US" altLang="zh-CN"/>
              <a:t>4</a:t>
            </a:r>
            <a:r>
              <a:rPr lang="zh-CN" altLang="zh-CN"/>
              <a:t>字节的二进制数。</a:t>
            </a:r>
            <a:endParaRPr lang="en-US" altLang="zh-CN"/>
          </a:p>
          <a:p>
            <a:pPr>
              <a:lnSpc>
                <a:spcPct val="150000"/>
              </a:lnSpc>
            </a:pPr>
            <a:r>
              <a:rPr lang="en-US" altLang="zh-CN"/>
              <a:t>	</a:t>
            </a:r>
            <a:r>
              <a:rPr lang="zh-CN" altLang="zh-CN"/>
              <a:t>由于</a:t>
            </a:r>
            <a:r>
              <a:rPr lang="en-US" altLang="zh-CN"/>
              <a:t>UTF-32</a:t>
            </a:r>
            <a:r>
              <a:rPr lang="zh-CN" altLang="zh-CN"/>
              <a:t>把每个字符都用要</a:t>
            </a:r>
            <a:r>
              <a:rPr lang="en-US" altLang="zh-CN"/>
              <a:t>4</a:t>
            </a:r>
            <a:r>
              <a:rPr lang="zh-CN" altLang="zh-CN"/>
              <a:t>字节来存储，因此</a:t>
            </a:r>
            <a:r>
              <a:rPr lang="en-US" altLang="zh-CN"/>
              <a:t>UTF-32</a:t>
            </a:r>
            <a:r>
              <a:rPr lang="zh-CN" altLang="zh-CN"/>
              <a:t>不兼容</a:t>
            </a:r>
            <a:r>
              <a:rPr lang="en-US" altLang="zh-CN"/>
              <a:t>ASCII</a:t>
            </a:r>
            <a:r>
              <a:rPr lang="zh-CN" altLang="zh-CN"/>
              <a:t>编码，也就是说</a:t>
            </a:r>
            <a:r>
              <a:rPr lang="en-US" altLang="zh-CN"/>
              <a:t>ASCII</a:t>
            </a:r>
            <a:r>
              <a:rPr lang="zh-CN" altLang="zh-CN"/>
              <a:t>编码的文件用</a:t>
            </a:r>
            <a:r>
              <a:rPr lang="en-US" altLang="zh-CN"/>
              <a:t>UTF-32</a:t>
            </a:r>
            <a:r>
              <a:rPr lang="zh-CN" altLang="zh-CN"/>
              <a:t>标准来打开会成为乱码。</a:t>
            </a:r>
          </a:p>
        </p:txBody>
      </p:sp>
      <p:graphicFrame>
        <p:nvGraphicFramePr>
          <p:cNvPr id="3" name="表格 2"/>
          <p:cNvGraphicFramePr>
            <a:graphicFrameLocks noGrp="1"/>
          </p:cNvGraphicFramePr>
          <p:nvPr>
            <p:extLst>
              <p:ext uri="{D42A27DB-BD31-4B8C-83A1-F6EECF244321}">
                <p14:modId xmlns:p14="http://schemas.microsoft.com/office/powerpoint/2010/main" val="1159864224"/>
              </p:ext>
            </p:extLst>
          </p:nvPr>
        </p:nvGraphicFramePr>
        <p:xfrm>
          <a:off x="457200" y="4005064"/>
          <a:ext cx="8291264" cy="1656183"/>
        </p:xfrm>
        <a:graphic>
          <a:graphicData uri="http://schemas.openxmlformats.org/drawingml/2006/table">
            <a:tbl>
              <a:tblPr firstRow="1" firstCol="1" bandRow="1">
                <a:tableStyleId>{5C22544A-7EE6-4342-B048-85BDC9FD1C3A}</a:tableStyleId>
              </a:tblPr>
              <a:tblGrid>
                <a:gridCol w="2072816">
                  <a:extLst>
                    <a:ext uri="{9D8B030D-6E8A-4147-A177-3AD203B41FA5}">
                      <a16:colId xmlns:a16="http://schemas.microsoft.com/office/drawing/2014/main" xmlns="" val="20000"/>
                    </a:ext>
                  </a:extLst>
                </a:gridCol>
                <a:gridCol w="2072816">
                  <a:extLst>
                    <a:ext uri="{9D8B030D-6E8A-4147-A177-3AD203B41FA5}">
                      <a16:colId xmlns:a16="http://schemas.microsoft.com/office/drawing/2014/main" xmlns="" val="20001"/>
                    </a:ext>
                  </a:extLst>
                </a:gridCol>
                <a:gridCol w="2072816">
                  <a:extLst>
                    <a:ext uri="{9D8B030D-6E8A-4147-A177-3AD203B41FA5}">
                      <a16:colId xmlns:a16="http://schemas.microsoft.com/office/drawing/2014/main" xmlns="" val="20002"/>
                    </a:ext>
                  </a:extLst>
                </a:gridCol>
                <a:gridCol w="2072816">
                  <a:extLst>
                    <a:ext uri="{9D8B030D-6E8A-4147-A177-3AD203B41FA5}">
                      <a16:colId xmlns:a16="http://schemas.microsoft.com/office/drawing/2014/main" xmlns="" val="20003"/>
                    </a:ext>
                  </a:extLst>
                </a:gridCol>
              </a:tblGrid>
              <a:tr h="552061">
                <a:tc>
                  <a:txBody>
                    <a:bodyPr/>
                    <a:lstStyle/>
                    <a:p>
                      <a:pPr algn="just">
                        <a:lnSpc>
                          <a:spcPts val="1200"/>
                        </a:lnSpc>
                        <a:spcAft>
                          <a:spcPts val="0"/>
                        </a:spcAft>
                      </a:pPr>
                      <a:r>
                        <a:rPr lang="zh-CN" sz="1600">
                          <a:effectLst/>
                        </a:rPr>
                        <a:t>字符</a:t>
                      </a:r>
                      <a:endParaRPr lang="zh-CN" sz="1600">
                        <a:effectLst/>
                        <a:latin typeface="Times New Roman"/>
                        <a:ea typeface="黑体"/>
                      </a:endParaRPr>
                    </a:p>
                  </a:txBody>
                  <a:tcPr marL="68580" marR="68580" marT="0" marB="0" anchor="ctr"/>
                </a:tc>
                <a:tc>
                  <a:txBody>
                    <a:bodyPr/>
                    <a:lstStyle/>
                    <a:p>
                      <a:pPr algn="just">
                        <a:lnSpc>
                          <a:spcPts val="1200"/>
                        </a:lnSpc>
                        <a:spcAft>
                          <a:spcPts val="0"/>
                        </a:spcAft>
                      </a:pPr>
                      <a:r>
                        <a:rPr lang="en-US" sz="1600">
                          <a:effectLst/>
                        </a:rPr>
                        <a:t>GBK</a:t>
                      </a:r>
                      <a:r>
                        <a:rPr lang="zh-CN" sz="1600">
                          <a:effectLst/>
                        </a:rPr>
                        <a:t>编码</a:t>
                      </a:r>
                      <a:endParaRPr lang="zh-CN" sz="1600">
                        <a:effectLst/>
                        <a:latin typeface="Times New Roman"/>
                        <a:ea typeface="黑体"/>
                      </a:endParaRPr>
                    </a:p>
                  </a:txBody>
                  <a:tcPr marL="68580" marR="68580" marT="0" marB="0" anchor="ctr"/>
                </a:tc>
                <a:tc>
                  <a:txBody>
                    <a:bodyPr/>
                    <a:lstStyle/>
                    <a:p>
                      <a:pPr algn="just">
                        <a:lnSpc>
                          <a:spcPts val="1200"/>
                        </a:lnSpc>
                        <a:spcAft>
                          <a:spcPts val="0"/>
                        </a:spcAft>
                      </a:pPr>
                      <a:r>
                        <a:rPr lang="en-US" sz="1600">
                          <a:effectLst/>
                        </a:rPr>
                        <a:t>Unicode</a:t>
                      </a:r>
                      <a:r>
                        <a:rPr lang="zh-CN" sz="1600">
                          <a:effectLst/>
                        </a:rPr>
                        <a:t>编号</a:t>
                      </a:r>
                      <a:endParaRPr lang="zh-CN" sz="1600">
                        <a:effectLst/>
                        <a:latin typeface="Times New Roman"/>
                        <a:ea typeface="黑体"/>
                      </a:endParaRPr>
                    </a:p>
                  </a:txBody>
                  <a:tcPr marL="68580" marR="68580" marT="0" marB="0" anchor="ctr"/>
                </a:tc>
                <a:tc>
                  <a:txBody>
                    <a:bodyPr/>
                    <a:lstStyle/>
                    <a:p>
                      <a:pPr algn="just">
                        <a:lnSpc>
                          <a:spcPts val="1200"/>
                        </a:lnSpc>
                        <a:spcAft>
                          <a:spcPts val="0"/>
                        </a:spcAft>
                      </a:pPr>
                      <a:r>
                        <a:rPr lang="en-US" sz="1600">
                          <a:effectLst/>
                        </a:rPr>
                        <a:t>UTF-32</a:t>
                      </a:r>
                      <a:r>
                        <a:rPr lang="zh-CN" sz="1600">
                          <a:effectLst/>
                        </a:rPr>
                        <a:t>编码</a:t>
                      </a:r>
                      <a:endParaRPr lang="zh-CN" sz="1600">
                        <a:effectLst/>
                        <a:latin typeface="Times New Roman"/>
                        <a:ea typeface="黑体"/>
                      </a:endParaRPr>
                    </a:p>
                  </a:txBody>
                  <a:tcPr marL="68580" marR="68580" marT="0" marB="0" anchor="ctr"/>
                </a:tc>
                <a:extLst>
                  <a:ext uri="{0D108BD9-81ED-4DB2-BD59-A6C34878D82A}">
                    <a16:rowId xmlns:a16="http://schemas.microsoft.com/office/drawing/2014/main" xmlns="" val="10000"/>
                  </a:ext>
                </a:extLst>
              </a:tr>
              <a:tr h="552061">
                <a:tc>
                  <a:txBody>
                    <a:bodyPr/>
                    <a:lstStyle/>
                    <a:p>
                      <a:pPr algn="just">
                        <a:lnSpc>
                          <a:spcPts val="1200"/>
                        </a:lnSpc>
                        <a:spcAft>
                          <a:spcPts val="0"/>
                        </a:spcAft>
                      </a:pPr>
                      <a:r>
                        <a:rPr lang="en-US" sz="1200">
                          <a:effectLst/>
                        </a:rPr>
                        <a:t>A</a:t>
                      </a:r>
                      <a:endParaRPr lang="zh-CN" sz="1200">
                        <a:effectLst/>
                        <a:latin typeface="Times New Roman"/>
                        <a:ea typeface="宋体"/>
                      </a:endParaRPr>
                    </a:p>
                  </a:txBody>
                  <a:tcPr marL="68580" marR="68580" marT="0" marB="0" anchor="ctr"/>
                </a:tc>
                <a:tc>
                  <a:txBody>
                    <a:bodyPr/>
                    <a:lstStyle/>
                    <a:p>
                      <a:pPr algn="just">
                        <a:lnSpc>
                          <a:spcPts val="1200"/>
                        </a:lnSpc>
                        <a:spcAft>
                          <a:spcPts val="0"/>
                        </a:spcAft>
                      </a:pPr>
                      <a:r>
                        <a:rPr lang="en-US" sz="1200">
                          <a:effectLst/>
                        </a:rPr>
                        <a:t>0x41</a:t>
                      </a:r>
                      <a:endParaRPr lang="zh-CN" sz="1200">
                        <a:effectLst/>
                        <a:latin typeface="Times New Roman"/>
                        <a:ea typeface="宋体"/>
                      </a:endParaRPr>
                    </a:p>
                  </a:txBody>
                  <a:tcPr marL="68580" marR="68580" marT="0" marB="0" anchor="ctr"/>
                </a:tc>
                <a:tc>
                  <a:txBody>
                    <a:bodyPr/>
                    <a:lstStyle/>
                    <a:p>
                      <a:pPr algn="just">
                        <a:lnSpc>
                          <a:spcPts val="1200"/>
                        </a:lnSpc>
                        <a:spcAft>
                          <a:spcPts val="0"/>
                        </a:spcAft>
                      </a:pPr>
                      <a:r>
                        <a:rPr lang="en-US" sz="1200">
                          <a:effectLst/>
                        </a:rPr>
                        <a:t>0x0000 0041</a:t>
                      </a:r>
                      <a:endParaRPr lang="zh-CN" sz="1200">
                        <a:effectLst/>
                        <a:latin typeface="Times New Roman"/>
                        <a:ea typeface="宋体"/>
                      </a:endParaRPr>
                    </a:p>
                  </a:txBody>
                  <a:tcPr marL="68580" marR="68580" marT="0" marB="0" anchor="ctr"/>
                </a:tc>
                <a:tc>
                  <a:txBody>
                    <a:bodyPr/>
                    <a:lstStyle/>
                    <a:p>
                      <a:pPr algn="just">
                        <a:lnSpc>
                          <a:spcPts val="1200"/>
                        </a:lnSpc>
                        <a:spcAft>
                          <a:spcPts val="0"/>
                        </a:spcAft>
                      </a:pPr>
                      <a:r>
                        <a:rPr lang="zh-CN" sz="1200">
                          <a:effectLst/>
                        </a:rPr>
                        <a:t>大端格式</a:t>
                      </a:r>
                      <a:r>
                        <a:rPr lang="en-US" sz="1200">
                          <a:effectLst/>
                        </a:rPr>
                        <a:t>0x0000 0041</a:t>
                      </a:r>
                      <a:endParaRPr lang="zh-CN" sz="1200">
                        <a:effectLst/>
                        <a:latin typeface="Times New Roman"/>
                        <a:ea typeface="宋体"/>
                      </a:endParaRPr>
                    </a:p>
                  </a:txBody>
                  <a:tcPr marL="68580" marR="68580" marT="0" marB="0" anchor="ctr"/>
                </a:tc>
                <a:extLst>
                  <a:ext uri="{0D108BD9-81ED-4DB2-BD59-A6C34878D82A}">
                    <a16:rowId xmlns:a16="http://schemas.microsoft.com/office/drawing/2014/main" xmlns="" val="10001"/>
                  </a:ext>
                </a:extLst>
              </a:tr>
              <a:tr h="552061">
                <a:tc>
                  <a:txBody>
                    <a:bodyPr/>
                    <a:lstStyle/>
                    <a:p>
                      <a:pPr algn="just">
                        <a:lnSpc>
                          <a:spcPts val="1200"/>
                        </a:lnSpc>
                        <a:spcAft>
                          <a:spcPts val="0"/>
                        </a:spcAft>
                      </a:pPr>
                      <a:r>
                        <a:rPr lang="zh-CN" sz="1200">
                          <a:effectLst/>
                        </a:rPr>
                        <a:t>啊</a:t>
                      </a:r>
                      <a:endParaRPr lang="zh-CN" sz="1200">
                        <a:effectLst/>
                        <a:latin typeface="Times New Roman"/>
                        <a:ea typeface="宋体"/>
                      </a:endParaRPr>
                    </a:p>
                  </a:txBody>
                  <a:tcPr marL="68580" marR="68580" marT="0" marB="0" anchor="ctr"/>
                </a:tc>
                <a:tc>
                  <a:txBody>
                    <a:bodyPr/>
                    <a:lstStyle/>
                    <a:p>
                      <a:pPr algn="just">
                        <a:lnSpc>
                          <a:spcPts val="1200"/>
                        </a:lnSpc>
                        <a:spcAft>
                          <a:spcPts val="0"/>
                        </a:spcAft>
                      </a:pPr>
                      <a:r>
                        <a:rPr lang="en-US" sz="1200">
                          <a:effectLst/>
                        </a:rPr>
                        <a:t>0xB0A1</a:t>
                      </a:r>
                      <a:endParaRPr lang="zh-CN" sz="1200">
                        <a:effectLst/>
                        <a:latin typeface="Times New Roman"/>
                        <a:ea typeface="宋体"/>
                      </a:endParaRPr>
                    </a:p>
                  </a:txBody>
                  <a:tcPr marL="68580" marR="68580" marT="0" marB="0" anchor="ctr"/>
                </a:tc>
                <a:tc>
                  <a:txBody>
                    <a:bodyPr/>
                    <a:lstStyle/>
                    <a:p>
                      <a:pPr algn="just">
                        <a:lnSpc>
                          <a:spcPts val="1200"/>
                        </a:lnSpc>
                        <a:spcAft>
                          <a:spcPts val="0"/>
                        </a:spcAft>
                      </a:pPr>
                      <a:r>
                        <a:rPr lang="en-US" sz="1200">
                          <a:effectLst/>
                        </a:rPr>
                        <a:t>0x0000 554A</a:t>
                      </a:r>
                      <a:endParaRPr lang="zh-CN" sz="1200">
                        <a:effectLst/>
                        <a:latin typeface="Times New Roman"/>
                        <a:ea typeface="宋体"/>
                      </a:endParaRPr>
                    </a:p>
                  </a:txBody>
                  <a:tcPr marL="68580" marR="68580" marT="0" marB="0" anchor="ctr"/>
                </a:tc>
                <a:tc>
                  <a:txBody>
                    <a:bodyPr/>
                    <a:lstStyle/>
                    <a:p>
                      <a:pPr algn="just">
                        <a:lnSpc>
                          <a:spcPts val="1200"/>
                        </a:lnSpc>
                        <a:spcAft>
                          <a:spcPts val="0"/>
                        </a:spcAft>
                      </a:pPr>
                      <a:r>
                        <a:rPr lang="zh-CN" sz="1200">
                          <a:effectLst/>
                        </a:rPr>
                        <a:t>大端格式</a:t>
                      </a:r>
                      <a:r>
                        <a:rPr lang="en-US" sz="1200">
                          <a:effectLst/>
                        </a:rPr>
                        <a:t>0x0000 554A</a:t>
                      </a:r>
                      <a:endParaRPr lang="zh-CN" sz="1200">
                        <a:effectLst/>
                        <a:latin typeface="Times New Roman"/>
                        <a:ea typeface="宋体"/>
                      </a:endParaRPr>
                    </a:p>
                  </a:txBody>
                  <a:tcPr marL="68580" marR="68580" marT="0" marB="0" anchor="ctr"/>
                </a:tc>
                <a:extLst>
                  <a:ext uri="{0D108BD9-81ED-4DB2-BD59-A6C34878D82A}">
                    <a16:rowId xmlns:a16="http://schemas.microsoft.com/office/drawing/2014/main" xmlns="" val="10002"/>
                  </a:ext>
                </a:extLst>
              </a:tr>
            </a:tbl>
          </a:graphicData>
        </a:graphic>
      </p:graphicFrame>
    </p:spTree>
    <p:extLst>
      <p:ext uri="{BB962C8B-B14F-4D97-AF65-F5344CB8AC3E}">
        <p14:creationId xmlns:p14="http://schemas.microsoft.com/office/powerpoint/2010/main" val="15977938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334" y="-9525"/>
            <a:ext cx="9107044"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LCD—</a:t>
            </a:r>
            <a:r>
              <a:rPr lang="zh-CN" altLang="en-US" sz="3200" b="1">
                <a:latin typeface="微软雅黑" pitchFamily="34" charset="-122"/>
                <a:ea typeface="微软雅黑" pitchFamily="34" charset="-122"/>
              </a:rPr>
              <a:t>液晶显示中英文</a:t>
            </a:r>
            <a:endParaRPr lang="zh-CN" altLang="en-US" sz="3200" b="1" dirty="0">
              <a:latin typeface="微软雅黑" pitchFamily="34" charset="-122"/>
              <a:ea typeface="微软雅黑" pitchFamily="34" charset="-122"/>
            </a:endParaRPr>
          </a:p>
        </p:txBody>
      </p:sp>
      <p:sp>
        <p:nvSpPr>
          <p:cNvPr id="5" name="矩形 4"/>
          <p:cNvSpPr/>
          <p:nvPr/>
        </p:nvSpPr>
        <p:spPr>
          <a:xfrm>
            <a:off x="467544" y="1044575"/>
            <a:ext cx="1055097" cy="400110"/>
          </a:xfrm>
          <a:prstGeom prst="rect">
            <a:avLst/>
          </a:prstGeom>
        </p:spPr>
        <p:txBody>
          <a:bodyPr wrap="none">
            <a:spAutoFit/>
          </a:bodyPr>
          <a:lstStyle/>
          <a:p>
            <a:r>
              <a:rPr lang="en-US" altLang="zh-CN" sz="2000" b="1"/>
              <a:t>UTF-32</a:t>
            </a:r>
            <a:endParaRPr lang="zh-CN" altLang="en-US" sz="2000" b="1"/>
          </a:p>
        </p:txBody>
      </p:sp>
      <p:sp>
        <p:nvSpPr>
          <p:cNvPr id="2" name="矩形 1"/>
          <p:cNvSpPr/>
          <p:nvPr/>
        </p:nvSpPr>
        <p:spPr>
          <a:xfrm>
            <a:off x="395536" y="1556793"/>
            <a:ext cx="8352928" cy="2585323"/>
          </a:xfrm>
          <a:prstGeom prst="rect">
            <a:avLst/>
          </a:prstGeom>
        </p:spPr>
        <p:txBody>
          <a:bodyPr wrap="square">
            <a:spAutoFit/>
          </a:bodyPr>
          <a:lstStyle/>
          <a:p>
            <a:pPr>
              <a:lnSpc>
                <a:spcPct val="150000"/>
              </a:lnSpc>
            </a:pPr>
            <a:r>
              <a:rPr lang="en-US" altLang="zh-CN"/>
              <a:t>	</a:t>
            </a:r>
            <a:r>
              <a:rPr lang="zh-CN" altLang="zh-CN"/>
              <a:t>对</a:t>
            </a:r>
            <a:r>
              <a:rPr lang="en-US" altLang="zh-CN"/>
              <a:t>UTF-32</a:t>
            </a:r>
            <a:r>
              <a:rPr lang="zh-CN" altLang="zh-CN"/>
              <a:t>数据进行解码的时候，以</a:t>
            </a:r>
            <a:r>
              <a:rPr lang="en-US" altLang="zh-CN"/>
              <a:t>4</a:t>
            </a:r>
            <a:r>
              <a:rPr lang="zh-CN" altLang="zh-CN"/>
              <a:t>个字节为单位进行解析即可，根据编码可直接找到</a:t>
            </a:r>
            <a:r>
              <a:rPr lang="en-US" altLang="zh-CN"/>
              <a:t>Unicode</a:t>
            </a:r>
            <a:r>
              <a:rPr lang="zh-CN" altLang="zh-CN"/>
              <a:t>字符集中对应编号的字符。</a:t>
            </a:r>
          </a:p>
          <a:p>
            <a:pPr>
              <a:lnSpc>
                <a:spcPct val="150000"/>
              </a:lnSpc>
            </a:pPr>
            <a:r>
              <a:rPr lang="en-US" altLang="zh-CN"/>
              <a:t>	UTF-32</a:t>
            </a:r>
            <a:r>
              <a:rPr lang="zh-CN" altLang="zh-CN"/>
              <a:t>的优点是编码简单，解码也很方便，读取编码的时候每次都直接读</a:t>
            </a:r>
            <a:r>
              <a:rPr lang="en-US" altLang="zh-CN"/>
              <a:t>4</a:t>
            </a:r>
            <a:r>
              <a:rPr lang="zh-CN" altLang="zh-CN"/>
              <a:t>个字节，不需要加其它的判断。它的缺点是浪费存储空间，大量常用字符的编号只需要</a:t>
            </a:r>
            <a:r>
              <a:rPr lang="en-US" altLang="zh-CN"/>
              <a:t>2</a:t>
            </a:r>
            <a:r>
              <a:rPr lang="zh-CN" altLang="zh-CN"/>
              <a:t>个字节就能表示。其次，在存储的时候需要指定字节顺序，是高位字节存储在前</a:t>
            </a:r>
            <a:r>
              <a:rPr lang="en-US" altLang="zh-CN"/>
              <a:t>(</a:t>
            </a:r>
            <a:r>
              <a:rPr lang="zh-CN" altLang="zh-CN"/>
              <a:t>大端格式</a:t>
            </a:r>
            <a:r>
              <a:rPr lang="en-US" altLang="zh-CN"/>
              <a:t>)</a:t>
            </a:r>
            <a:r>
              <a:rPr lang="zh-CN" altLang="zh-CN"/>
              <a:t>，还是低位字节存储在前</a:t>
            </a:r>
            <a:r>
              <a:rPr lang="en-US" altLang="zh-CN"/>
              <a:t>(</a:t>
            </a:r>
            <a:r>
              <a:rPr lang="zh-CN" altLang="zh-CN"/>
              <a:t>小端格式</a:t>
            </a:r>
            <a:r>
              <a:rPr lang="en-US" altLang="zh-CN"/>
              <a:t>)</a:t>
            </a:r>
            <a:r>
              <a:rPr lang="zh-CN" altLang="zh-CN"/>
              <a:t>。</a:t>
            </a:r>
          </a:p>
        </p:txBody>
      </p:sp>
    </p:spTree>
    <p:extLst>
      <p:ext uri="{BB962C8B-B14F-4D97-AF65-F5344CB8AC3E}">
        <p14:creationId xmlns:p14="http://schemas.microsoft.com/office/powerpoint/2010/main" val="32705596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334" y="-9525"/>
            <a:ext cx="9107044"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LCD—</a:t>
            </a:r>
            <a:r>
              <a:rPr lang="zh-CN" altLang="en-US" sz="3200" b="1">
                <a:latin typeface="微软雅黑" pitchFamily="34" charset="-122"/>
                <a:ea typeface="微软雅黑" pitchFamily="34" charset="-122"/>
              </a:rPr>
              <a:t>液晶显示中英文</a:t>
            </a:r>
            <a:endParaRPr lang="zh-CN" altLang="en-US" sz="3200" b="1" dirty="0">
              <a:latin typeface="微软雅黑" pitchFamily="34" charset="-122"/>
              <a:ea typeface="微软雅黑" pitchFamily="34" charset="-122"/>
            </a:endParaRPr>
          </a:p>
        </p:txBody>
      </p:sp>
      <p:sp>
        <p:nvSpPr>
          <p:cNvPr id="5" name="矩形 4"/>
          <p:cNvSpPr/>
          <p:nvPr/>
        </p:nvSpPr>
        <p:spPr>
          <a:xfrm>
            <a:off x="467544" y="1044575"/>
            <a:ext cx="1055097" cy="400110"/>
          </a:xfrm>
          <a:prstGeom prst="rect">
            <a:avLst/>
          </a:prstGeom>
        </p:spPr>
        <p:txBody>
          <a:bodyPr wrap="none">
            <a:spAutoFit/>
          </a:bodyPr>
          <a:lstStyle/>
          <a:p>
            <a:r>
              <a:rPr lang="en-US" altLang="zh-CN" sz="2000" b="1"/>
              <a:t>UTF-16</a:t>
            </a:r>
            <a:endParaRPr lang="zh-CN" altLang="en-US" sz="2000" b="1"/>
          </a:p>
        </p:txBody>
      </p:sp>
      <p:sp>
        <p:nvSpPr>
          <p:cNvPr id="2" name="矩形 1"/>
          <p:cNvSpPr/>
          <p:nvPr/>
        </p:nvSpPr>
        <p:spPr>
          <a:xfrm>
            <a:off x="395536" y="1556793"/>
            <a:ext cx="8352928" cy="2947025"/>
          </a:xfrm>
          <a:prstGeom prst="rect">
            <a:avLst/>
          </a:prstGeom>
        </p:spPr>
        <p:txBody>
          <a:bodyPr wrap="square">
            <a:spAutoFit/>
          </a:bodyPr>
          <a:lstStyle/>
          <a:p>
            <a:pPr>
              <a:lnSpc>
                <a:spcPct val="150000"/>
              </a:lnSpc>
            </a:pPr>
            <a:r>
              <a:rPr lang="en-US" altLang="zh-CN"/>
              <a:t>	</a:t>
            </a:r>
            <a:r>
              <a:rPr lang="zh-CN" altLang="zh-CN"/>
              <a:t>针对</a:t>
            </a:r>
            <a:r>
              <a:rPr lang="en-US" altLang="zh-CN"/>
              <a:t>UTF-32</a:t>
            </a:r>
            <a:r>
              <a:rPr lang="zh-CN" altLang="zh-CN"/>
              <a:t>的缺点，人们改进出了</a:t>
            </a:r>
            <a:r>
              <a:rPr lang="en-US" altLang="zh-CN"/>
              <a:t>UTF-16</a:t>
            </a:r>
            <a:r>
              <a:rPr lang="zh-CN" altLang="zh-CN"/>
              <a:t>的编码方式，它采用</a:t>
            </a:r>
            <a:r>
              <a:rPr lang="en-US" altLang="zh-CN"/>
              <a:t>2</a:t>
            </a:r>
            <a:r>
              <a:rPr lang="zh-CN" altLang="zh-CN"/>
              <a:t>字节或</a:t>
            </a:r>
            <a:r>
              <a:rPr lang="en-US" altLang="zh-CN"/>
              <a:t>4</a:t>
            </a:r>
            <a:r>
              <a:rPr lang="zh-CN" altLang="zh-CN"/>
              <a:t>字节的变长编码方式</a:t>
            </a:r>
            <a:r>
              <a:rPr lang="en-US" altLang="zh-CN"/>
              <a:t>(UTF-32</a:t>
            </a:r>
            <a:r>
              <a:rPr lang="zh-CN" altLang="zh-CN"/>
              <a:t>定长为</a:t>
            </a:r>
            <a:r>
              <a:rPr lang="en-US" altLang="zh-CN"/>
              <a:t>4</a:t>
            </a:r>
            <a:r>
              <a:rPr lang="zh-CN" altLang="zh-CN"/>
              <a:t>字节</a:t>
            </a:r>
            <a:r>
              <a:rPr lang="en-US" altLang="zh-CN"/>
              <a:t>)</a:t>
            </a:r>
            <a:r>
              <a:rPr lang="zh-CN" altLang="zh-CN"/>
              <a:t>。对</a:t>
            </a:r>
            <a:r>
              <a:rPr lang="en-US" altLang="zh-CN"/>
              <a:t>Unicode</a:t>
            </a:r>
            <a:r>
              <a:rPr lang="zh-CN" altLang="zh-CN"/>
              <a:t>字符编号在</a:t>
            </a:r>
            <a:r>
              <a:rPr lang="en-US" altLang="zh-CN"/>
              <a:t>0</a:t>
            </a:r>
            <a:r>
              <a:rPr lang="zh-CN" altLang="zh-CN"/>
              <a:t>到</a:t>
            </a:r>
            <a:r>
              <a:rPr lang="en-US" altLang="zh-CN"/>
              <a:t>65535</a:t>
            </a:r>
            <a:r>
              <a:rPr lang="zh-CN" altLang="zh-CN"/>
              <a:t>的统一用</a:t>
            </a:r>
            <a:r>
              <a:rPr lang="en-US" altLang="zh-CN"/>
              <a:t>2</a:t>
            </a:r>
            <a:r>
              <a:rPr lang="zh-CN" altLang="zh-CN"/>
              <a:t>个字节来表示，将每个字符的编号转换为</a:t>
            </a:r>
            <a:r>
              <a:rPr lang="en-US" altLang="zh-CN"/>
              <a:t>2</a:t>
            </a:r>
            <a:r>
              <a:rPr lang="zh-CN" altLang="zh-CN"/>
              <a:t>字节的二进制数，即从</a:t>
            </a:r>
            <a:r>
              <a:rPr lang="en-US" altLang="zh-CN"/>
              <a:t>0x0000</a:t>
            </a:r>
            <a:r>
              <a:rPr lang="zh-CN" altLang="zh-CN"/>
              <a:t>到</a:t>
            </a:r>
            <a:r>
              <a:rPr lang="en-US" altLang="zh-CN"/>
              <a:t>0xFFFF</a:t>
            </a:r>
            <a:r>
              <a:rPr lang="zh-CN" altLang="zh-CN"/>
              <a:t>。而由于</a:t>
            </a:r>
            <a:r>
              <a:rPr lang="en-US" altLang="zh-CN"/>
              <a:t>Unicode</a:t>
            </a:r>
            <a:r>
              <a:rPr lang="zh-CN" altLang="zh-CN"/>
              <a:t>字符集在</a:t>
            </a:r>
            <a:r>
              <a:rPr lang="en-US" altLang="zh-CN"/>
              <a:t>0xD800-0xDBFF</a:t>
            </a:r>
            <a:r>
              <a:rPr lang="zh-CN" altLang="zh-CN"/>
              <a:t>这个区间是没有表示任何字符的，所以</a:t>
            </a:r>
            <a:r>
              <a:rPr lang="en-US" altLang="zh-CN"/>
              <a:t>UTF-16</a:t>
            </a:r>
            <a:r>
              <a:rPr lang="zh-CN" altLang="zh-CN"/>
              <a:t>就利用这段空间，对</a:t>
            </a:r>
            <a:r>
              <a:rPr lang="en-US" altLang="zh-CN"/>
              <a:t>Unicode</a:t>
            </a:r>
            <a:r>
              <a:rPr lang="zh-CN" altLang="zh-CN"/>
              <a:t>中编号超出</a:t>
            </a:r>
            <a:r>
              <a:rPr lang="en-US" altLang="zh-CN"/>
              <a:t>0xFFFF</a:t>
            </a:r>
            <a:r>
              <a:rPr lang="zh-CN" altLang="zh-CN"/>
              <a:t>的字符，利用它们的编号做某种运算与该空间建立映射关系，从而利用该空间表示</a:t>
            </a:r>
            <a:r>
              <a:rPr lang="en-US" altLang="zh-CN"/>
              <a:t>4</a:t>
            </a:r>
            <a:r>
              <a:rPr lang="zh-CN" altLang="zh-CN"/>
              <a:t>字节扩展，感兴趣的读者可查阅相关资料了解具体的映射过程。</a:t>
            </a:r>
          </a:p>
        </p:txBody>
      </p:sp>
      <p:graphicFrame>
        <p:nvGraphicFramePr>
          <p:cNvPr id="3" name="表格 2"/>
          <p:cNvGraphicFramePr>
            <a:graphicFrameLocks noGrp="1"/>
          </p:cNvGraphicFramePr>
          <p:nvPr>
            <p:extLst>
              <p:ext uri="{D42A27DB-BD31-4B8C-83A1-F6EECF244321}">
                <p14:modId xmlns:p14="http://schemas.microsoft.com/office/powerpoint/2010/main" val="119890043"/>
              </p:ext>
            </p:extLst>
          </p:nvPr>
        </p:nvGraphicFramePr>
        <p:xfrm>
          <a:off x="457200" y="4581128"/>
          <a:ext cx="8291264" cy="1584176"/>
        </p:xfrm>
        <a:graphic>
          <a:graphicData uri="http://schemas.openxmlformats.org/drawingml/2006/table">
            <a:tbl>
              <a:tblPr firstRow="1" firstCol="1" bandRow="1">
                <a:tableStyleId>{5C22544A-7EE6-4342-B048-85BDC9FD1C3A}</a:tableStyleId>
              </a:tblPr>
              <a:tblGrid>
                <a:gridCol w="2072816">
                  <a:extLst>
                    <a:ext uri="{9D8B030D-6E8A-4147-A177-3AD203B41FA5}">
                      <a16:colId xmlns:a16="http://schemas.microsoft.com/office/drawing/2014/main" xmlns="" val="20000"/>
                    </a:ext>
                  </a:extLst>
                </a:gridCol>
                <a:gridCol w="2072816">
                  <a:extLst>
                    <a:ext uri="{9D8B030D-6E8A-4147-A177-3AD203B41FA5}">
                      <a16:colId xmlns:a16="http://schemas.microsoft.com/office/drawing/2014/main" xmlns="" val="20001"/>
                    </a:ext>
                  </a:extLst>
                </a:gridCol>
                <a:gridCol w="2072816">
                  <a:extLst>
                    <a:ext uri="{9D8B030D-6E8A-4147-A177-3AD203B41FA5}">
                      <a16:colId xmlns:a16="http://schemas.microsoft.com/office/drawing/2014/main" xmlns="" val="20002"/>
                    </a:ext>
                  </a:extLst>
                </a:gridCol>
                <a:gridCol w="2072816">
                  <a:extLst>
                    <a:ext uri="{9D8B030D-6E8A-4147-A177-3AD203B41FA5}">
                      <a16:colId xmlns:a16="http://schemas.microsoft.com/office/drawing/2014/main" xmlns="" val="20003"/>
                    </a:ext>
                  </a:extLst>
                </a:gridCol>
              </a:tblGrid>
              <a:tr h="396044">
                <a:tc>
                  <a:txBody>
                    <a:bodyPr/>
                    <a:lstStyle/>
                    <a:p>
                      <a:pPr algn="just">
                        <a:lnSpc>
                          <a:spcPct val="150000"/>
                        </a:lnSpc>
                        <a:spcAft>
                          <a:spcPts val="0"/>
                        </a:spcAft>
                      </a:pPr>
                      <a:r>
                        <a:rPr lang="zh-CN" sz="1400">
                          <a:effectLst/>
                        </a:rPr>
                        <a:t>字符</a:t>
                      </a:r>
                      <a:endParaRPr lang="zh-CN" sz="1400">
                        <a:effectLst/>
                        <a:latin typeface="Times New Roman"/>
                        <a:ea typeface="黑体"/>
                      </a:endParaRPr>
                    </a:p>
                  </a:txBody>
                  <a:tcPr marL="68580" marR="68580" marT="0" marB="0"/>
                </a:tc>
                <a:tc>
                  <a:txBody>
                    <a:bodyPr/>
                    <a:lstStyle/>
                    <a:p>
                      <a:pPr algn="just">
                        <a:lnSpc>
                          <a:spcPct val="150000"/>
                        </a:lnSpc>
                        <a:spcAft>
                          <a:spcPts val="0"/>
                        </a:spcAft>
                      </a:pPr>
                      <a:r>
                        <a:rPr lang="en-US" sz="1400">
                          <a:effectLst/>
                        </a:rPr>
                        <a:t>GB18030</a:t>
                      </a:r>
                      <a:r>
                        <a:rPr lang="zh-CN" sz="1400">
                          <a:effectLst/>
                        </a:rPr>
                        <a:t>编码</a:t>
                      </a:r>
                      <a:endParaRPr lang="zh-CN" sz="1400">
                        <a:effectLst/>
                        <a:latin typeface="Times New Roman"/>
                        <a:ea typeface="黑体"/>
                      </a:endParaRPr>
                    </a:p>
                  </a:txBody>
                  <a:tcPr marL="68580" marR="68580" marT="0" marB="0"/>
                </a:tc>
                <a:tc>
                  <a:txBody>
                    <a:bodyPr/>
                    <a:lstStyle/>
                    <a:p>
                      <a:pPr algn="just">
                        <a:lnSpc>
                          <a:spcPct val="150000"/>
                        </a:lnSpc>
                        <a:spcAft>
                          <a:spcPts val="0"/>
                        </a:spcAft>
                      </a:pPr>
                      <a:r>
                        <a:rPr lang="en-US" sz="1400">
                          <a:effectLst/>
                        </a:rPr>
                        <a:t>Unicode</a:t>
                      </a:r>
                      <a:r>
                        <a:rPr lang="zh-CN" sz="1400">
                          <a:effectLst/>
                        </a:rPr>
                        <a:t>编号</a:t>
                      </a:r>
                      <a:endParaRPr lang="zh-CN" sz="1400">
                        <a:effectLst/>
                        <a:latin typeface="Times New Roman"/>
                        <a:ea typeface="黑体"/>
                      </a:endParaRPr>
                    </a:p>
                  </a:txBody>
                  <a:tcPr marL="68580" marR="68580" marT="0" marB="0"/>
                </a:tc>
                <a:tc>
                  <a:txBody>
                    <a:bodyPr/>
                    <a:lstStyle/>
                    <a:p>
                      <a:pPr algn="just">
                        <a:lnSpc>
                          <a:spcPct val="150000"/>
                        </a:lnSpc>
                        <a:spcAft>
                          <a:spcPts val="0"/>
                        </a:spcAft>
                      </a:pPr>
                      <a:r>
                        <a:rPr lang="en-US" sz="1400">
                          <a:effectLst/>
                        </a:rPr>
                        <a:t>UTF-16</a:t>
                      </a:r>
                      <a:r>
                        <a:rPr lang="zh-CN" sz="1400">
                          <a:effectLst/>
                        </a:rPr>
                        <a:t>编码</a:t>
                      </a:r>
                      <a:endParaRPr lang="zh-CN" sz="1400">
                        <a:effectLst/>
                        <a:latin typeface="Times New Roman"/>
                        <a:ea typeface="黑体"/>
                      </a:endParaRPr>
                    </a:p>
                  </a:txBody>
                  <a:tcPr marL="68580" marR="68580" marT="0" marB="0"/>
                </a:tc>
                <a:extLst>
                  <a:ext uri="{0D108BD9-81ED-4DB2-BD59-A6C34878D82A}">
                    <a16:rowId xmlns:a16="http://schemas.microsoft.com/office/drawing/2014/main" xmlns="" val="10000"/>
                  </a:ext>
                </a:extLst>
              </a:tr>
              <a:tr h="396044">
                <a:tc>
                  <a:txBody>
                    <a:bodyPr/>
                    <a:lstStyle/>
                    <a:p>
                      <a:pPr algn="just">
                        <a:lnSpc>
                          <a:spcPct val="150000"/>
                        </a:lnSpc>
                        <a:spcAft>
                          <a:spcPts val="0"/>
                        </a:spcAft>
                      </a:pPr>
                      <a:r>
                        <a:rPr lang="en-US" sz="1100">
                          <a:effectLst/>
                        </a:rPr>
                        <a:t>A</a:t>
                      </a:r>
                      <a:endParaRPr lang="zh-CN" sz="1100">
                        <a:effectLst/>
                        <a:latin typeface="Times New Roman"/>
                        <a:ea typeface="宋体"/>
                      </a:endParaRPr>
                    </a:p>
                  </a:txBody>
                  <a:tcPr marL="68580" marR="68580" marT="0" marB="0"/>
                </a:tc>
                <a:tc>
                  <a:txBody>
                    <a:bodyPr/>
                    <a:lstStyle/>
                    <a:p>
                      <a:pPr algn="just">
                        <a:lnSpc>
                          <a:spcPct val="150000"/>
                        </a:lnSpc>
                        <a:spcAft>
                          <a:spcPts val="0"/>
                        </a:spcAft>
                      </a:pPr>
                      <a:r>
                        <a:rPr lang="en-US" sz="1100">
                          <a:effectLst/>
                        </a:rPr>
                        <a:t>0x41</a:t>
                      </a:r>
                      <a:endParaRPr lang="zh-CN" sz="1100">
                        <a:effectLst/>
                        <a:latin typeface="Times New Roman"/>
                        <a:ea typeface="宋体"/>
                      </a:endParaRPr>
                    </a:p>
                  </a:txBody>
                  <a:tcPr marL="68580" marR="68580" marT="0" marB="0"/>
                </a:tc>
                <a:tc>
                  <a:txBody>
                    <a:bodyPr/>
                    <a:lstStyle/>
                    <a:p>
                      <a:pPr algn="just">
                        <a:lnSpc>
                          <a:spcPct val="150000"/>
                        </a:lnSpc>
                        <a:spcAft>
                          <a:spcPts val="0"/>
                        </a:spcAft>
                      </a:pPr>
                      <a:r>
                        <a:rPr lang="en-US" sz="1100">
                          <a:effectLst/>
                        </a:rPr>
                        <a:t>0x0000 0041</a:t>
                      </a:r>
                      <a:endParaRPr lang="zh-CN" sz="1100">
                        <a:effectLst/>
                        <a:latin typeface="Times New Roman"/>
                        <a:ea typeface="宋体"/>
                      </a:endParaRPr>
                    </a:p>
                  </a:txBody>
                  <a:tcPr marL="68580" marR="68580" marT="0" marB="0"/>
                </a:tc>
                <a:tc>
                  <a:txBody>
                    <a:bodyPr/>
                    <a:lstStyle/>
                    <a:p>
                      <a:pPr algn="just">
                        <a:lnSpc>
                          <a:spcPct val="150000"/>
                        </a:lnSpc>
                        <a:spcAft>
                          <a:spcPts val="0"/>
                        </a:spcAft>
                      </a:pPr>
                      <a:r>
                        <a:rPr lang="zh-CN" sz="1100">
                          <a:effectLst/>
                        </a:rPr>
                        <a:t>大端格式</a:t>
                      </a:r>
                      <a:r>
                        <a:rPr lang="en-US" sz="1100">
                          <a:effectLst/>
                        </a:rPr>
                        <a:t>0x0041</a:t>
                      </a:r>
                      <a:endParaRPr lang="zh-CN" sz="1100">
                        <a:effectLst/>
                        <a:latin typeface="Times New Roman"/>
                        <a:ea typeface="宋体"/>
                      </a:endParaRPr>
                    </a:p>
                  </a:txBody>
                  <a:tcPr marL="68580" marR="68580" marT="0" marB="0"/>
                </a:tc>
                <a:extLst>
                  <a:ext uri="{0D108BD9-81ED-4DB2-BD59-A6C34878D82A}">
                    <a16:rowId xmlns:a16="http://schemas.microsoft.com/office/drawing/2014/main" xmlns="" val="10001"/>
                  </a:ext>
                </a:extLst>
              </a:tr>
              <a:tr h="396044">
                <a:tc>
                  <a:txBody>
                    <a:bodyPr/>
                    <a:lstStyle/>
                    <a:p>
                      <a:pPr algn="just">
                        <a:lnSpc>
                          <a:spcPct val="150000"/>
                        </a:lnSpc>
                        <a:spcAft>
                          <a:spcPts val="0"/>
                        </a:spcAft>
                      </a:pPr>
                      <a:r>
                        <a:rPr lang="zh-CN" sz="1100">
                          <a:effectLst/>
                        </a:rPr>
                        <a:t>啊</a:t>
                      </a:r>
                      <a:endParaRPr lang="zh-CN" sz="1100">
                        <a:effectLst/>
                        <a:latin typeface="Times New Roman"/>
                        <a:ea typeface="宋体"/>
                      </a:endParaRPr>
                    </a:p>
                  </a:txBody>
                  <a:tcPr marL="68580" marR="68580" marT="0" marB="0"/>
                </a:tc>
                <a:tc>
                  <a:txBody>
                    <a:bodyPr/>
                    <a:lstStyle/>
                    <a:p>
                      <a:pPr algn="just">
                        <a:lnSpc>
                          <a:spcPct val="150000"/>
                        </a:lnSpc>
                        <a:spcAft>
                          <a:spcPts val="0"/>
                        </a:spcAft>
                      </a:pPr>
                      <a:r>
                        <a:rPr lang="en-US" sz="1100">
                          <a:effectLst/>
                        </a:rPr>
                        <a:t>0xB0A1</a:t>
                      </a:r>
                      <a:endParaRPr lang="zh-CN" sz="1100">
                        <a:effectLst/>
                        <a:latin typeface="Times New Roman"/>
                        <a:ea typeface="宋体"/>
                      </a:endParaRPr>
                    </a:p>
                  </a:txBody>
                  <a:tcPr marL="68580" marR="68580" marT="0" marB="0"/>
                </a:tc>
                <a:tc>
                  <a:txBody>
                    <a:bodyPr/>
                    <a:lstStyle/>
                    <a:p>
                      <a:pPr algn="just">
                        <a:lnSpc>
                          <a:spcPct val="150000"/>
                        </a:lnSpc>
                        <a:spcAft>
                          <a:spcPts val="0"/>
                        </a:spcAft>
                      </a:pPr>
                      <a:r>
                        <a:rPr lang="en-US" sz="1100">
                          <a:effectLst/>
                        </a:rPr>
                        <a:t>0x0000 554A</a:t>
                      </a:r>
                      <a:endParaRPr lang="zh-CN" sz="1100">
                        <a:effectLst/>
                        <a:latin typeface="Times New Roman"/>
                        <a:ea typeface="宋体"/>
                      </a:endParaRPr>
                    </a:p>
                  </a:txBody>
                  <a:tcPr marL="68580" marR="68580" marT="0" marB="0"/>
                </a:tc>
                <a:tc>
                  <a:txBody>
                    <a:bodyPr/>
                    <a:lstStyle/>
                    <a:p>
                      <a:pPr algn="just">
                        <a:lnSpc>
                          <a:spcPct val="150000"/>
                        </a:lnSpc>
                        <a:spcAft>
                          <a:spcPts val="0"/>
                        </a:spcAft>
                      </a:pPr>
                      <a:r>
                        <a:rPr lang="zh-CN" sz="1100">
                          <a:effectLst/>
                        </a:rPr>
                        <a:t>大端格式</a:t>
                      </a:r>
                      <a:r>
                        <a:rPr lang="en-US" sz="1100">
                          <a:effectLst/>
                        </a:rPr>
                        <a:t>0x554A</a:t>
                      </a:r>
                      <a:endParaRPr lang="zh-CN" sz="1100">
                        <a:effectLst/>
                        <a:latin typeface="Times New Roman"/>
                        <a:ea typeface="宋体"/>
                      </a:endParaRPr>
                    </a:p>
                  </a:txBody>
                  <a:tcPr marL="68580" marR="68580" marT="0" marB="0"/>
                </a:tc>
                <a:extLst>
                  <a:ext uri="{0D108BD9-81ED-4DB2-BD59-A6C34878D82A}">
                    <a16:rowId xmlns:a16="http://schemas.microsoft.com/office/drawing/2014/main" xmlns="" val="10002"/>
                  </a:ext>
                </a:extLst>
              </a:tr>
              <a:tr h="396044">
                <a:tc>
                  <a:txBody>
                    <a:bodyPr/>
                    <a:lstStyle/>
                    <a:p>
                      <a:pPr algn="just">
                        <a:lnSpc>
                          <a:spcPct val="150000"/>
                        </a:lnSpc>
                        <a:spcAft>
                          <a:spcPts val="0"/>
                        </a:spcAft>
                      </a:pPr>
                      <a:r>
                        <a:rPr lang="zh-CN" sz="1100">
                          <a:effectLst/>
                        </a:rPr>
                        <a:t>𧗌</a:t>
                      </a:r>
                      <a:endParaRPr lang="zh-CN" sz="1100">
                        <a:effectLst/>
                        <a:latin typeface="Times New Roman"/>
                        <a:ea typeface="宋体"/>
                      </a:endParaRPr>
                    </a:p>
                  </a:txBody>
                  <a:tcPr marL="68580" marR="68580" marT="0" marB="0"/>
                </a:tc>
                <a:tc>
                  <a:txBody>
                    <a:bodyPr/>
                    <a:lstStyle/>
                    <a:p>
                      <a:pPr algn="just">
                        <a:lnSpc>
                          <a:spcPct val="150000"/>
                        </a:lnSpc>
                        <a:spcAft>
                          <a:spcPts val="0"/>
                        </a:spcAft>
                      </a:pPr>
                      <a:r>
                        <a:rPr lang="en-US" sz="1100">
                          <a:effectLst/>
                        </a:rPr>
                        <a:t>0x9735 F832</a:t>
                      </a:r>
                      <a:endParaRPr lang="zh-CN" sz="1100">
                        <a:effectLst/>
                        <a:latin typeface="Times New Roman"/>
                        <a:ea typeface="宋体"/>
                      </a:endParaRPr>
                    </a:p>
                  </a:txBody>
                  <a:tcPr marL="68580" marR="68580" marT="0" marB="0"/>
                </a:tc>
                <a:tc>
                  <a:txBody>
                    <a:bodyPr/>
                    <a:lstStyle/>
                    <a:p>
                      <a:pPr algn="just">
                        <a:lnSpc>
                          <a:spcPct val="150000"/>
                        </a:lnSpc>
                        <a:spcAft>
                          <a:spcPts val="0"/>
                        </a:spcAft>
                      </a:pPr>
                      <a:r>
                        <a:rPr lang="en-US" sz="1100">
                          <a:effectLst/>
                        </a:rPr>
                        <a:t>0x0002 75CC</a:t>
                      </a:r>
                      <a:endParaRPr lang="zh-CN" sz="1100">
                        <a:effectLst/>
                        <a:latin typeface="Times New Roman"/>
                        <a:ea typeface="宋体"/>
                      </a:endParaRPr>
                    </a:p>
                  </a:txBody>
                  <a:tcPr marL="68580" marR="68580" marT="0" marB="0"/>
                </a:tc>
                <a:tc>
                  <a:txBody>
                    <a:bodyPr/>
                    <a:lstStyle/>
                    <a:p>
                      <a:pPr algn="just">
                        <a:lnSpc>
                          <a:spcPct val="150000"/>
                        </a:lnSpc>
                        <a:spcAft>
                          <a:spcPts val="0"/>
                        </a:spcAft>
                      </a:pPr>
                      <a:r>
                        <a:rPr lang="zh-CN" sz="1100">
                          <a:effectLst/>
                        </a:rPr>
                        <a:t>大端格式</a:t>
                      </a:r>
                      <a:r>
                        <a:rPr lang="en-US" sz="1100">
                          <a:effectLst/>
                        </a:rPr>
                        <a:t>0xD85D DDCC</a:t>
                      </a:r>
                      <a:endParaRPr lang="zh-CN" sz="1100">
                        <a:effectLst/>
                        <a:latin typeface="Times New Roman"/>
                        <a:ea typeface="宋体"/>
                      </a:endParaRPr>
                    </a:p>
                  </a:txBody>
                  <a:tcPr marL="68580" marR="68580" marT="0" marB="0"/>
                </a:tc>
                <a:extLst>
                  <a:ext uri="{0D108BD9-81ED-4DB2-BD59-A6C34878D82A}">
                    <a16:rowId xmlns:a16="http://schemas.microsoft.com/office/drawing/2014/main" xmlns="" val="10003"/>
                  </a:ext>
                </a:extLst>
              </a:tr>
            </a:tbl>
          </a:graphicData>
        </a:graphic>
      </p:graphicFrame>
      <p:sp>
        <p:nvSpPr>
          <p:cNvPr id="4" name="矩形 3"/>
          <p:cNvSpPr/>
          <p:nvPr/>
        </p:nvSpPr>
        <p:spPr>
          <a:xfrm>
            <a:off x="426268" y="6289575"/>
            <a:ext cx="8538220" cy="307777"/>
          </a:xfrm>
          <a:prstGeom prst="rect">
            <a:avLst/>
          </a:prstGeom>
        </p:spPr>
        <p:txBody>
          <a:bodyPr wrap="square">
            <a:spAutoFit/>
          </a:bodyPr>
          <a:lstStyle/>
          <a:p>
            <a:r>
              <a:rPr lang="zh-CN" altLang="zh-CN" sz="1400"/>
              <a:t>注：𧗌 五笔：</a:t>
            </a:r>
            <a:r>
              <a:rPr lang="en-US" altLang="zh-CN" sz="1400"/>
              <a:t>TLHH(</a:t>
            </a:r>
            <a:r>
              <a:rPr lang="zh-CN" altLang="zh-CN" sz="1400"/>
              <a:t>不支持</a:t>
            </a:r>
            <a:r>
              <a:rPr lang="en-US" altLang="zh-CN" sz="1400"/>
              <a:t>GB18030</a:t>
            </a:r>
            <a:r>
              <a:rPr lang="zh-CN" altLang="zh-CN" sz="1400"/>
              <a:t>码的输入法无法找到该字，感兴趣可搜索它的</a:t>
            </a:r>
            <a:r>
              <a:rPr lang="en-US" altLang="zh-CN" sz="1400"/>
              <a:t>Unicode</a:t>
            </a:r>
            <a:r>
              <a:rPr lang="zh-CN" altLang="zh-CN" sz="1400"/>
              <a:t>编号找到</a:t>
            </a:r>
            <a:r>
              <a:rPr lang="en-US" altLang="zh-CN" sz="1400"/>
              <a:t>)</a:t>
            </a:r>
            <a:endParaRPr lang="zh-CN" altLang="zh-CN" sz="1400"/>
          </a:p>
        </p:txBody>
      </p:sp>
    </p:spTree>
    <p:extLst>
      <p:ext uri="{BB962C8B-B14F-4D97-AF65-F5344CB8AC3E}">
        <p14:creationId xmlns:p14="http://schemas.microsoft.com/office/powerpoint/2010/main" val="1643448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334" y="-9525"/>
            <a:ext cx="9107044"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LCD—</a:t>
            </a:r>
            <a:r>
              <a:rPr lang="zh-CN" altLang="en-US" sz="3200" b="1">
                <a:latin typeface="微软雅黑" pitchFamily="34" charset="-122"/>
                <a:ea typeface="微软雅黑" pitchFamily="34" charset="-122"/>
              </a:rPr>
              <a:t>液晶显示中英文</a:t>
            </a:r>
            <a:endParaRPr lang="zh-CN" altLang="en-US" sz="3200" b="1" dirty="0">
              <a:latin typeface="微软雅黑" pitchFamily="34" charset="-122"/>
              <a:ea typeface="微软雅黑" pitchFamily="34" charset="-122"/>
            </a:endParaRPr>
          </a:p>
        </p:txBody>
      </p:sp>
      <p:sp>
        <p:nvSpPr>
          <p:cNvPr id="5" name="矩形 4"/>
          <p:cNvSpPr/>
          <p:nvPr/>
        </p:nvSpPr>
        <p:spPr>
          <a:xfrm>
            <a:off x="467544" y="1044575"/>
            <a:ext cx="1055097" cy="400110"/>
          </a:xfrm>
          <a:prstGeom prst="rect">
            <a:avLst/>
          </a:prstGeom>
        </p:spPr>
        <p:txBody>
          <a:bodyPr wrap="none">
            <a:spAutoFit/>
          </a:bodyPr>
          <a:lstStyle/>
          <a:p>
            <a:r>
              <a:rPr lang="en-US" altLang="zh-CN" sz="2000" b="1"/>
              <a:t>UTF-16</a:t>
            </a:r>
            <a:endParaRPr lang="zh-CN" altLang="en-US" sz="2000" b="1"/>
          </a:p>
        </p:txBody>
      </p:sp>
      <p:sp>
        <p:nvSpPr>
          <p:cNvPr id="2" name="矩形 1"/>
          <p:cNvSpPr/>
          <p:nvPr/>
        </p:nvSpPr>
        <p:spPr>
          <a:xfrm>
            <a:off x="395536" y="1556793"/>
            <a:ext cx="8352928" cy="2585323"/>
          </a:xfrm>
          <a:prstGeom prst="rect">
            <a:avLst/>
          </a:prstGeom>
        </p:spPr>
        <p:txBody>
          <a:bodyPr wrap="square">
            <a:spAutoFit/>
          </a:bodyPr>
          <a:lstStyle/>
          <a:p>
            <a:pPr>
              <a:lnSpc>
                <a:spcPct val="150000"/>
              </a:lnSpc>
            </a:pPr>
            <a:r>
              <a:rPr lang="en-US" altLang="zh-CN"/>
              <a:t>	UTF-16</a:t>
            </a:r>
            <a:r>
              <a:rPr lang="zh-CN" altLang="zh-CN"/>
              <a:t>解码时，按两个字节去读取，如果这两个字节不在</a:t>
            </a:r>
            <a:r>
              <a:rPr lang="en-US" altLang="zh-CN"/>
              <a:t>0xD800</a:t>
            </a:r>
            <a:r>
              <a:rPr lang="zh-CN" altLang="zh-CN"/>
              <a:t>到</a:t>
            </a:r>
            <a:r>
              <a:rPr lang="en-US" altLang="zh-CN"/>
              <a:t>0xDFFF</a:t>
            </a:r>
            <a:r>
              <a:rPr lang="zh-CN" altLang="zh-CN"/>
              <a:t>范围内，那就是双字节编码的字符，以双字节进行解析，找到对应编号的字符。如果这两个字节在</a:t>
            </a:r>
            <a:r>
              <a:rPr lang="en-US" altLang="zh-CN"/>
              <a:t>0xD800</a:t>
            </a:r>
            <a:r>
              <a:rPr lang="zh-CN" altLang="zh-CN"/>
              <a:t>到</a:t>
            </a:r>
            <a:r>
              <a:rPr lang="en-US" altLang="zh-CN"/>
              <a:t> 0xDFFF</a:t>
            </a:r>
            <a:r>
              <a:rPr lang="zh-CN" altLang="zh-CN"/>
              <a:t>之间，那它就是四字节编码的字符，以四字节进行解析，找到对应编号的字符。</a:t>
            </a:r>
          </a:p>
          <a:p>
            <a:pPr>
              <a:lnSpc>
                <a:spcPct val="150000"/>
              </a:lnSpc>
            </a:pPr>
            <a:r>
              <a:rPr lang="en-US" altLang="zh-CN"/>
              <a:t>UTF-16</a:t>
            </a:r>
            <a:r>
              <a:rPr lang="zh-CN" altLang="zh-CN"/>
              <a:t>编码的优点是相对</a:t>
            </a:r>
            <a:r>
              <a:rPr lang="en-US" altLang="zh-CN"/>
              <a:t>UTF-32</a:t>
            </a:r>
            <a:r>
              <a:rPr lang="zh-CN" altLang="zh-CN"/>
              <a:t>节约了存储空间，缺点是仍不兼容</a:t>
            </a:r>
            <a:r>
              <a:rPr lang="en-US" altLang="zh-CN"/>
              <a:t>ASCII</a:t>
            </a:r>
            <a:r>
              <a:rPr lang="zh-CN" altLang="zh-CN"/>
              <a:t>码，仍有大小端格式问题。</a:t>
            </a:r>
          </a:p>
        </p:txBody>
      </p:sp>
    </p:spTree>
    <p:extLst>
      <p:ext uri="{BB962C8B-B14F-4D97-AF65-F5344CB8AC3E}">
        <p14:creationId xmlns:p14="http://schemas.microsoft.com/office/powerpoint/2010/main" val="39620265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334" y="-9525"/>
            <a:ext cx="9107044"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LCD—</a:t>
            </a:r>
            <a:r>
              <a:rPr lang="zh-CN" altLang="en-US" sz="3200" b="1">
                <a:latin typeface="微软雅黑" pitchFamily="34" charset="-122"/>
                <a:ea typeface="微软雅黑" pitchFamily="34" charset="-122"/>
              </a:rPr>
              <a:t>液晶显示中英文</a:t>
            </a:r>
            <a:endParaRPr lang="zh-CN" altLang="en-US" sz="3200" b="1" dirty="0">
              <a:latin typeface="微软雅黑" pitchFamily="34" charset="-122"/>
              <a:ea typeface="微软雅黑" pitchFamily="34" charset="-122"/>
            </a:endParaRPr>
          </a:p>
        </p:txBody>
      </p:sp>
      <p:sp>
        <p:nvSpPr>
          <p:cNvPr id="5" name="矩形 4"/>
          <p:cNvSpPr/>
          <p:nvPr/>
        </p:nvSpPr>
        <p:spPr>
          <a:xfrm>
            <a:off x="467544" y="1044575"/>
            <a:ext cx="912429" cy="400110"/>
          </a:xfrm>
          <a:prstGeom prst="rect">
            <a:avLst/>
          </a:prstGeom>
        </p:spPr>
        <p:txBody>
          <a:bodyPr wrap="none">
            <a:spAutoFit/>
          </a:bodyPr>
          <a:lstStyle/>
          <a:p>
            <a:r>
              <a:rPr lang="en-US" altLang="zh-CN" sz="2000" b="1"/>
              <a:t>UTF-8</a:t>
            </a:r>
            <a:endParaRPr lang="zh-CN" altLang="en-US" sz="2000" b="1"/>
          </a:p>
        </p:txBody>
      </p:sp>
      <p:sp>
        <p:nvSpPr>
          <p:cNvPr id="2" name="矩形 1"/>
          <p:cNvSpPr/>
          <p:nvPr/>
        </p:nvSpPr>
        <p:spPr>
          <a:xfrm>
            <a:off x="395536" y="1556793"/>
            <a:ext cx="8352928" cy="923330"/>
          </a:xfrm>
          <a:prstGeom prst="rect">
            <a:avLst/>
          </a:prstGeom>
        </p:spPr>
        <p:txBody>
          <a:bodyPr wrap="square">
            <a:spAutoFit/>
          </a:bodyPr>
          <a:lstStyle/>
          <a:p>
            <a:r>
              <a:rPr lang="en-US" altLang="zh-CN"/>
              <a:t>	UTF-8</a:t>
            </a:r>
            <a:r>
              <a:rPr lang="zh-CN" altLang="zh-CN"/>
              <a:t>是目前</a:t>
            </a:r>
            <a:r>
              <a:rPr lang="en-US" altLang="zh-CN"/>
              <a:t>Unicode</a:t>
            </a:r>
            <a:r>
              <a:rPr lang="zh-CN" altLang="zh-CN"/>
              <a:t>字符集中使用得最广的编码方式，目前大部分网页文件已使用</a:t>
            </a:r>
            <a:r>
              <a:rPr lang="en-US" altLang="zh-CN"/>
              <a:t>UTF-8</a:t>
            </a:r>
            <a:r>
              <a:rPr lang="zh-CN" altLang="zh-CN"/>
              <a:t>编码，如使用浏览器查看百度首页源文件，可以在前几行</a:t>
            </a:r>
            <a:r>
              <a:rPr lang="en-US" altLang="zh-CN"/>
              <a:t>HTML</a:t>
            </a:r>
            <a:r>
              <a:rPr lang="zh-CN" altLang="zh-CN"/>
              <a:t>代码中找到如下代码：</a:t>
            </a:r>
          </a:p>
        </p:txBody>
      </p:sp>
      <p:sp>
        <p:nvSpPr>
          <p:cNvPr id="3" name="矩形 2"/>
          <p:cNvSpPr/>
          <p:nvPr/>
        </p:nvSpPr>
        <p:spPr>
          <a:xfrm>
            <a:off x="683568" y="2636912"/>
            <a:ext cx="7560840" cy="369332"/>
          </a:xfrm>
          <a:prstGeom prst="rect">
            <a:avLst/>
          </a:prstGeom>
        </p:spPr>
        <p:txBody>
          <a:bodyPr wrap="square">
            <a:spAutoFit/>
          </a:bodyPr>
          <a:lstStyle/>
          <a:p>
            <a:r>
              <a:rPr lang="en-US" altLang="zh-CN"/>
              <a:t>&lt;meta http-equiv=Content-Type content="text/html;charset=utf-8"&gt;</a:t>
            </a:r>
            <a:endParaRPr lang="zh-CN" altLang="zh-CN"/>
          </a:p>
        </p:txBody>
      </p:sp>
      <p:sp>
        <p:nvSpPr>
          <p:cNvPr id="4" name="矩形 3"/>
          <p:cNvSpPr/>
          <p:nvPr/>
        </p:nvSpPr>
        <p:spPr>
          <a:xfrm>
            <a:off x="484634" y="3212977"/>
            <a:ext cx="8479854" cy="369332"/>
          </a:xfrm>
          <a:prstGeom prst="rect">
            <a:avLst/>
          </a:prstGeom>
        </p:spPr>
        <p:txBody>
          <a:bodyPr wrap="square">
            <a:spAutoFit/>
          </a:bodyPr>
          <a:lstStyle/>
          <a:p>
            <a:r>
              <a:rPr lang="zh-CN" altLang="zh-CN"/>
              <a:t>其中“</a:t>
            </a:r>
            <a:r>
              <a:rPr lang="en-US" altLang="zh-CN"/>
              <a:t>charset</a:t>
            </a:r>
            <a:r>
              <a:rPr lang="zh-CN" altLang="zh-CN"/>
              <a:t>”等号后面的“</a:t>
            </a:r>
            <a:r>
              <a:rPr lang="en-US" altLang="zh-CN"/>
              <a:t>utf-8</a:t>
            </a:r>
            <a:r>
              <a:rPr lang="zh-CN" altLang="zh-CN"/>
              <a:t>”即表示该网页字符的编码方式</a:t>
            </a:r>
            <a:r>
              <a:rPr lang="en-US" altLang="zh-CN"/>
              <a:t>UTF-8</a:t>
            </a:r>
            <a:r>
              <a:rPr lang="zh-CN" altLang="zh-CN"/>
              <a:t>。</a:t>
            </a:r>
          </a:p>
        </p:txBody>
      </p:sp>
    </p:spTree>
    <p:extLst>
      <p:ext uri="{BB962C8B-B14F-4D97-AF65-F5344CB8AC3E}">
        <p14:creationId xmlns:p14="http://schemas.microsoft.com/office/powerpoint/2010/main" val="27450870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334" y="-9525"/>
            <a:ext cx="9107044"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LCD—</a:t>
            </a:r>
            <a:r>
              <a:rPr lang="zh-CN" altLang="en-US" sz="3200" b="1">
                <a:latin typeface="微软雅黑" pitchFamily="34" charset="-122"/>
                <a:ea typeface="微软雅黑" pitchFamily="34" charset="-122"/>
              </a:rPr>
              <a:t>液晶显示中英文</a:t>
            </a:r>
            <a:endParaRPr lang="zh-CN" altLang="en-US" sz="3200" b="1" dirty="0">
              <a:latin typeface="微软雅黑" pitchFamily="34" charset="-122"/>
              <a:ea typeface="微软雅黑" pitchFamily="34" charset="-122"/>
            </a:endParaRPr>
          </a:p>
        </p:txBody>
      </p:sp>
      <p:sp>
        <p:nvSpPr>
          <p:cNvPr id="5" name="矩形 4"/>
          <p:cNvSpPr/>
          <p:nvPr/>
        </p:nvSpPr>
        <p:spPr>
          <a:xfrm>
            <a:off x="467544" y="1044575"/>
            <a:ext cx="912429" cy="400110"/>
          </a:xfrm>
          <a:prstGeom prst="rect">
            <a:avLst/>
          </a:prstGeom>
        </p:spPr>
        <p:txBody>
          <a:bodyPr wrap="none">
            <a:spAutoFit/>
          </a:bodyPr>
          <a:lstStyle/>
          <a:p>
            <a:r>
              <a:rPr lang="en-US" altLang="zh-CN" sz="2000" b="1"/>
              <a:t>UTF-8</a:t>
            </a:r>
            <a:endParaRPr lang="zh-CN" altLang="en-US" sz="2000" b="1"/>
          </a:p>
        </p:txBody>
      </p:sp>
      <p:sp>
        <p:nvSpPr>
          <p:cNvPr id="8" name="矩形 7"/>
          <p:cNvSpPr/>
          <p:nvPr/>
        </p:nvSpPr>
        <p:spPr>
          <a:xfrm>
            <a:off x="620105" y="1488926"/>
            <a:ext cx="8208912" cy="923330"/>
          </a:xfrm>
          <a:prstGeom prst="rect">
            <a:avLst/>
          </a:prstGeom>
        </p:spPr>
        <p:txBody>
          <a:bodyPr wrap="square">
            <a:spAutoFit/>
          </a:bodyPr>
          <a:lstStyle/>
          <a:p>
            <a:r>
              <a:rPr lang="en-US" altLang="zh-CN"/>
              <a:t>	UTF-8</a:t>
            </a:r>
            <a:r>
              <a:rPr lang="zh-CN" altLang="zh-CN"/>
              <a:t>也是一种变长的编码方式，它的编码有</a:t>
            </a:r>
            <a:r>
              <a:rPr lang="en-US" altLang="zh-CN"/>
              <a:t>1</a:t>
            </a:r>
            <a:r>
              <a:rPr lang="zh-CN" altLang="zh-CN"/>
              <a:t>、</a:t>
            </a:r>
            <a:r>
              <a:rPr lang="en-US" altLang="zh-CN"/>
              <a:t>2</a:t>
            </a:r>
            <a:r>
              <a:rPr lang="zh-CN" altLang="zh-CN"/>
              <a:t>、</a:t>
            </a:r>
            <a:r>
              <a:rPr lang="en-US" altLang="zh-CN"/>
              <a:t>3</a:t>
            </a:r>
            <a:r>
              <a:rPr lang="zh-CN" altLang="zh-CN"/>
              <a:t>、</a:t>
            </a:r>
            <a:r>
              <a:rPr lang="en-US" altLang="zh-CN"/>
              <a:t>4</a:t>
            </a:r>
            <a:r>
              <a:rPr lang="zh-CN" altLang="zh-CN"/>
              <a:t>字节长度的方式，每个</a:t>
            </a:r>
            <a:r>
              <a:rPr lang="en-US" altLang="zh-CN"/>
              <a:t>Unicode</a:t>
            </a:r>
            <a:r>
              <a:rPr lang="zh-CN" altLang="zh-CN"/>
              <a:t>字符根据自己的编号范围去进行对应的编码</a:t>
            </a:r>
            <a:r>
              <a:rPr lang="zh-CN" altLang="en-US"/>
              <a:t>。</a:t>
            </a:r>
            <a:r>
              <a:rPr lang="zh-CN" altLang="zh-CN"/>
              <a:t>它的编码符合以下规律：</a:t>
            </a:r>
            <a:endParaRPr lang="zh-CN" altLang="en-US"/>
          </a:p>
        </p:txBody>
      </p:sp>
      <p:sp>
        <p:nvSpPr>
          <p:cNvPr id="6" name="矩形 5"/>
          <p:cNvSpPr/>
          <p:nvPr/>
        </p:nvSpPr>
        <p:spPr>
          <a:xfrm>
            <a:off x="620104" y="2636912"/>
            <a:ext cx="8208913" cy="3416320"/>
          </a:xfrm>
          <a:prstGeom prst="rect">
            <a:avLst/>
          </a:prstGeom>
        </p:spPr>
        <p:txBody>
          <a:bodyPr wrap="square">
            <a:spAutoFit/>
          </a:bodyPr>
          <a:lstStyle/>
          <a:p>
            <a:pPr marL="285750" lvl="0" indent="-285750">
              <a:lnSpc>
                <a:spcPct val="150000"/>
              </a:lnSpc>
              <a:buFont typeface="Arial" panose="020B0604020202020204" pitchFamily="34" charset="0"/>
              <a:buChar char="•"/>
            </a:pPr>
            <a:r>
              <a:rPr lang="zh-CN" altLang="zh-CN"/>
              <a:t>对于</a:t>
            </a:r>
            <a:r>
              <a:rPr lang="en-US" altLang="zh-CN"/>
              <a:t>UTF-8</a:t>
            </a:r>
            <a:r>
              <a:rPr lang="zh-CN" altLang="zh-CN"/>
              <a:t>单字节的编码，该字节的第</a:t>
            </a:r>
            <a:r>
              <a:rPr lang="en-US" altLang="zh-CN"/>
              <a:t>1</a:t>
            </a:r>
            <a:r>
              <a:rPr lang="zh-CN" altLang="zh-CN"/>
              <a:t>位设为</a:t>
            </a:r>
            <a:r>
              <a:rPr lang="en-US" altLang="zh-CN"/>
              <a:t>0(</a:t>
            </a:r>
            <a:r>
              <a:rPr lang="zh-CN" altLang="zh-CN"/>
              <a:t>从左边数起第</a:t>
            </a:r>
            <a:r>
              <a:rPr lang="en-US" altLang="zh-CN"/>
              <a:t>1</a:t>
            </a:r>
            <a:r>
              <a:rPr lang="zh-CN" altLang="zh-CN"/>
              <a:t>位，即最高位</a:t>
            </a:r>
            <a:r>
              <a:rPr lang="en-US" altLang="zh-CN"/>
              <a:t>)</a:t>
            </a:r>
            <a:r>
              <a:rPr lang="zh-CN" altLang="zh-CN"/>
              <a:t>，剩余的位用来写入字符的</a:t>
            </a:r>
            <a:r>
              <a:rPr lang="en-US" altLang="zh-CN"/>
              <a:t>Unicode</a:t>
            </a:r>
            <a:r>
              <a:rPr lang="zh-CN" altLang="zh-CN"/>
              <a:t>编号。即对于</a:t>
            </a:r>
            <a:r>
              <a:rPr lang="en-US" altLang="zh-CN"/>
              <a:t>Unicode</a:t>
            </a:r>
            <a:r>
              <a:rPr lang="zh-CN" altLang="zh-CN"/>
              <a:t>编号从</a:t>
            </a:r>
            <a:r>
              <a:rPr lang="en-US" altLang="zh-CN"/>
              <a:t>0x0000 0000-0x0000 007F</a:t>
            </a:r>
            <a:r>
              <a:rPr lang="zh-CN" altLang="zh-CN"/>
              <a:t>的字符，</a:t>
            </a:r>
            <a:r>
              <a:rPr lang="en-US" altLang="zh-CN"/>
              <a:t>UTF-8</a:t>
            </a:r>
            <a:r>
              <a:rPr lang="zh-CN" altLang="zh-CN"/>
              <a:t>编码只需要</a:t>
            </a:r>
            <a:r>
              <a:rPr lang="en-US" altLang="zh-CN"/>
              <a:t>1</a:t>
            </a:r>
            <a:r>
              <a:rPr lang="zh-CN" altLang="zh-CN"/>
              <a:t>个字节，因为这个范围</a:t>
            </a:r>
            <a:r>
              <a:rPr lang="en-US" altLang="zh-CN"/>
              <a:t>Unicode</a:t>
            </a:r>
            <a:r>
              <a:rPr lang="zh-CN" altLang="zh-CN"/>
              <a:t>编号的字符与</a:t>
            </a:r>
            <a:r>
              <a:rPr lang="en-US" altLang="zh-CN"/>
              <a:t>ASCII</a:t>
            </a:r>
            <a:r>
              <a:rPr lang="zh-CN" altLang="zh-CN"/>
              <a:t>码完全相同，所以</a:t>
            </a:r>
            <a:r>
              <a:rPr lang="en-US" altLang="zh-CN"/>
              <a:t>UTF-8</a:t>
            </a:r>
            <a:r>
              <a:rPr lang="zh-CN" altLang="zh-CN"/>
              <a:t>兼容了</a:t>
            </a:r>
            <a:r>
              <a:rPr lang="en-US" altLang="zh-CN"/>
              <a:t>ASCII</a:t>
            </a:r>
            <a:r>
              <a:rPr lang="zh-CN" altLang="zh-CN"/>
              <a:t>码表。</a:t>
            </a:r>
            <a:endParaRPr lang="en-US" altLang="zh-CN"/>
          </a:p>
          <a:p>
            <a:pPr marL="285750" lvl="0" indent="-285750">
              <a:lnSpc>
                <a:spcPct val="150000"/>
              </a:lnSpc>
              <a:buFont typeface="Arial" panose="020B0604020202020204" pitchFamily="34" charset="0"/>
              <a:buChar char="•"/>
            </a:pPr>
            <a:endParaRPr lang="zh-CN" altLang="zh-CN"/>
          </a:p>
          <a:p>
            <a:pPr marL="285750" lvl="0" indent="-285750">
              <a:lnSpc>
                <a:spcPct val="150000"/>
              </a:lnSpc>
              <a:buFont typeface="Arial" panose="020B0604020202020204" pitchFamily="34" charset="0"/>
              <a:buChar char="•"/>
            </a:pPr>
            <a:r>
              <a:rPr lang="zh-CN" altLang="zh-CN"/>
              <a:t>对于</a:t>
            </a:r>
            <a:r>
              <a:rPr lang="en-US" altLang="zh-CN"/>
              <a:t>UTF-8</a:t>
            </a:r>
            <a:r>
              <a:rPr lang="zh-CN" altLang="zh-CN"/>
              <a:t>使用</a:t>
            </a:r>
            <a:r>
              <a:rPr lang="en-US" altLang="zh-CN"/>
              <a:t>N</a:t>
            </a:r>
            <a:r>
              <a:rPr lang="zh-CN" altLang="zh-CN"/>
              <a:t>个字节的编码</a:t>
            </a:r>
            <a:r>
              <a:rPr lang="en-US" altLang="zh-CN"/>
              <a:t>(N&gt;1)</a:t>
            </a:r>
            <a:r>
              <a:rPr lang="zh-CN" altLang="zh-CN"/>
              <a:t>，第一个字节的前</a:t>
            </a:r>
            <a:r>
              <a:rPr lang="en-US" altLang="zh-CN"/>
              <a:t>N</a:t>
            </a:r>
            <a:r>
              <a:rPr lang="zh-CN" altLang="zh-CN"/>
              <a:t>位设为</a:t>
            </a:r>
            <a:r>
              <a:rPr lang="en-US" altLang="zh-CN"/>
              <a:t>1</a:t>
            </a:r>
            <a:r>
              <a:rPr lang="zh-CN" altLang="zh-CN"/>
              <a:t>，第</a:t>
            </a:r>
            <a:r>
              <a:rPr lang="en-US" altLang="zh-CN"/>
              <a:t>N+1</a:t>
            </a:r>
            <a:r>
              <a:rPr lang="zh-CN" altLang="zh-CN"/>
              <a:t>位设为</a:t>
            </a:r>
            <a:r>
              <a:rPr lang="en-US" altLang="zh-CN"/>
              <a:t>0</a:t>
            </a:r>
            <a:r>
              <a:rPr lang="zh-CN" altLang="zh-CN"/>
              <a:t>，后面字节的前两位都设为</a:t>
            </a:r>
            <a:r>
              <a:rPr lang="en-US" altLang="zh-CN"/>
              <a:t>10</a:t>
            </a:r>
            <a:r>
              <a:rPr lang="zh-CN" altLang="zh-CN"/>
              <a:t>，这</a:t>
            </a:r>
            <a:r>
              <a:rPr lang="en-US" altLang="zh-CN"/>
              <a:t>N</a:t>
            </a:r>
            <a:r>
              <a:rPr lang="zh-CN" altLang="zh-CN"/>
              <a:t>个字节的其余空位填充该字符的</a:t>
            </a:r>
            <a:r>
              <a:rPr lang="en-US" altLang="zh-CN"/>
              <a:t>Unicode</a:t>
            </a:r>
            <a:r>
              <a:rPr lang="zh-CN" altLang="zh-CN"/>
              <a:t>编号，高位用</a:t>
            </a:r>
            <a:r>
              <a:rPr lang="en-US" altLang="zh-CN"/>
              <a:t>0</a:t>
            </a:r>
            <a:r>
              <a:rPr lang="zh-CN" altLang="zh-CN"/>
              <a:t>补足。</a:t>
            </a:r>
          </a:p>
        </p:txBody>
      </p:sp>
    </p:spTree>
    <p:extLst>
      <p:ext uri="{BB962C8B-B14F-4D97-AF65-F5344CB8AC3E}">
        <p14:creationId xmlns:p14="http://schemas.microsoft.com/office/powerpoint/2010/main" val="3514338754"/>
      </p:ext>
    </p:extLst>
  </p:cSld>
  <p:clrMapOvr>
    <a:masterClrMapping/>
  </p:clrMapOvr>
</p:sld>
</file>

<file path=ppt/theme/theme1.xml><?xml version="1.0" encoding="utf-8"?>
<a:theme xmlns:a="http://schemas.openxmlformats.org/drawingml/2006/main" name="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2868</TotalTime>
  <Pages>0</Pages>
  <Words>535</Words>
  <Characters>0</Characters>
  <Application>Microsoft Office PowerPoint</Application>
  <DocSecurity>0</DocSecurity>
  <PresentationFormat>全屏显示(4:3)</PresentationFormat>
  <Lines>0</Lines>
  <Paragraphs>136</Paragraphs>
  <Slides>12</Slides>
  <Notes>0</Notes>
  <HiddenSlides>0</HiddenSlides>
  <MMClips>0</MMClips>
  <ScaleCrop>false</ScaleCrop>
  <HeadingPairs>
    <vt:vector size="4" baseType="variant">
      <vt:variant>
        <vt:lpstr>主题</vt:lpstr>
      </vt:variant>
      <vt:variant>
        <vt:i4>1</vt:i4>
      </vt:variant>
      <vt:variant>
        <vt:lpstr>幻灯片标题</vt:lpstr>
      </vt:variant>
      <vt:variant>
        <vt:i4>12</vt:i4>
      </vt:variant>
    </vt:vector>
  </HeadingPairs>
  <TitlesOfParts>
    <vt:vector size="13"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CharactersWithSpaces>0</CharactersWithSpaces>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wushaoxia(武绍霞)</dc:creator>
  <cp:lastModifiedBy>flyleaf</cp:lastModifiedBy>
  <cp:revision>280</cp:revision>
  <dcterms:created xsi:type="dcterms:W3CDTF">2014-09-22T09:17:55Z</dcterms:created>
  <dcterms:modified xsi:type="dcterms:W3CDTF">2017-12-25T06:09:08Z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2052-10.1.0.5345</vt:lpwstr>
  </property>
</Properties>
</file>