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85" r:id="rId5"/>
    <p:sldId id="386" r:id="rId6"/>
    <p:sldId id="387" r:id="rId7"/>
    <p:sldId id="388" r:id="rId8"/>
    <p:sldId id="389" r:id="rId9"/>
    <p:sldId id="390" r:id="rId10"/>
    <p:sldId id="391" r:id="rId11"/>
    <p:sldId id="392" r:id="rId12"/>
    <p:sldId id="397" r:id="rId13"/>
    <p:sldId id="394" r:id="rId14"/>
    <p:sldId id="395" r:id="rId15"/>
    <p:sldId id="396" r:id="rId16"/>
    <p:sldId id="283" r:id="rId1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1" d="100"/>
          <a:sy n="51" d="100"/>
        </p:scale>
        <p:origin x="-13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电容触摸屏</a:t>
              </a:r>
              <a:r>
                <a:rPr lang="en-US" altLang="zh-CN" sz="3200" b="1" smtClean="0">
                  <a:latin typeface="微软雅黑" pitchFamily="34" charset="-122"/>
                  <a:ea typeface="微软雅黑" pitchFamily="34" charset="-122"/>
                </a:rPr>
                <a:t>—</a:t>
              </a:r>
              <a:r>
                <a:rPr lang="zh-CN" altLang="en-US" sz="3200" b="1" smtClean="0">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611560" y="1556792"/>
                <a:ext cx="7776864" cy="1472711"/>
              </a:xfrm>
              <a:prstGeom prst="rect">
                <a:avLst/>
              </a:prstGeom>
            </p:spPr>
            <p:txBody>
              <a:bodyPr wrap="square">
                <a:spAutoFit/>
              </a:bodyPr>
              <a:lstStyle/>
              <a:p>
                <a:pPr lvl="0"/>
                <a:r>
                  <a:rPr lang="en-US" altLang="zh-CN" smtClean="0"/>
                  <a:t>	</a:t>
                </a:r>
                <a:r>
                  <a:rPr lang="zh-CN" altLang="zh-CN" smtClean="0"/>
                  <a:t>计算</a:t>
                </a:r>
                <a:r>
                  <a:rPr lang="en-US" altLang="zh-CN"/>
                  <a:t>X</a:t>
                </a:r>
                <a:r>
                  <a:rPr lang="zh-CN" altLang="zh-CN"/>
                  <a:t>坐标时，在</a:t>
                </a:r>
                <a:r>
                  <a:rPr lang="en-US" altLang="zh-CN"/>
                  <a:t>X+</a:t>
                </a:r>
                <a:r>
                  <a:rPr lang="zh-CN" altLang="zh-CN"/>
                  <a:t>电极施加驱动电压</a:t>
                </a:r>
                <a:r>
                  <a:rPr lang="en-US" altLang="zh-CN"/>
                  <a:t>V</a:t>
                </a:r>
                <a:r>
                  <a:rPr lang="en-US" altLang="zh-CN" baseline="-25000"/>
                  <a:t>ref</a:t>
                </a:r>
                <a:r>
                  <a:rPr lang="zh-CN" altLang="zh-CN"/>
                  <a:t>，</a:t>
                </a:r>
                <a:r>
                  <a:rPr lang="en-US" altLang="zh-CN"/>
                  <a:t>X-</a:t>
                </a:r>
                <a:r>
                  <a:rPr lang="zh-CN" altLang="zh-CN"/>
                  <a:t>极接地，所以</a:t>
                </a:r>
                <a:r>
                  <a:rPr lang="en-US" altLang="zh-CN"/>
                  <a:t>X+</a:t>
                </a:r>
                <a:r>
                  <a:rPr lang="zh-CN" altLang="zh-CN"/>
                  <a:t>与</a:t>
                </a:r>
                <a:r>
                  <a:rPr lang="en-US" altLang="zh-CN"/>
                  <a:t>X-</a:t>
                </a:r>
                <a:r>
                  <a:rPr lang="zh-CN" altLang="zh-CN"/>
                  <a:t>处形成了匀强电场，而触点处的电压通过</a:t>
                </a:r>
                <a:r>
                  <a:rPr lang="en-US" altLang="zh-CN"/>
                  <a:t>Y+</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X</a:t>
                </a:r>
                <a:r>
                  <a:rPr lang="zh-CN" altLang="zh-CN"/>
                  <a:t>坐标与屏宽度之比，从而：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a:rPr>
                        <m:t>x</m:t>
                      </m:r>
                      <m:r>
                        <a:rPr lang="en-US" altLang="zh-CN">
                          <a:latin typeface="Cambria Math"/>
                        </a:rPr>
                        <m:t>=</m:t>
                      </m:r>
                      <m:f>
                        <m:fPr>
                          <m:ctrlPr>
                            <a:rPr lang="zh-CN" altLang="zh-CN" i="1">
                              <a:latin typeface="Cambria Math"/>
                            </a:rPr>
                          </m:ctrlPr>
                        </m:fPr>
                        <m:num>
                          <m:sSub>
                            <m:sSubPr>
                              <m:ctrlPr>
                                <a:rPr lang="zh-CN" altLang="zh-CN" i="1" baseline="-25000">
                                  <a:latin typeface="Cambria Math"/>
                                </a:rPr>
                              </m:ctrlPr>
                            </m:sSubPr>
                            <m:e>
                              <m:r>
                                <a:rPr lang="en-US" altLang="zh-CN" i="1" baseline="-25000">
                                  <a:latin typeface="Cambria Math"/>
                                </a:rPr>
                                <m:t>𝑉</m:t>
                              </m:r>
                            </m:e>
                            <m:sub>
                              <m:r>
                                <a:rPr lang="en-US" altLang="zh-CN" i="1" baseline="-25000">
                                  <a:latin typeface="Cambria Math"/>
                                </a:rPr>
                                <m:t>𝑌</m:t>
                              </m:r>
                              <m:r>
                                <a:rPr lang="en-US" altLang="zh-CN" i="1" baseline="-25000">
                                  <a:latin typeface="Cambria Math"/>
                                </a:rPr>
                                <m:t>+</m:t>
                              </m:r>
                            </m:sub>
                          </m:sSub>
                        </m:num>
                        <m:den>
                          <m:sSub>
                            <m:sSubPr>
                              <m:ctrlPr>
                                <a:rPr lang="zh-CN" altLang="zh-CN" i="1">
                                  <a:latin typeface="Cambria Math"/>
                                </a:rPr>
                              </m:ctrlPr>
                            </m:sSubPr>
                            <m:e>
                              <m:r>
                                <a:rPr lang="en-US" altLang="zh-CN" i="1">
                                  <a:latin typeface="Cambria Math"/>
                                </a:rPr>
                                <m:t>𝑉</m:t>
                              </m:r>
                            </m:e>
                            <m:sub>
                              <m:r>
                                <a:rPr lang="en-US" altLang="zh-CN" i="1">
                                  <a:latin typeface="Cambria Math"/>
                                </a:rPr>
                                <m:t>𝑟𝑒𝑓</m:t>
                              </m:r>
                            </m:sub>
                          </m:sSub>
                        </m:den>
                      </m:f>
                      <m:r>
                        <a:rPr lang="en-US" altLang="zh-CN" i="1">
                          <a:latin typeface="Cambria Math"/>
                        </a:rPr>
                        <m:t>×</m:t>
                      </m:r>
                      <m:r>
                        <a:rPr lang="en-US" altLang="zh-CN" i="1">
                          <a:latin typeface="Cambria Math"/>
                        </a:rPr>
                        <m:t>𝑊𝑖𝑑𝑡h</m:t>
                      </m:r>
                    </m:oMath>
                  </m:oMathPara>
                </a14:m>
                <a:endParaRPr lang="zh-CN" altLang="zh-CN"/>
              </a:p>
            </p:txBody>
          </p:sp>
        </mc:Choice>
        <mc:Fallback xmlns="">
          <p:sp>
            <p:nvSpPr>
              <p:cNvPr id="3" name="矩形 2"/>
              <p:cNvSpPr>
                <a:spLocks noRot="1" noChangeAspect="1" noMove="1" noResize="1" noEditPoints="1" noAdjustHandles="1" noChangeArrowheads="1" noChangeShapeType="1" noTextEdit="1"/>
              </p:cNvSpPr>
              <p:nvPr/>
            </p:nvSpPr>
            <p:spPr>
              <a:xfrm>
                <a:off x="611560" y="1556792"/>
                <a:ext cx="7776864" cy="1472711"/>
              </a:xfrm>
              <a:prstGeom prst="rect">
                <a:avLst/>
              </a:prstGeom>
              <a:blipFill rotWithShape="1">
                <a:blip r:embed="rId3"/>
                <a:stretch>
                  <a:fillRect l="-627" t="-2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11560" y="3429000"/>
                <a:ext cx="7992888" cy="1472711"/>
              </a:xfrm>
              <a:prstGeom prst="rect">
                <a:avLst/>
              </a:prstGeom>
            </p:spPr>
            <p:txBody>
              <a:bodyPr wrap="square">
                <a:spAutoFit/>
              </a:bodyPr>
              <a:lstStyle/>
              <a:p>
                <a:pPr lvl="0"/>
                <a:r>
                  <a:rPr lang="en-US" altLang="zh-CN" smtClean="0"/>
                  <a:t>	</a:t>
                </a:r>
                <a:r>
                  <a:rPr lang="zh-CN" altLang="zh-CN" smtClean="0"/>
                  <a:t>计算</a:t>
                </a:r>
                <a:r>
                  <a:rPr lang="en-US" altLang="zh-CN"/>
                  <a:t>Y</a:t>
                </a:r>
                <a:r>
                  <a:rPr lang="zh-CN" altLang="zh-CN"/>
                  <a:t>坐标时，在</a:t>
                </a:r>
                <a:r>
                  <a:rPr lang="en-US" altLang="zh-CN"/>
                  <a:t>Y+</a:t>
                </a:r>
                <a:r>
                  <a:rPr lang="zh-CN" altLang="zh-CN"/>
                  <a:t>电极施加驱动电压</a:t>
                </a:r>
                <a:r>
                  <a:rPr lang="en-US" altLang="zh-CN"/>
                  <a:t>V</a:t>
                </a:r>
                <a:r>
                  <a:rPr lang="en-US" altLang="zh-CN" baseline="-25000"/>
                  <a:t>ref</a:t>
                </a:r>
                <a:r>
                  <a:rPr lang="zh-CN" altLang="zh-CN"/>
                  <a:t>，</a:t>
                </a:r>
                <a:r>
                  <a:rPr lang="en-US" altLang="zh-CN"/>
                  <a:t>Y-</a:t>
                </a:r>
                <a:r>
                  <a:rPr lang="zh-CN" altLang="zh-CN"/>
                  <a:t>极接地，所以</a:t>
                </a:r>
                <a:r>
                  <a:rPr lang="en-US" altLang="zh-CN"/>
                  <a:t>Y+</a:t>
                </a:r>
                <a:r>
                  <a:rPr lang="zh-CN" altLang="zh-CN"/>
                  <a:t>与</a:t>
                </a:r>
                <a:r>
                  <a:rPr lang="en-US" altLang="zh-CN"/>
                  <a:t>Y-</a:t>
                </a:r>
                <a:r>
                  <a:rPr lang="zh-CN" altLang="zh-CN"/>
                  <a:t>处形成了匀强电场，而触点处的电压通过</a:t>
                </a:r>
                <a:r>
                  <a:rPr lang="en-US" altLang="zh-CN"/>
                  <a:t>X+</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Y</a:t>
                </a:r>
                <a:r>
                  <a:rPr lang="zh-CN" altLang="zh-CN"/>
                  <a:t>坐标与屏高度之比，从而：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a:rPr>
                        <m:t>y</m:t>
                      </m:r>
                      <m:r>
                        <a:rPr lang="en-US" altLang="zh-CN">
                          <a:latin typeface="Cambria Math"/>
                        </a:rPr>
                        <m:t>=</m:t>
                      </m:r>
                      <m:f>
                        <m:fPr>
                          <m:ctrlPr>
                            <a:rPr lang="zh-CN" altLang="zh-CN" i="1">
                              <a:latin typeface="Cambria Math"/>
                            </a:rPr>
                          </m:ctrlPr>
                        </m:fPr>
                        <m:num>
                          <m:sSub>
                            <m:sSubPr>
                              <m:ctrlPr>
                                <a:rPr lang="zh-CN" altLang="zh-CN" i="1" baseline="-25000">
                                  <a:latin typeface="Cambria Math"/>
                                </a:rPr>
                              </m:ctrlPr>
                            </m:sSubPr>
                            <m:e>
                              <m:r>
                                <a:rPr lang="en-US" altLang="zh-CN" i="1" baseline="-25000">
                                  <a:latin typeface="Cambria Math"/>
                                </a:rPr>
                                <m:t>𝑉</m:t>
                              </m:r>
                            </m:e>
                            <m:sub>
                              <m:r>
                                <a:rPr lang="en-US" altLang="zh-CN" i="1" baseline="-25000">
                                  <a:latin typeface="Cambria Math"/>
                                </a:rPr>
                                <m:t>𝑌</m:t>
                              </m:r>
                              <m:r>
                                <a:rPr lang="en-US" altLang="zh-CN" i="1" baseline="-25000">
                                  <a:latin typeface="Cambria Math"/>
                                </a:rPr>
                                <m:t>+</m:t>
                              </m:r>
                            </m:sub>
                          </m:sSub>
                        </m:num>
                        <m:den>
                          <m:sSub>
                            <m:sSubPr>
                              <m:ctrlPr>
                                <a:rPr lang="zh-CN" altLang="zh-CN" i="1">
                                  <a:latin typeface="Cambria Math"/>
                                </a:rPr>
                              </m:ctrlPr>
                            </m:sSubPr>
                            <m:e>
                              <m:r>
                                <a:rPr lang="en-US" altLang="zh-CN" i="1">
                                  <a:latin typeface="Cambria Math"/>
                                </a:rPr>
                                <m:t>𝑉</m:t>
                              </m:r>
                            </m:e>
                            <m:sub>
                              <m:r>
                                <a:rPr lang="en-US" altLang="zh-CN" i="1">
                                  <a:latin typeface="Cambria Math"/>
                                </a:rPr>
                                <m:t>𝑟𝑒𝑓</m:t>
                              </m:r>
                            </m:sub>
                          </m:sSub>
                        </m:den>
                      </m:f>
                      <m:r>
                        <a:rPr lang="en-US" altLang="zh-CN" i="1">
                          <a:latin typeface="Cambria Math"/>
                        </a:rPr>
                        <m:t>×</m:t>
                      </m:r>
                      <m:r>
                        <a:rPr lang="en-US" altLang="zh-CN" i="1">
                          <a:latin typeface="Cambria Math"/>
                        </a:rPr>
                        <m:t>𝐻𝑒𝑖𝑔h𝑡</m:t>
                      </m:r>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611560" y="3429000"/>
                <a:ext cx="7992888" cy="1472711"/>
              </a:xfrm>
              <a:prstGeom prst="rect">
                <a:avLst/>
              </a:prstGeom>
              <a:blipFill rotWithShape="1">
                <a:blip r:embed="rId4"/>
                <a:stretch>
                  <a:fillRect l="-610" t="-2905" r="-153"/>
                </a:stretch>
              </a:blipFill>
            </p:spPr>
            <p:txBody>
              <a:bodyPr/>
              <a:lstStyle/>
              <a:p>
                <a:r>
                  <a:rPr lang="zh-CN" altLang="en-US">
                    <a:noFill/>
                  </a:rPr>
                  <a:t> </a:t>
                </a:r>
              </a:p>
            </p:txBody>
          </p:sp>
        </mc:Fallback>
      </mc:AlternateContent>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1907703" y="4902260"/>
            <a:ext cx="5160163" cy="1945778"/>
          </a:xfrm>
          <a:prstGeom prst="rect">
            <a:avLst/>
          </a:prstGeom>
          <a:ln>
            <a:solidFill>
              <a:schemeClr val="tx1"/>
            </a:solidFill>
          </a:ln>
        </p:spPr>
      </p:pic>
    </p:spTree>
    <p:extLst>
      <p:ext uri="{BB962C8B-B14F-4D97-AF65-F5344CB8AC3E}">
        <p14:creationId xmlns:p14="http://schemas.microsoft.com/office/powerpoint/2010/main" val="41047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smtClean="0"/>
              <a:t>	</a:t>
            </a:r>
            <a:r>
              <a:rPr lang="zh-CN" altLang="zh-CN"/>
              <a:t>为了方便检测触摸的坐标，一些芯片厂商制作了电阻屏专用的控制芯片，控制上述采集过程、采集电压，外部微控制器直接与触摸控制芯片通讯直接获得触点的电压或坐标</a:t>
            </a:r>
            <a:r>
              <a:rPr lang="zh-CN" altLang="zh-CN" smtClean="0"/>
              <a:t>。</a:t>
            </a:r>
            <a:endParaRPr lang="en-US" altLang="zh-CN" smtClean="0"/>
          </a:p>
          <a:p>
            <a:r>
              <a:rPr lang="en-US" altLang="zh-CN" smtClean="0"/>
              <a:t>	</a:t>
            </a:r>
            <a:endParaRPr lang="zh-CN" altLang="zh-CN"/>
          </a:p>
        </p:txBody>
      </p:sp>
      <p:sp>
        <p:nvSpPr>
          <p:cNvPr id="2" name="矩形 1"/>
          <p:cNvSpPr/>
          <p:nvPr/>
        </p:nvSpPr>
        <p:spPr>
          <a:xfrm>
            <a:off x="611559" y="2551837"/>
            <a:ext cx="7669759" cy="923330"/>
          </a:xfrm>
          <a:prstGeom prst="rect">
            <a:avLst/>
          </a:prstGeom>
        </p:spPr>
        <p:txBody>
          <a:bodyPr wrap="square">
            <a:spAutoFit/>
          </a:bodyPr>
          <a:lstStyle/>
          <a:p>
            <a:r>
              <a:rPr lang="en-US" altLang="zh-CN" smtClean="0"/>
              <a:t>	</a:t>
            </a:r>
            <a:r>
              <a:rPr lang="zh-CN" altLang="zh-CN" smtClean="0"/>
              <a:t>我们</a:t>
            </a:r>
            <a:r>
              <a:rPr lang="zh-CN" altLang="zh-CN"/>
              <a:t>生产的这款</a:t>
            </a:r>
            <a:r>
              <a:rPr lang="en-US" altLang="zh-CN"/>
              <a:t>3.2</a:t>
            </a:r>
            <a:r>
              <a:rPr lang="zh-CN" altLang="zh-CN"/>
              <a:t>寸电阻触摸屏就是采用</a:t>
            </a:r>
            <a:r>
              <a:rPr lang="en-US" altLang="zh-CN"/>
              <a:t>XPT2046</a:t>
            </a:r>
            <a:r>
              <a:rPr lang="zh-CN" altLang="zh-CN"/>
              <a:t>芯片作为触摸控制芯片，</a:t>
            </a:r>
            <a:r>
              <a:rPr lang="en-US" altLang="zh-CN"/>
              <a:t>XPT2046</a:t>
            </a:r>
            <a:r>
              <a:rPr lang="zh-CN" altLang="zh-CN"/>
              <a:t>芯片控制</a:t>
            </a:r>
            <a:r>
              <a:rPr lang="en-US" altLang="zh-CN"/>
              <a:t>4</a:t>
            </a:r>
            <a:r>
              <a:rPr lang="zh-CN" altLang="zh-CN"/>
              <a:t>线电阻触摸屏，</a:t>
            </a:r>
            <a:r>
              <a:rPr lang="en-US" altLang="zh-CN"/>
              <a:t>STM32</a:t>
            </a:r>
            <a:r>
              <a:rPr lang="zh-CN" altLang="zh-CN"/>
              <a:t>与</a:t>
            </a:r>
            <a:r>
              <a:rPr lang="en-US" altLang="zh-CN"/>
              <a:t>XPT2046</a:t>
            </a:r>
            <a:r>
              <a:rPr lang="zh-CN" altLang="zh-CN"/>
              <a:t>采用</a:t>
            </a:r>
            <a:r>
              <a:rPr lang="en-US" altLang="zh-CN"/>
              <a:t>SPI</a:t>
            </a:r>
            <a:r>
              <a:rPr lang="zh-CN" altLang="zh-CN"/>
              <a:t>通讯获取采集得的电压，然后转换成坐标</a:t>
            </a:r>
            <a:r>
              <a:rPr lang="zh-CN" altLang="zh-CN" smtClean="0"/>
              <a:t>。</a:t>
            </a:r>
            <a:endParaRPr lang="zh-CN" altLang="zh-CN"/>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627784" y="3582496"/>
            <a:ext cx="3396676" cy="3088442"/>
          </a:xfrm>
          <a:prstGeom prst="rect">
            <a:avLst/>
          </a:prstGeom>
          <a:ln>
            <a:solidFill>
              <a:schemeClr val="tx1"/>
            </a:solidFill>
          </a:ln>
        </p:spPr>
      </p:pic>
    </p:spTree>
    <p:extLst>
      <p:ext uri="{BB962C8B-B14F-4D97-AF65-F5344CB8AC3E}">
        <p14:creationId xmlns:p14="http://schemas.microsoft.com/office/powerpoint/2010/main" val="359587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smtClean="0"/>
              <a:t>	</a:t>
            </a:r>
            <a:r>
              <a:rPr lang="zh-CN" altLang="zh-CN"/>
              <a:t>与电阻式触摸屏不同，电容式触摸屏不需要通过压力使触点变形，再通过触点处电压值来检测坐标，它的基本原理和前面定时器章节中介绍的电容按键类似，都是利用充电时间检测电容大小，从而通过检测出电容值的变化来获知触摸信号。</a:t>
            </a:r>
          </a:p>
        </p:txBody>
      </p:sp>
      <p:sp>
        <p:nvSpPr>
          <p:cNvPr id="2" name="矩形 1"/>
          <p:cNvSpPr/>
          <p:nvPr/>
        </p:nvSpPr>
        <p:spPr>
          <a:xfrm>
            <a:off x="611559" y="2787893"/>
            <a:ext cx="7669759" cy="2585323"/>
          </a:xfrm>
          <a:prstGeom prst="rect">
            <a:avLst/>
          </a:prstGeom>
        </p:spPr>
        <p:txBody>
          <a:bodyPr wrap="square">
            <a:spAutoFit/>
          </a:bodyPr>
          <a:lstStyle/>
          <a:p>
            <a:r>
              <a:rPr lang="en-US" altLang="zh-CN" smtClean="0"/>
              <a:t>	</a:t>
            </a:r>
            <a:r>
              <a:rPr lang="zh-CN" altLang="zh-CN"/>
              <a:t>电容屏的最上层是玻璃</a:t>
            </a:r>
            <a:r>
              <a:rPr lang="en-US" altLang="zh-CN"/>
              <a:t>(</a:t>
            </a:r>
            <a:r>
              <a:rPr lang="zh-CN" altLang="zh-CN"/>
              <a:t>不会像电阻屏那样形变</a:t>
            </a:r>
            <a:r>
              <a:rPr lang="en-US" altLang="zh-CN"/>
              <a:t>)</a:t>
            </a:r>
            <a:r>
              <a:rPr lang="zh-CN" altLang="zh-CN"/>
              <a:t>，核心层部分也是由</a:t>
            </a:r>
            <a:r>
              <a:rPr lang="en-US" altLang="zh-CN"/>
              <a:t>ITO</a:t>
            </a:r>
            <a:r>
              <a:rPr lang="zh-CN" altLang="zh-CN"/>
              <a:t>材料构成的，这些导电材料在屏幕里构成了人眼看不见的静电网，静电网由多行</a:t>
            </a:r>
            <a:r>
              <a:rPr lang="en-US" altLang="zh-CN"/>
              <a:t>X</a:t>
            </a:r>
            <a:r>
              <a:rPr lang="zh-CN" altLang="zh-CN"/>
              <a:t>轴电极和多列</a:t>
            </a:r>
            <a:r>
              <a:rPr lang="en-US" altLang="zh-CN"/>
              <a:t>Y</a:t>
            </a:r>
            <a:r>
              <a:rPr lang="zh-CN" altLang="zh-CN"/>
              <a:t>轴电极构成，两个电极之间会形成电容。触摸屏工作时，</a:t>
            </a:r>
            <a:r>
              <a:rPr lang="en-US" altLang="zh-CN"/>
              <a:t>X</a:t>
            </a:r>
            <a:r>
              <a:rPr lang="zh-CN" altLang="zh-CN"/>
              <a:t>轴电极发出</a:t>
            </a:r>
            <a:r>
              <a:rPr lang="en-US" altLang="zh-CN"/>
              <a:t>AC</a:t>
            </a:r>
            <a:r>
              <a:rPr lang="zh-CN" altLang="zh-CN"/>
              <a:t>交流信号，而交流信号能穿过电容，即通过</a:t>
            </a:r>
            <a:r>
              <a:rPr lang="en-US" altLang="zh-CN"/>
              <a:t>Y</a:t>
            </a:r>
            <a:r>
              <a:rPr lang="zh-CN" altLang="zh-CN"/>
              <a:t>轴能感应出该信号，当交流电穿越时电容会有充放电过程，检测该充电时间可获知电容量。若手指触摸屏幕，会影响触摸点附近两个电极之间的耦合，从而改变两个电极之间的电容量，若检测到某电容的电容量发生了改变，即可获知该电容处有触摸动作（这就是为什么它被称为电容式触摸屏以及绝缘体触摸没有反应的原因）。</a:t>
            </a:r>
          </a:p>
        </p:txBody>
      </p:sp>
    </p:spTree>
    <p:extLst>
      <p:ext uri="{BB962C8B-B14F-4D97-AF65-F5344CB8AC3E}">
        <p14:creationId xmlns:p14="http://schemas.microsoft.com/office/powerpoint/2010/main" val="394798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38623" y="1700808"/>
            <a:ext cx="4201795" cy="3014345"/>
          </a:xfrm>
          <a:prstGeom prst="rect">
            <a:avLst/>
          </a:prstGeom>
          <a:ln>
            <a:solidFill>
              <a:schemeClr val="tx1"/>
            </a:solidFill>
          </a:ln>
        </p:spPr>
      </p:pic>
    </p:spTree>
    <p:extLst>
      <p:ext uri="{BB962C8B-B14F-4D97-AF65-F5344CB8AC3E}">
        <p14:creationId xmlns:p14="http://schemas.microsoft.com/office/powerpoint/2010/main" val="440320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611560" y="1700808"/>
            <a:ext cx="8136904" cy="646331"/>
          </a:xfrm>
          <a:prstGeom prst="rect">
            <a:avLst/>
          </a:prstGeom>
        </p:spPr>
        <p:txBody>
          <a:bodyPr wrap="square">
            <a:spAutoFit/>
          </a:bodyPr>
          <a:lstStyle/>
          <a:p>
            <a:r>
              <a:rPr lang="en-US" altLang="zh-CN" smtClean="0"/>
              <a:t>	</a:t>
            </a:r>
            <a:r>
              <a:rPr lang="zh-CN" altLang="zh-CN" smtClean="0"/>
              <a:t>电容</a:t>
            </a:r>
            <a:r>
              <a:rPr lang="zh-CN" altLang="zh-CN"/>
              <a:t>屏</a:t>
            </a:r>
            <a:r>
              <a:rPr lang="en-US" altLang="zh-CN"/>
              <a:t>ITO</a:t>
            </a:r>
            <a:r>
              <a:rPr lang="zh-CN" altLang="zh-CN"/>
              <a:t>层的</a:t>
            </a:r>
            <a:r>
              <a:rPr lang="zh-CN" altLang="zh-CN" smtClean="0"/>
              <a:t>结构</a:t>
            </a:r>
            <a:r>
              <a:rPr lang="zh-CN" altLang="en-US" smtClean="0"/>
              <a:t>如下图，</a:t>
            </a:r>
            <a:r>
              <a:rPr lang="zh-CN" altLang="zh-CN" smtClean="0"/>
              <a:t>这</a:t>
            </a:r>
            <a:r>
              <a:rPr lang="zh-CN" altLang="zh-CN"/>
              <a:t>是比较常见的形式，电极由多个菱形导体组成，生产时使用蚀刻工艺在</a:t>
            </a:r>
            <a:r>
              <a:rPr lang="en-US" altLang="zh-CN"/>
              <a:t>ITO</a:t>
            </a:r>
            <a:r>
              <a:rPr lang="zh-CN" altLang="zh-CN"/>
              <a:t>层生成这样的结构。</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bwMode="auto">
          <a:xfrm>
            <a:off x="2503169" y="2361258"/>
            <a:ext cx="3855085" cy="428180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939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580266" y="1772816"/>
            <a:ext cx="8168197" cy="4609019"/>
          </a:xfrm>
          <a:prstGeom prst="rect">
            <a:avLst/>
          </a:prstGeom>
        </p:spPr>
        <p:txBody>
          <a:bodyPr wrap="square">
            <a:spAutoFit/>
          </a:bodyPr>
          <a:lstStyle/>
          <a:p>
            <a:pPr>
              <a:lnSpc>
                <a:spcPct val="150000"/>
              </a:lnSpc>
            </a:pPr>
            <a:r>
              <a:rPr lang="en-US" altLang="zh-CN" smtClean="0"/>
              <a:t>	X</a:t>
            </a:r>
            <a:r>
              <a:rPr lang="zh-CN" altLang="zh-CN"/>
              <a:t>轴电极与</a:t>
            </a:r>
            <a:r>
              <a:rPr lang="en-US" altLang="zh-CN"/>
              <a:t>Y</a:t>
            </a:r>
            <a:r>
              <a:rPr lang="zh-CN" altLang="zh-CN"/>
              <a:t>轴电极在交叉处形成电容，即这两组电极构成了电容的两极，这样的结构覆盖了整个电容屏，每个电容单元在触摸屏中都有其特定的物理位置，即电容的位置就是它在触摸屏的</a:t>
            </a:r>
            <a:r>
              <a:rPr lang="en-US" altLang="zh-CN"/>
              <a:t>XY</a:t>
            </a:r>
            <a:r>
              <a:rPr lang="zh-CN" altLang="zh-CN"/>
              <a:t>坐标。检测触摸的坐标时，第</a:t>
            </a:r>
            <a:r>
              <a:rPr lang="en-US" altLang="zh-CN"/>
              <a:t>1</a:t>
            </a:r>
            <a:r>
              <a:rPr lang="zh-CN" altLang="zh-CN"/>
              <a:t>条</a:t>
            </a:r>
            <a:r>
              <a:rPr lang="en-US" altLang="zh-CN"/>
              <a:t>X</a:t>
            </a:r>
            <a:r>
              <a:rPr lang="zh-CN" altLang="zh-CN"/>
              <a:t>轴的电极发出激励信号，而所有</a:t>
            </a:r>
            <a:r>
              <a:rPr lang="en-US" altLang="zh-CN"/>
              <a:t>Y</a:t>
            </a:r>
            <a:r>
              <a:rPr lang="zh-CN" altLang="zh-CN"/>
              <a:t>轴的电极同时接收信号，通过检测充电时间可检测出各个</a:t>
            </a:r>
            <a:r>
              <a:rPr lang="en-US" altLang="zh-CN"/>
              <a:t>Y</a:t>
            </a:r>
            <a:r>
              <a:rPr lang="zh-CN" altLang="zh-CN"/>
              <a:t>轴与第</a:t>
            </a:r>
            <a:r>
              <a:rPr lang="en-US" altLang="zh-CN"/>
              <a:t>1</a:t>
            </a:r>
            <a:r>
              <a:rPr lang="zh-CN" altLang="zh-CN"/>
              <a:t>条</a:t>
            </a:r>
            <a:r>
              <a:rPr lang="en-US" altLang="zh-CN"/>
              <a:t>X</a:t>
            </a:r>
            <a:r>
              <a:rPr lang="zh-CN" altLang="zh-CN"/>
              <a:t>轴相交的各个互电容的大小，各个</a:t>
            </a:r>
            <a:r>
              <a:rPr lang="en-US" altLang="zh-CN"/>
              <a:t>X</a:t>
            </a:r>
            <a:r>
              <a:rPr lang="zh-CN" altLang="zh-CN"/>
              <a:t>轴依次发出激励信号，重复上述步骤，即可得到整个触摸屏二维平面的所有电容大小。当手指接近时，会导致局部电容改变，根据得到的触摸屏电容量变化的二维数据表，可以得知每个触摸点的坐标，因此电容触摸屏支持多点触控。</a:t>
            </a:r>
          </a:p>
          <a:p>
            <a:pPr>
              <a:lnSpc>
                <a:spcPct val="150000"/>
              </a:lnSpc>
            </a:pPr>
            <a:r>
              <a:rPr lang="en-US" altLang="zh-CN" smtClean="0"/>
              <a:t>	</a:t>
            </a:r>
            <a:r>
              <a:rPr lang="zh-CN" altLang="zh-CN" smtClean="0"/>
              <a:t>其实</a:t>
            </a:r>
            <a:r>
              <a:rPr lang="zh-CN" altLang="zh-CN"/>
              <a:t>电容触摸屏可看作是多个电容按键组合而成，就像机械按键中独立按键和矩阵按键的关系一样，甚至电容触摸屏的坐标扫描方式与矩阵按键都是很相似的。</a:t>
            </a:r>
          </a:p>
        </p:txBody>
      </p:sp>
    </p:spTree>
    <p:extLst>
      <p:ext uri="{BB962C8B-B14F-4D97-AF65-F5344CB8AC3E}">
        <p14:creationId xmlns:p14="http://schemas.microsoft.com/office/powerpoint/2010/main" val="2050077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触摸屏简介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341632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电容触摸屏控制芯片</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52239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触摸画板实验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“电容</a:t>
            </a:r>
            <a:r>
              <a:rPr lang="zh-CN" altLang="en-US" b="1">
                <a:solidFill>
                  <a:prstClr val="black"/>
                </a:solidFill>
                <a:latin typeface="微软雅黑" pitchFamily="34" charset="-122"/>
                <a:ea typeface="微软雅黑" pitchFamily="34" charset="-122"/>
                <a:cs typeface="+mj-cs"/>
              </a:rPr>
              <a:t>触摸屏</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触摸画板”章节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触摸</a:t>
            </a:r>
            <a:r>
              <a:rPr lang="zh-CN" altLang="en-US" sz="2400" b="1">
                <a:latin typeface="微软雅黑" pitchFamily="34" charset="-122"/>
                <a:ea typeface="微软雅黑" pitchFamily="34" charset="-122"/>
              </a:rPr>
              <a:t>屏简介</a:t>
            </a:r>
            <a:endParaRPr lang="zh-CN" altLang="en-US" sz="2400" b="1" dirty="0">
              <a:latin typeface="微软雅黑" pitchFamily="34" charset="-122"/>
              <a:ea typeface="微软雅黑" pitchFamily="34" charset="-122"/>
            </a:endParaRPr>
          </a:p>
        </p:txBody>
      </p:sp>
      <p:sp>
        <p:nvSpPr>
          <p:cNvPr id="3" name="矩形 2"/>
          <p:cNvSpPr/>
          <p:nvPr/>
        </p:nvSpPr>
        <p:spPr>
          <a:xfrm>
            <a:off x="611560" y="1720840"/>
            <a:ext cx="8208912" cy="3416320"/>
          </a:xfrm>
          <a:prstGeom prst="rect">
            <a:avLst/>
          </a:prstGeom>
        </p:spPr>
        <p:txBody>
          <a:bodyPr wrap="square">
            <a:spAutoFit/>
          </a:bodyPr>
          <a:lstStyle/>
          <a:p>
            <a:pPr>
              <a:lnSpc>
                <a:spcPct val="150000"/>
              </a:lnSpc>
            </a:pPr>
            <a:r>
              <a:rPr lang="en-US" altLang="zh-CN"/>
              <a:t>	</a:t>
            </a:r>
            <a:r>
              <a:rPr lang="zh-CN" altLang="zh-CN" smtClean="0"/>
              <a:t>触摸</a:t>
            </a:r>
            <a:r>
              <a:rPr lang="zh-CN" altLang="zh-CN"/>
              <a:t>屏又称触控面板，它是一种把触摸位置转化成坐标数据的输入设备，根据触摸屏的检测原理，主要分为</a:t>
            </a:r>
            <a:r>
              <a:rPr lang="zh-CN" altLang="zh-CN">
                <a:solidFill>
                  <a:srgbClr val="FF0000"/>
                </a:solidFill>
              </a:rPr>
              <a:t>电阻式触摸屏</a:t>
            </a:r>
            <a:r>
              <a:rPr lang="zh-CN" altLang="zh-CN"/>
              <a:t>和</a:t>
            </a:r>
            <a:r>
              <a:rPr lang="zh-CN" altLang="zh-CN">
                <a:solidFill>
                  <a:srgbClr val="FF0000"/>
                </a:solidFill>
              </a:rPr>
              <a:t>电容式触摸屏</a:t>
            </a:r>
            <a:r>
              <a:rPr lang="zh-CN" altLang="zh-CN" smtClean="0"/>
              <a:t>。</a:t>
            </a:r>
            <a:endParaRPr lang="en-US" altLang="zh-CN" smtClean="0"/>
          </a:p>
          <a:p>
            <a:pPr>
              <a:lnSpc>
                <a:spcPct val="150000"/>
              </a:lnSpc>
            </a:pPr>
            <a:r>
              <a:rPr lang="en-US" altLang="zh-CN" smtClean="0"/>
              <a:t>	</a:t>
            </a:r>
            <a:r>
              <a:rPr lang="zh-CN" altLang="zh-CN" smtClean="0"/>
              <a:t>相对</a:t>
            </a:r>
            <a:r>
              <a:rPr lang="zh-CN" altLang="zh-CN"/>
              <a:t>来说，电阻屏造价便宜，能适应较恶劣的环境，但它只支持单点触控</a:t>
            </a:r>
            <a:r>
              <a:rPr lang="en-US" altLang="zh-CN"/>
              <a:t>(</a:t>
            </a:r>
            <a:r>
              <a:rPr lang="zh-CN" altLang="zh-CN"/>
              <a:t>一次只能检测面板上的一个触摸位置</a:t>
            </a:r>
            <a:r>
              <a:rPr lang="en-US" altLang="zh-CN"/>
              <a:t>)</a:t>
            </a:r>
            <a:r>
              <a:rPr lang="zh-CN" altLang="zh-CN"/>
              <a:t>，触摸时需要一定的压力，使用久了容易造成表面磨损，影响寿命</a:t>
            </a:r>
            <a:r>
              <a:rPr lang="zh-CN" altLang="zh-CN" smtClean="0"/>
              <a:t>；</a:t>
            </a:r>
            <a:endParaRPr lang="en-US" altLang="zh-CN" smtClean="0"/>
          </a:p>
          <a:p>
            <a:pPr>
              <a:lnSpc>
                <a:spcPct val="150000"/>
              </a:lnSpc>
            </a:pPr>
            <a:r>
              <a:rPr lang="en-US" altLang="zh-CN"/>
              <a:t>	</a:t>
            </a:r>
            <a:r>
              <a:rPr lang="zh-CN" altLang="zh-CN" smtClean="0"/>
              <a:t>而</a:t>
            </a:r>
            <a:r>
              <a:rPr lang="zh-CN" altLang="zh-CN"/>
              <a:t>电容屏具有支持多点触控、检测精度高的特点，电容屏通过与导电物体产生的电容效应来检测触摸动作，只能感应导电物体的触摸，湿度较大或屏幕表面有水珠时会影响电容屏的检测效果。</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电阻式触摸屏</a:t>
            </a:r>
            <a:endParaRPr lang="zh-CN" altLang="en-US" sz="2400" b="1" dirty="0">
              <a:latin typeface="微软雅黑" pitchFamily="34" charset="-122"/>
              <a:ea typeface="微软雅黑"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2098357" y="1700808"/>
            <a:ext cx="4947285" cy="4498340"/>
          </a:xfrm>
          <a:prstGeom prst="rect">
            <a:avLst/>
          </a:prstGeom>
          <a:ln>
            <a:solidFill>
              <a:schemeClr val="tx1"/>
            </a:solidFill>
          </a:ln>
        </p:spPr>
      </p:pic>
    </p:spTree>
    <p:extLst>
      <p:ext uri="{BB962C8B-B14F-4D97-AF65-F5344CB8AC3E}">
        <p14:creationId xmlns:p14="http://schemas.microsoft.com/office/powerpoint/2010/main" val="84801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a:t>
            </a:r>
            <a:r>
              <a:rPr lang="zh-CN" altLang="en-US" sz="2400" b="1">
                <a:latin typeface="微软雅黑" pitchFamily="34" charset="-122"/>
                <a:ea typeface="微软雅黑" pitchFamily="34" charset="-122"/>
              </a:rPr>
              <a:t>容</a:t>
            </a:r>
            <a:r>
              <a:rPr lang="zh-CN" altLang="en-US" sz="2400" b="1" smtClean="0">
                <a:latin typeface="微软雅黑" pitchFamily="34" charset="-122"/>
                <a:ea typeface="微软雅黑" pitchFamily="34" charset="-122"/>
              </a:rPr>
              <a:t>式触摸屏</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50917" y="1772816"/>
            <a:ext cx="5827877" cy="4149502"/>
          </a:xfrm>
          <a:prstGeom prst="rect">
            <a:avLst/>
          </a:prstGeom>
          <a:ln>
            <a:solidFill>
              <a:schemeClr val="tx1"/>
            </a:solidFill>
          </a:ln>
        </p:spPr>
      </p:pic>
    </p:spTree>
    <p:extLst>
      <p:ext uri="{BB962C8B-B14F-4D97-AF65-F5344CB8AC3E}">
        <p14:creationId xmlns:p14="http://schemas.microsoft.com/office/powerpoint/2010/main" val="99580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触摸屏</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2585323"/>
          </a:xfrm>
          <a:prstGeom prst="rect">
            <a:avLst/>
          </a:prstGeom>
        </p:spPr>
        <p:txBody>
          <a:bodyPr wrap="square">
            <a:spAutoFit/>
          </a:bodyPr>
          <a:lstStyle/>
          <a:p>
            <a:pPr>
              <a:lnSpc>
                <a:spcPct val="150000"/>
              </a:lnSpc>
            </a:pPr>
            <a:r>
              <a:rPr lang="en-US" altLang="zh-CN" smtClean="0"/>
              <a:t>	</a:t>
            </a:r>
            <a:r>
              <a:rPr lang="zh-CN" altLang="zh-CN" smtClean="0"/>
              <a:t>电阻</a:t>
            </a:r>
            <a:r>
              <a:rPr lang="zh-CN" altLang="zh-CN"/>
              <a:t>触摸屏及电容触摸屏的两种屏幕，从外观上并没有明显的区别，区分电阻屏与电容屏最直接的方法就是使用绝缘物体点击屏幕，因为电阻屏通过压力能正常检测触摸动作，而该绝缘物体无法影响电容屏所检测的信号，因而无法检测到触摸动作。目前电容式触摸屏被大部分应用在智能手机、平板电脑等电子设备中，而在汽车导航、工控机等设备中电阻式触摸屏仍占主流。</a:t>
            </a:r>
          </a:p>
        </p:txBody>
      </p:sp>
    </p:spTree>
    <p:extLst>
      <p:ext uri="{BB962C8B-B14F-4D97-AF65-F5344CB8AC3E}">
        <p14:creationId xmlns:p14="http://schemas.microsoft.com/office/powerpoint/2010/main" val="308515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754326"/>
          </a:xfrm>
          <a:prstGeom prst="rect">
            <a:avLst/>
          </a:prstGeom>
        </p:spPr>
        <p:txBody>
          <a:bodyPr wrap="square">
            <a:spAutoFit/>
          </a:bodyPr>
          <a:lstStyle/>
          <a:p>
            <a:r>
              <a:rPr lang="en-US" altLang="zh-CN" smtClean="0"/>
              <a:t>	</a:t>
            </a:r>
            <a:r>
              <a:rPr lang="zh-CN" altLang="zh-CN"/>
              <a:t>电阻式的触摸屏</a:t>
            </a:r>
            <a:r>
              <a:rPr lang="zh-CN" altLang="zh-CN" smtClean="0"/>
              <a:t>结构</a:t>
            </a:r>
            <a:r>
              <a:rPr lang="zh-CN" altLang="en-US" smtClean="0"/>
              <a:t>如下图，</a:t>
            </a:r>
            <a:r>
              <a:rPr lang="zh-CN" altLang="zh-CN" smtClean="0"/>
              <a:t>它</a:t>
            </a:r>
            <a:r>
              <a:rPr lang="zh-CN" altLang="zh-CN"/>
              <a:t>主要由表面硬涂层、两个</a:t>
            </a:r>
            <a:r>
              <a:rPr lang="en-US" altLang="zh-CN"/>
              <a:t>ITO</a:t>
            </a:r>
            <a:r>
              <a:rPr lang="zh-CN" altLang="zh-CN"/>
              <a:t>层、间隔点以及玻璃底层构成，这些结构层都是透明的，整个触摸屏覆盖在液晶面板上，透过触摸屏可看到液晶面板。表面涂层起到保护作用，玻璃底层起承载的作用，而两个</a:t>
            </a:r>
            <a:r>
              <a:rPr lang="en-US" altLang="zh-CN"/>
              <a:t>ITO</a:t>
            </a:r>
            <a:r>
              <a:rPr lang="zh-CN" altLang="zh-CN"/>
              <a:t>层是触摸屏的关键结构，它们是涂有铟锡金属氧化物的导电层。两个</a:t>
            </a:r>
            <a:r>
              <a:rPr lang="en-US" altLang="zh-CN"/>
              <a:t>ITO</a:t>
            </a:r>
            <a:r>
              <a:rPr lang="zh-CN" altLang="zh-CN"/>
              <a:t>层之间使用间隔点使两层分开，当触摸屏表面受到压力时，表面弯曲使得上层</a:t>
            </a:r>
            <a:r>
              <a:rPr lang="en-US" altLang="zh-CN"/>
              <a:t>ITO</a:t>
            </a:r>
            <a:r>
              <a:rPr lang="zh-CN" altLang="zh-CN"/>
              <a:t>与下层</a:t>
            </a:r>
            <a:r>
              <a:rPr lang="en-US" altLang="zh-CN"/>
              <a:t>ITO</a:t>
            </a:r>
            <a:r>
              <a:rPr lang="zh-CN" altLang="zh-CN"/>
              <a:t>接触，在触点处连通电路。</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347864" y="3503374"/>
            <a:ext cx="1872208" cy="3165986"/>
          </a:xfrm>
          <a:prstGeom prst="rect">
            <a:avLst/>
          </a:prstGeom>
          <a:ln>
            <a:solidFill>
              <a:schemeClr val="tx1"/>
            </a:solidFill>
          </a:ln>
        </p:spPr>
      </p:pic>
    </p:spTree>
    <p:extLst>
      <p:ext uri="{BB962C8B-B14F-4D97-AF65-F5344CB8AC3E}">
        <p14:creationId xmlns:p14="http://schemas.microsoft.com/office/powerpoint/2010/main" val="26866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923330"/>
          </a:xfrm>
          <a:prstGeom prst="rect">
            <a:avLst/>
          </a:prstGeom>
        </p:spPr>
        <p:txBody>
          <a:bodyPr wrap="square">
            <a:spAutoFit/>
          </a:bodyPr>
          <a:lstStyle/>
          <a:p>
            <a:r>
              <a:rPr lang="en-US" altLang="zh-CN" smtClean="0"/>
              <a:t>	</a:t>
            </a:r>
            <a:r>
              <a:rPr lang="zh-CN" altLang="zh-CN"/>
              <a:t>两个</a:t>
            </a:r>
            <a:r>
              <a:rPr lang="en-US" altLang="zh-CN"/>
              <a:t>ITO</a:t>
            </a:r>
            <a:r>
              <a:rPr lang="zh-CN" altLang="zh-CN"/>
              <a:t>涂层的两端分别引出</a:t>
            </a:r>
            <a:r>
              <a:rPr lang="en-US" altLang="zh-CN"/>
              <a:t>X-</a:t>
            </a:r>
            <a:r>
              <a:rPr lang="zh-CN" altLang="zh-CN"/>
              <a:t>、</a:t>
            </a:r>
            <a:r>
              <a:rPr lang="en-US" altLang="zh-CN"/>
              <a:t>X+</a:t>
            </a:r>
            <a:r>
              <a:rPr lang="zh-CN" altLang="zh-CN"/>
              <a:t>、</a:t>
            </a:r>
            <a:r>
              <a:rPr lang="en-US" altLang="zh-CN"/>
              <a:t>Y-</a:t>
            </a:r>
            <a:r>
              <a:rPr lang="zh-CN" altLang="zh-CN"/>
              <a:t>、</a:t>
            </a:r>
            <a:r>
              <a:rPr lang="en-US" altLang="zh-CN"/>
              <a:t>Y+</a:t>
            </a:r>
            <a:r>
              <a:rPr lang="zh-CN" altLang="zh-CN"/>
              <a:t>四个电极</a:t>
            </a:r>
            <a:r>
              <a:rPr lang="zh-CN" altLang="zh-CN" smtClean="0"/>
              <a:t>，</a:t>
            </a:r>
            <a:r>
              <a:rPr lang="zh-CN" altLang="zh-CN"/>
              <a:t>这是电阻屏最常见的四线结构，通过这些电极，外部电路向这两个涂层可以施加匀强电场或检测电压</a:t>
            </a:r>
            <a:r>
              <a:rPr lang="zh-CN" altLang="zh-CN" smtClean="0"/>
              <a:t>。</a:t>
            </a:r>
            <a:endParaRPr lang="zh-CN" altLang="zh-CN"/>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l="3627" t="4810" r="1813" b="15332"/>
          <a:stretch/>
        </p:blipFill>
        <p:spPr bwMode="auto">
          <a:xfrm>
            <a:off x="1084416" y="2924944"/>
            <a:ext cx="6960879" cy="332514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452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200329"/>
          </a:xfrm>
          <a:prstGeom prst="rect">
            <a:avLst/>
          </a:prstGeom>
        </p:spPr>
        <p:txBody>
          <a:bodyPr wrap="square">
            <a:spAutoFit/>
          </a:bodyPr>
          <a:lstStyle/>
          <a:p>
            <a:r>
              <a:rPr lang="en-US" altLang="zh-CN" smtClean="0"/>
              <a:t>	</a:t>
            </a:r>
            <a:r>
              <a:rPr lang="zh-CN" altLang="zh-CN"/>
              <a:t>当触摸屏被按下时，两个</a:t>
            </a:r>
            <a:r>
              <a:rPr lang="en-US" altLang="zh-CN"/>
              <a:t>ITO</a:t>
            </a:r>
            <a:r>
              <a:rPr lang="zh-CN" altLang="zh-CN"/>
              <a:t>层相互接触，从触点处把</a:t>
            </a:r>
            <a:r>
              <a:rPr lang="en-US" altLang="zh-CN"/>
              <a:t>ITO</a:t>
            </a:r>
            <a:r>
              <a:rPr lang="zh-CN" altLang="zh-CN"/>
              <a:t>层分为两个电阻，且由于</a:t>
            </a:r>
            <a:r>
              <a:rPr lang="en-US" altLang="zh-CN"/>
              <a:t>ITO</a:t>
            </a:r>
            <a:r>
              <a:rPr lang="zh-CN" altLang="zh-CN"/>
              <a:t>层均匀导电，两个电阻的大小与触点离两电极的距离成比例关系，利用这个特性，可通过以下过程来检测坐标，这也正是电阻触摸屏名称的</a:t>
            </a:r>
            <a:r>
              <a:rPr lang="zh-CN" altLang="zh-CN" smtClean="0"/>
              <a:t>由来</a:t>
            </a:r>
            <a:r>
              <a:rPr lang="zh-CN" altLang="en-US"/>
              <a:t>。</a:t>
            </a:r>
            <a:endParaRPr lang="zh-CN"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807977" y="3212976"/>
            <a:ext cx="7744069" cy="2920109"/>
          </a:xfrm>
          <a:prstGeom prst="rect">
            <a:avLst/>
          </a:prstGeom>
          <a:ln>
            <a:solidFill>
              <a:schemeClr val="tx1"/>
            </a:solidFill>
          </a:ln>
        </p:spPr>
      </p:pic>
    </p:spTree>
    <p:extLst>
      <p:ext uri="{BB962C8B-B14F-4D97-AF65-F5344CB8AC3E}">
        <p14:creationId xmlns:p14="http://schemas.microsoft.com/office/powerpoint/2010/main" val="357453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3269</TotalTime>
  <Pages>0</Pages>
  <Words>212</Words>
  <Characters>0</Characters>
  <Application>Microsoft Office PowerPoint</Application>
  <DocSecurity>0</DocSecurity>
  <PresentationFormat>全屏显示(4:3)</PresentationFormat>
  <Lines>0</Lines>
  <Paragraphs>64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cp:lastModifiedBy>
  <cp:revision>293</cp:revision>
  <dcterms:created xsi:type="dcterms:W3CDTF">2014-09-22T09:17:55Z</dcterms:created>
  <dcterms:modified xsi:type="dcterms:W3CDTF">2017-12-26T03:33:40Z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