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660" r:id="rId2"/>
  </p:sldMasterIdLst>
  <p:sldIdLst>
    <p:sldId id="287" r:id="rId3"/>
    <p:sldId id="303" r:id="rId4"/>
    <p:sldId id="296" r:id="rId5"/>
    <p:sldId id="297" r:id="rId6"/>
    <p:sldId id="298" r:id="rId7"/>
    <p:sldId id="300" r:id="rId8"/>
    <p:sldId id="301" r:id="rId9"/>
    <p:sldId id="299" r:id="rId10"/>
    <p:sldId id="302" r:id="rId11"/>
    <p:sldId id="283" r:id="rId12"/>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FE978C"/>
    <a:srgbClr val="FFA850"/>
    <a:srgbClr val="5B81CF"/>
    <a:srgbClr val="EAFBFF"/>
    <a:srgbClr val="76A4DC"/>
    <a:srgbClr val="248C51"/>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2" d="100"/>
          <a:sy n="82" d="100"/>
        </p:scale>
        <p:origin x="-1464" y="-86"/>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84230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1112642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703608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3723867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431282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808705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923911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7325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2110249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5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858882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6390449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754747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3643938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SDIO—SD</a:t>
              </a:r>
              <a:r>
                <a:rPr lang="zh-CN" altLang="en-US" sz="3200" b="1" smtClean="0">
                  <a:latin typeface="微软雅黑" pitchFamily="34" charset="-122"/>
                  <a:ea typeface="微软雅黑" pitchFamily="34" charset="-122"/>
                </a:rPr>
                <a:t>卡读写测试</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smtClean="0">
                  <a:solidFill>
                    <a:srgbClr val="7F7F7F"/>
                  </a:solidFill>
                  <a:latin typeface="微软雅黑" pitchFamily="34" charset="-122"/>
                  <a:ea typeface="微软雅黑" pitchFamily="34" charset="-122"/>
                  <a:cs typeface="宋体" pitchFamily="2" charset="-122"/>
                </a:rPr>
                <a:t>www.firebbs.cn</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smtClean="0">
                  <a:solidFill>
                    <a:srgbClr val="7F7F7F"/>
                  </a:solidFill>
                  <a:latin typeface="微软雅黑" pitchFamily="34" charset="-122"/>
                  <a:ea typeface="微软雅黑" pitchFamily="34" charset="-122"/>
                  <a:cs typeface="宋体" pitchFamily="2" charset="-122"/>
                </a:rPr>
                <a:t>www.firebbs.cn</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主讲内容</a:t>
            </a:r>
          </a:p>
        </p:txBody>
      </p:sp>
      <p:sp>
        <p:nvSpPr>
          <p:cNvPr id="27" name="对角圆角矩形 26"/>
          <p:cNvSpPr/>
          <p:nvPr/>
        </p:nvSpPr>
        <p:spPr bwMode="auto">
          <a:xfrm>
            <a:off x="1979712"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180069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059832" y="1174429"/>
            <a:ext cx="2534668"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rPr>
              <a:t>SDIO</a:t>
            </a:r>
            <a:r>
              <a:rPr lang="zh-CN" altLang="en-US" sz="2800" b="1">
                <a:solidFill>
                  <a:prstClr val="black"/>
                </a:solidFill>
                <a:latin typeface="微软雅黑" pitchFamily="34" charset="-122"/>
                <a:ea typeface="微软雅黑" pitchFamily="34" charset="-122"/>
              </a:rPr>
              <a:t>协议简介</a:t>
            </a:r>
          </a:p>
        </p:txBody>
      </p:sp>
      <p:sp>
        <p:nvSpPr>
          <p:cNvPr id="30" name="对角圆角矩形 29"/>
          <p:cNvSpPr/>
          <p:nvPr/>
        </p:nvSpPr>
        <p:spPr bwMode="auto">
          <a:xfrm>
            <a:off x="1979712" y="285293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00B050"/>
                </a:solidFill>
                <a:effectLst>
                  <a:innerShdw blurRad="114300">
                    <a:prstClr val="black"/>
                  </a:innerShdw>
                </a:effectLst>
                <a:latin typeface="微软雅黑" pitchFamily="34" charset="-122"/>
                <a:ea typeface="微软雅黑" pitchFamily="34" charset="-122"/>
              </a:rPr>
              <a:t>03</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142890" y="4345940"/>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101570" y="2852936"/>
            <a:ext cx="3916457"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rPr>
              <a:t>SD</a:t>
            </a:r>
            <a:r>
              <a:rPr lang="zh-CN" altLang="en-US" sz="2800" b="1" smtClean="0">
                <a:solidFill>
                  <a:prstClr val="black"/>
                </a:solidFill>
                <a:latin typeface="微软雅黑" pitchFamily="34" charset="-122"/>
                <a:ea typeface="微软雅黑" pitchFamily="34" charset="-122"/>
              </a:rPr>
              <a:t>卡的操作模式及切换</a:t>
            </a:r>
            <a:endParaRPr lang="zh-CN" altLang="en-US" sz="2800" b="1" dirty="0">
              <a:solidFill>
                <a:prstClr val="black"/>
              </a:solidFill>
              <a:latin typeface="微软雅黑" pitchFamily="34" charset="-122"/>
              <a:ea typeface="微软雅黑" pitchFamily="34" charset="-122"/>
            </a:endParaRPr>
          </a:p>
        </p:txBody>
      </p:sp>
      <p:sp>
        <p:nvSpPr>
          <p:cNvPr id="39" name="对角圆角矩形 38"/>
          <p:cNvSpPr/>
          <p:nvPr/>
        </p:nvSpPr>
        <p:spPr bwMode="auto">
          <a:xfrm>
            <a:off x="1979712" y="372330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FF0000"/>
                </a:solidFill>
                <a:effectLst>
                  <a:innerShdw blurRad="114300">
                    <a:prstClr val="black"/>
                  </a:innerShdw>
                </a:effectLst>
                <a:latin typeface="微软雅黑" pitchFamily="34" charset="-122"/>
                <a:ea typeface="微软雅黑" pitchFamily="34" charset="-122"/>
              </a:rPr>
              <a:t>04</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64929" y="3501008"/>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053562" y="3841884"/>
            <a:ext cx="4145687"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rPr>
              <a:t>STM32</a:t>
            </a:r>
            <a:r>
              <a:rPr lang="zh-CN" altLang="en-US" sz="2800" b="1">
                <a:solidFill>
                  <a:prstClr val="black"/>
                </a:solidFill>
                <a:latin typeface="微软雅黑" pitchFamily="34" charset="-122"/>
                <a:ea typeface="微软雅黑" pitchFamily="34" charset="-122"/>
              </a:rPr>
              <a:t>的</a:t>
            </a:r>
            <a:r>
              <a:rPr lang="en-US" altLang="zh-CN" sz="2800" b="1">
                <a:solidFill>
                  <a:prstClr val="black"/>
                </a:solidFill>
                <a:latin typeface="微软雅黑" pitchFamily="34" charset="-122"/>
                <a:ea typeface="微软雅黑" pitchFamily="34" charset="-122"/>
              </a:rPr>
              <a:t>SDIO</a:t>
            </a:r>
            <a:r>
              <a:rPr lang="zh-CN" altLang="en-US" sz="2800" b="1">
                <a:solidFill>
                  <a:prstClr val="black"/>
                </a:solidFill>
                <a:latin typeface="微软雅黑" pitchFamily="34" charset="-122"/>
                <a:ea typeface="微软雅黑" pitchFamily="34" charset="-122"/>
              </a:rPr>
              <a:t>接口说明</a:t>
            </a:r>
            <a:endParaRPr lang="zh-CN" altLang="en-US" sz="2800" b="1" dirty="0">
              <a:solidFill>
                <a:prstClr val="black"/>
              </a:solidFill>
              <a:latin typeface="微软雅黑" pitchFamily="34" charset="-122"/>
              <a:ea typeface="微软雅黑" pitchFamily="34" charset="-122"/>
            </a:endParaRPr>
          </a:p>
        </p:txBody>
      </p:sp>
      <p:sp>
        <p:nvSpPr>
          <p:cNvPr id="14" name="对角圆角矩形 13"/>
          <p:cNvSpPr/>
          <p:nvPr/>
        </p:nvSpPr>
        <p:spPr bwMode="auto">
          <a:xfrm>
            <a:off x="1979712" y="199511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AC4744">
                    <a:lumMod val="75000"/>
                  </a:srgbClr>
                </a:solidFill>
                <a:effectLst>
                  <a:innerShdw blurRad="114300">
                    <a:prstClr val="black"/>
                  </a:innerShdw>
                </a:effectLst>
                <a:latin typeface="微软雅黑" pitchFamily="34" charset="-122"/>
                <a:ea typeface="微软雅黑" pitchFamily="34" charset="-122"/>
              </a:rPr>
              <a:t>02</a:t>
            </a:r>
            <a:endParaRPr lang="zh-CN" altLang="en-US" sz="3200" dirty="0">
              <a:solidFill>
                <a:srgbClr val="AC4744">
                  <a:lumMod val="75000"/>
                </a:srgbClr>
              </a:solidFill>
              <a:effectLst>
                <a:innerShdw blurRad="114300">
                  <a:prstClr val="black"/>
                </a:innerShdw>
              </a:effectLst>
              <a:latin typeface="微软雅黑" pitchFamily="34" charset="-122"/>
              <a:ea typeface="微软雅黑" pitchFamily="34" charset="-122"/>
            </a:endParaRPr>
          </a:p>
        </p:txBody>
      </p:sp>
      <p:sp>
        <p:nvSpPr>
          <p:cNvPr id="15" name="矩形 14"/>
          <p:cNvSpPr/>
          <p:nvPr/>
        </p:nvSpPr>
        <p:spPr>
          <a:xfrm>
            <a:off x="3068481" y="1982570"/>
            <a:ext cx="2893741"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rPr>
              <a:t>SDIO</a:t>
            </a:r>
            <a:r>
              <a:rPr lang="zh-CN" altLang="en-US" sz="2800" b="1" smtClean="0">
                <a:solidFill>
                  <a:prstClr val="black"/>
                </a:solidFill>
                <a:latin typeface="微软雅黑" pitchFamily="34" charset="-122"/>
                <a:ea typeface="微软雅黑" pitchFamily="34" charset="-122"/>
              </a:rPr>
              <a:t>命令及响应</a:t>
            </a:r>
            <a:endParaRPr lang="zh-CN" altLang="en-US" sz="2800" b="1" dirty="0">
              <a:solidFill>
                <a:prstClr val="black"/>
              </a:solidFill>
              <a:latin typeface="微软雅黑" pitchFamily="34" charset="-122"/>
              <a:ea typeface="微软雅黑" pitchFamily="34" charset="-122"/>
            </a:endParaRPr>
          </a:p>
        </p:txBody>
      </p:sp>
      <p:cxnSp>
        <p:nvCxnSpPr>
          <p:cNvPr id="16" name="直接连接符 15"/>
          <p:cNvCxnSpPr/>
          <p:nvPr/>
        </p:nvCxnSpPr>
        <p:spPr>
          <a:xfrm>
            <a:off x="3131840" y="2630642"/>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174253" y="5235470"/>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18" name="对角圆角矩形 17"/>
          <p:cNvSpPr/>
          <p:nvPr/>
        </p:nvSpPr>
        <p:spPr bwMode="auto">
          <a:xfrm>
            <a:off x="1979712" y="458739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188EFC"/>
                </a:solidFill>
                <a:effectLst>
                  <a:innerShdw blurRad="114300">
                    <a:prstClr val="black"/>
                  </a:innerShdw>
                </a:effectLst>
                <a:latin typeface="微软雅黑" pitchFamily="34" charset="-122"/>
                <a:ea typeface="微软雅黑" pitchFamily="34" charset="-122"/>
              </a:rPr>
              <a:t>05</a:t>
            </a:r>
            <a:endParaRPr lang="zh-CN" altLang="en-US" sz="3200" dirty="0">
              <a:solidFill>
                <a:srgbClr val="188EFC"/>
              </a:solidFill>
              <a:effectLst>
                <a:innerShdw blurRad="114300">
                  <a:prstClr val="black"/>
                </a:innerShdw>
              </a:effectLst>
              <a:latin typeface="微软雅黑" pitchFamily="34" charset="-122"/>
              <a:ea typeface="微软雅黑" pitchFamily="34" charset="-122"/>
            </a:endParaRPr>
          </a:p>
        </p:txBody>
      </p:sp>
      <p:sp>
        <p:nvSpPr>
          <p:cNvPr id="19" name="矩形 18"/>
          <p:cNvSpPr/>
          <p:nvPr/>
        </p:nvSpPr>
        <p:spPr>
          <a:xfrm>
            <a:off x="3084925" y="4731414"/>
            <a:ext cx="3786614"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rPr>
              <a:t>STM32</a:t>
            </a:r>
            <a:r>
              <a:rPr lang="zh-CN" altLang="en-US" sz="2800" b="1">
                <a:solidFill>
                  <a:prstClr val="black"/>
                </a:solidFill>
                <a:latin typeface="微软雅黑" pitchFamily="34" charset="-122"/>
                <a:ea typeface="微软雅黑" pitchFamily="34" charset="-122"/>
              </a:rPr>
              <a:t>的</a:t>
            </a:r>
            <a:r>
              <a:rPr lang="en-US" altLang="zh-CN" sz="2800" b="1">
                <a:solidFill>
                  <a:prstClr val="black"/>
                </a:solidFill>
                <a:latin typeface="微软雅黑" pitchFamily="34" charset="-122"/>
                <a:ea typeface="微软雅黑" pitchFamily="34" charset="-122"/>
              </a:rPr>
              <a:t>SDIO</a:t>
            </a:r>
            <a:r>
              <a:rPr lang="zh-CN" altLang="en-US" sz="2800" b="1">
                <a:solidFill>
                  <a:prstClr val="black"/>
                </a:solidFill>
                <a:latin typeface="微软雅黑" pitchFamily="34" charset="-122"/>
                <a:ea typeface="微软雅黑" pitchFamily="34" charset="-122"/>
              </a:rPr>
              <a:t>结构体</a:t>
            </a:r>
            <a:endParaRPr lang="zh-CN" altLang="en-US" sz="2800" b="1" dirty="0">
              <a:solidFill>
                <a:prstClr val="black"/>
              </a:solidFill>
              <a:latin typeface="微软雅黑" pitchFamily="34" charset="-122"/>
              <a:ea typeface="微软雅黑" pitchFamily="34" charset="-122"/>
            </a:endParaRPr>
          </a:p>
        </p:txBody>
      </p:sp>
      <p:cxnSp>
        <p:nvCxnSpPr>
          <p:cNvPr id="20" name="直接连接符 19"/>
          <p:cNvCxnSpPr/>
          <p:nvPr/>
        </p:nvCxnSpPr>
        <p:spPr>
          <a:xfrm>
            <a:off x="3208414" y="6237312"/>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21" name="对角圆角矩形 20"/>
          <p:cNvSpPr/>
          <p:nvPr/>
        </p:nvSpPr>
        <p:spPr bwMode="auto">
          <a:xfrm>
            <a:off x="1979712" y="551723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FFFF00"/>
                </a:solidFill>
                <a:effectLst>
                  <a:innerShdw blurRad="114300">
                    <a:prstClr val="black"/>
                  </a:innerShdw>
                </a:effectLst>
                <a:latin typeface="微软雅黑" pitchFamily="34" charset="-122"/>
                <a:ea typeface="微软雅黑" pitchFamily="34" charset="-122"/>
              </a:rPr>
              <a:t>06</a:t>
            </a:r>
            <a:endParaRPr lang="zh-CN" altLang="en-US" sz="3200" dirty="0">
              <a:solidFill>
                <a:srgbClr val="FFFF00"/>
              </a:solidFill>
              <a:effectLst>
                <a:innerShdw blurRad="114300">
                  <a:prstClr val="black"/>
                </a:innerShdw>
              </a:effectLst>
              <a:latin typeface="微软雅黑" pitchFamily="34" charset="-122"/>
              <a:ea typeface="微软雅黑" pitchFamily="34" charset="-122"/>
            </a:endParaRPr>
          </a:p>
        </p:txBody>
      </p:sp>
      <p:sp>
        <p:nvSpPr>
          <p:cNvPr id="22" name="矩形 21"/>
          <p:cNvSpPr/>
          <p:nvPr/>
        </p:nvSpPr>
        <p:spPr>
          <a:xfrm>
            <a:off x="3119086" y="5733256"/>
            <a:ext cx="4192173" cy="461665"/>
          </a:xfrm>
          <a:prstGeom prst="rect">
            <a:avLst/>
          </a:prstGeom>
        </p:spPr>
        <p:txBody>
          <a:bodyPr wrap="none">
            <a:spAutoFit/>
          </a:bodyPr>
          <a:lstStyle/>
          <a:p>
            <a:pPr fontAlgn="auto">
              <a:spcBef>
                <a:spcPts val="0"/>
              </a:spcBef>
              <a:spcAft>
                <a:spcPts val="0"/>
              </a:spcAft>
              <a:defRPr/>
            </a:pPr>
            <a:r>
              <a:rPr lang="zh-CN" altLang="en-US" sz="2400" b="1" smtClean="0">
                <a:solidFill>
                  <a:prstClr val="black"/>
                </a:solidFill>
                <a:latin typeface="微软雅黑" pitchFamily="34" charset="-122"/>
                <a:ea typeface="微软雅黑" pitchFamily="34" charset="-122"/>
              </a:rPr>
              <a:t>实验：</a:t>
            </a:r>
            <a:r>
              <a:rPr lang="en-US" altLang="zh-CN" sz="2400" b="1" smtClean="0">
                <a:solidFill>
                  <a:prstClr val="black"/>
                </a:solidFill>
                <a:latin typeface="微软雅黑" pitchFamily="34" charset="-122"/>
                <a:ea typeface="微软雅黑" pitchFamily="34" charset="-122"/>
              </a:rPr>
              <a:t>SDIO—SD</a:t>
            </a:r>
            <a:r>
              <a:rPr lang="zh-CN" altLang="en-US" sz="2400" b="1" smtClean="0">
                <a:solidFill>
                  <a:prstClr val="black"/>
                </a:solidFill>
                <a:latin typeface="微软雅黑" pitchFamily="34" charset="-122"/>
                <a:ea typeface="微软雅黑" pitchFamily="34" charset="-122"/>
              </a:rPr>
              <a:t>卡读写测试</a:t>
            </a:r>
            <a:endParaRPr lang="zh-CN" altLang="en-US" sz="2400" b="1"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2969419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SDIO—SD</a:t>
            </a:r>
            <a:r>
              <a:rPr lang="zh-CN" altLang="en-US" sz="3200" b="1">
                <a:latin typeface="微软雅黑" pitchFamily="34" charset="-122"/>
                <a:ea typeface="微软雅黑" pitchFamily="34" charset="-122"/>
              </a:rPr>
              <a:t>卡读写测试</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3397084" cy="461665"/>
          </a:xfrm>
          <a:prstGeom prst="rect">
            <a:avLst/>
          </a:prstGeom>
        </p:spPr>
        <p:txBody>
          <a:bodyPr wrap="none">
            <a:spAutoFit/>
          </a:bodyPr>
          <a:lstStyle/>
          <a:p>
            <a:r>
              <a:rPr lang="en-US" altLang="zh-CN" sz="2400" b="1" smtClean="0"/>
              <a:t>SD</a:t>
            </a:r>
            <a:r>
              <a:rPr lang="zh-CN" altLang="en-US" sz="2400" b="1" smtClean="0"/>
              <a:t>卡的操作</a:t>
            </a:r>
            <a:r>
              <a:rPr lang="zh-CN" altLang="en-US" sz="2400" b="1"/>
              <a:t>模式及切换</a:t>
            </a:r>
          </a:p>
        </p:txBody>
      </p:sp>
      <p:sp>
        <p:nvSpPr>
          <p:cNvPr id="3" name="矩形 2"/>
          <p:cNvSpPr/>
          <p:nvPr/>
        </p:nvSpPr>
        <p:spPr>
          <a:xfrm>
            <a:off x="467544" y="1772816"/>
            <a:ext cx="1890261" cy="369332"/>
          </a:xfrm>
          <a:prstGeom prst="rect">
            <a:avLst/>
          </a:prstGeom>
        </p:spPr>
        <p:txBody>
          <a:bodyPr wrap="none">
            <a:spAutoFit/>
          </a:bodyPr>
          <a:lstStyle/>
          <a:p>
            <a:r>
              <a:rPr lang="en-US" altLang="zh-CN" b="1" smtClean="0"/>
              <a:t>SD</a:t>
            </a:r>
            <a:r>
              <a:rPr lang="zh-CN" altLang="en-US" b="1" smtClean="0"/>
              <a:t>卡的操作</a:t>
            </a:r>
            <a:r>
              <a:rPr lang="zh-CN" altLang="en-US" b="1"/>
              <a:t>模式</a:t>
            </a:r>
          </a:p>
        </p:txBody>
      </p:sp>
      <p:sp>
        <p:nvSpPr>
          <p:cNvPr id="7" name="矩形 6"/>
          <p:cNvSpPr/>
          <p:nvPr/>
        </p:nvSpPr>
        <p:spPr>
          <a:xfrm>
            <a:off x="539552" y="2236831"/>
            <a:ext cx="8064896" cy="1700530"/>
          </a:xfrm>
          <a:prstGeom prst="rect">
            <a:avLst/>
          </a:prstGeom>
        </p:spPr>
        <p:txBody>
          <a:bodyPr wrap="square">
            <a:spAutoFit/>
          </a:bodyPr>
          <a:lstStyle/>
          <a:p>
            <a:pPr>
              <a:lnSpc>
                <a:spcPct val="150000"/>
              </a:lnSpc>
            </a:pPr>
            <a:r>
              <a:rPr lang="en-US" altLang="zh-CN" smtClean="0"/>
              <a:t>	SD</a:t>
            </a:r>
            <a:r>
              <a:rPr lang="zh-CN" altLang="zh-CN"/>
              <a:t>卡有多个版本，</a:t>
            </a:r>
            <a:r>
              <a:rPr lang="en-US" altLang="zh-CN"/>
              <a:t>STM32</a:t>
            </a:r>
            <a:r>
              <a:rPr lang="zh-CN" altLang="zh-CN"/>
              <a:t>控制器目前最高支持《</a:t>
            </a:r>
            <a:r>
              <a:rPr lang="en-US" altLang="zh-CN"/>
              <a:t>Physical Layer Simplified Specification V2.0</a:t>
            </a:r>
            <a:r>
              <a:rPr lang="zh-CN" altLang="zh-CN"/>
              <a:t>》定义的</a:t>
            </a:r>
            <a:r>
              <a:rPr lang="en-US" altLang="zh-CN"/>
              <a:t>SD</a:t>
            </a:r>
            <a:r>
              <a:rPr lang="zh-CN" altLang="zh-CN"/>
              <a:t>卡，</a:t>
            </a:r>
            <a:r>
              <a:rPr lang="en-US" altLang="zh-CN"/>
              <a:t>STM32</a:t>
            </a:r>
            <a:r>
              <a:rPr lang="zh-CN" altLang="zh-CN"/>
              <a:t>控制器对</a:t>
            </a:r>
            <a:r>
              <a:rPr lang="en-US" altLang="zh-CN"/>
              <a:t>SD</a:t>
            </a:r>
            <a:r>
              <a:rPr lang="zh-CN" altLang="zh-CN"/>
              <a:t>卡进行数据读写之前需要识别卡的种类：</a:t>
            </a:r>
            <a:r>
              <a:rPr lang="en-US" altLang="zh-CN"/>
              <a:t>V1.0</a:t>
            </a:r>
            <a:r>
              <a:rPr lang="zh-CN" altLang="zh-CN"/>
              <a:t>标准卡、</a:t>
            </a:r>
            <a:r>
              <a:rPr lang="en-US" altLang="zh-CN"/>
              <a:t>V2.0</a:t>
            </a:r>
            <a:r>
              <a:rPr lang="zh-CN" altLang="zh-CN"/>
              <a:t>标准卡、</a:t>
            </a:r>
            <a:r>
              <a:rPr lang="en-US" altLang="zh-CN"/>
              <a:t>V2.0</a:t>
            </a:r>
            <a:r>
              <a:rPr lang="zh-CN" altLang="zh-CN"/>
              <a:t>高容量卡或者不被识别卡。</a:t>
            </a:r>
          </a:p>
        </p:txBody>
      </p:sp>
      <p:sp>
        <p:nvSpPr>
          <p:cNvPr id="9" name="矩形 8"/>
          <p:cNvSpPr/>
          <p:nvPr/>
        </p:nvSpPr>
        <p:spPr>
          <a:xfrm>
            <a:off x="467544" y="4077073"/>
            <a:ext cx="8424936" cy="2169825"/>
          </a:xfrm>
          <a:prstGeom prst="rect">
            <a:avLst/>
          </a:prstGeom>
        </p:spPr>
        <p:txBody>
          <a:bodyPr wrap="square">
            <a:spAutoFit/>
          </a:bodyPr>
          <a:lstStyle/>
          <a:p>
            <a:pPr>
              <a:lnSpc>
                <a:spcPct val="150000"/>
              </a:lnSpc>
            </a:pPr>
            <a:r>
              <a:rPr lang="en-US" altLang="zh-CN" smtClean="0"/>
              <a:t>	SD</a:t>
            </a:r>
            <a:r>
              <a:rPr lang="zh-CN" altLang="zh-CN"/>
              <a:t>卡系统</a:t>
            </a:r>
            <a:r>
              <a:rPr lang="en-US" altLang="zh-CN"/>
              <a:t>(</a:t>
            </a:r>
            <a:r>
              <a:rPr lang="zh-CN" altLang="zh-CN"/>
              <a:t>包括主机和</a:t>
            </a:r>
            <a:r>
              <a:rPr lang="en-US" altLang="zh-CN"/>
              <a:t>SD</a:t>
            </a:r>
            <a:r>
              <a:rPr lang="zh-CN" altLang="zh-CN"/>
              <a:t>卡</a:t>
            </a:r>
            <a:r>
              <a:rPr lang="en-US" altLang="zh-CN"/>
              <a:t>)</a:t>
            </a:r>
            <a:r>
              <a:rPr lang="zh-CN" altLang="zh-CN"/>
              <a:t>定义了两种操作模式：</a:t>
            </a:r>
            <a:r>
              <a:rPr lang="zh-CN" altLang="zh-CN" b="1">
                <a:solidFill>
                  <a:srgbClr val="FF0000"/>
                </a:solidFill>
              </a:rPr>
              <a:t>卡识别模式和数据传输模式。</a:t>
            </a:r>
            <a:r>
              <a:rPr lang="zh-CN" altLang="zh-CN"/>
              <a:t>在系统复位后，主机处于卡识别模式，寻找总线上可用的</a:t>
            </a:r>
            <a:r>
              <a:rPr lang="en-US" altLang="zh-CN"/>
              <a:t>SDIO</a:t>
            </a:r>
            <a:r>
              <a:rPr lang="zh-CN" altLang="zh-CN"/>
              <a:t>设备；同时，</a:t>
            </a:r>
            <a:r>
              <a:rPr lang="en-US" altLang="zh-CN"/>
              <a:t>SD</a:t>
            </a:r>
            <a:r>
              <a:rPr lang="zh-CN" altLang="zh-CN"/>
              <a:t>卡也处于卡识别模式，直到被主机识别到，即当</a:t>
            </a:r>
            <a:r>
              <a:rPr lang="en-US" altLang="zh-CN"/>
              <a:t>SD</a:t>
            </a:r>
            <a:r>
              <a:rPr lang="zh-CN" altLang="zh-CN"/>
              <a:t>卡接收到</a:t>
            </a:r>
            <a:r>
              <a:rPr lang="en-US" altLang="zh-CN"/>
              <a:t>SEND_RCA(CMD3)</a:t>
            </a:r>
            <a:r>
              <a:rPr lang="zh-CN" altLang="zh-CN"/>
              <a:t>命令后，</a:t>
            </a:r>
            <a:r>
              <a:rPr lang="en-US" altLang="zh-CN"/>
              <a:t>SD</a:t>
            </a:r>
            <a:r>
              <a:rPr lang="zh-CN" altLang="zh-CN"/>
              <a:t>卡就会进入数据传输模式，而主机在总线上所有卡被识别后也进入数据传输模式</a:t>
            </a:r>
            <a:r>
              <a:rPr lang="zh-CN" altLang="zh-CN" smtClean="0"/>
              <a:t>。</a:t>
            </a:r>
            <a:endParaRPr lang="zh-CN" altLang="en-US"/>
          </a:p>
        </p:txBody>
      </p:sp>
    </p:spTree>
    <p:extLst>
      <p:ext uri="{BB962C8B-B14F-4D97-AF65-F5344CB8AC3E}">
        <p14:creationId xmlns:p14="http://schemas.microsoft.com/office/powerpoint/2010/main" val="2081575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SDIO—SD</a:t>
            </a:r>
            <a:r>
              <a:rPr lang="zh-CN" altLang="en-US" sz="3200" b="1">
                <a:latin typeface="微软雅黑" pitchFamily="34" charset="-122"/>
                <a:ea typeface="微软雅黑" pitchFamily="34" charset="-122"/>
              </a:rPr>
              <a:t>卡读写测试</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3397084" cy="461665"/>
          </a:xfrm>
          <a:prstGeom prst="rect">
            <a:avLst/>
          </a:prstGeom>
        </p:spPr>
        <p:txBody>
          <a:bodyPr wrap="none">
            <a:spAutoFit/>
          </a:bodyPr>
          <a:lstStyle/>
          <a:p>
            <a:r>
              <a:rPr lang="en-US" altLang="zh-CN" sz="2400" b="1" smtClean="0"/>
              <a:t>SD</a:t>
            </a:r>
            <a:r>
              <a:rPr lang="zh-CN" altLang="en-US" sz="2400" b="1" smtClean="0"/>
              <a:t>卡的操作</a:t>
            </a:r>
            <a:r>
              <a:rPr lang="zh-CN" altLang="en-US" sz="2400" b="1"/>
              <a:t>模式及切换</a:t>
            </a:r>
          </a:p>
        </p:txBody>
      </p:sp>
      <p:sp>
        <p:nvSpPr>
          <p:cNvPr id="3" name="矩形 2"/>
          <p:cNvSpPr/>
          <p:nvPr/>
        </p:nvSpPr>
        <p:spPr>
          <a:xfrm>
            <a:off x="467544" y="1772816"/>
            <a:ext cx="1890261" cy="369332"/>
          </a:xfrm>
          <a:prstGeom prst="rect">
            <a:avLst/>
          </a:prstGeom>
        </p:spPr>
        <p:txBody>
          <a:bodyPr wrap="none">
            <a:spAutoFit/>
          </a:bodyPr>
          <a:lstStyle/>
          <a:p>
            <a:r>
              <a:rPr lang="en-US" altLang="zh-CN" b="1" smtClean="0"/>
              <a:t>SD</a:t>
            </a:r>
            <a:r>
              <a:rPr lang="zh-CN" altLang="en-US" b="1" smtClean="0"/>
              <a:t>卡的操作</a:t>
            </a:r>
            <a:r>
              <a:rPr lang="zh-CN" altLang="en-US" b="1"/>
              <a:t>模式</a:t>
            </a:r>
          </a:p>
        </p:txBody>
      </p:sp>
      <p:sp>
        <p:nvSpPr>
          <p:cNvPr id="7" name="矩形 6"/>
          <p:cNvSpPr/>
          <p:nvPr/>
        </p:nvSpPr>
        <p:spPr>
          <a:xfrm>
            <a:off x="539552" y="2132856"/>
            <a:ext cx="8064896" cy="869533"/>
          </a:xfrm>
          <a:prstGeom prst="rect">
            <a:avLst/>
          </a:prstGeom>
        </p:spPr>
        <p:txBody>
          <a:bodyPr wrap="square">
            <a:spAutoFit/>
          </a:bodyPr>
          <a:lstStyle/>
          <a:p>
            <a:pPr>
              <a:lnSpc>
                <a:spcPct val="150000"/>
              </a:lnSpc>
            </a:pPr>
            <a:r>
              <a:rPr lang="en-US" altLang="zh-CN" smtClean="0"/>
              <a:t>	</a:t>
            </a:r>
            <a:r>
              <a:rPr lang="zh-CN" altLang="zh-CN"/>
              <a:t>在每个操作模式下，</a:t>
            </a:r>
            <a:r>
              <a:rPr lang="en-US" altLang="zh-CN"/>
              <a:t>SD</a:t>
            </a:r>
            <a:r>
              <a:rPr lang="zh-CN" altLang="zh-CN"/>
              <a:t>卡都有几种状态</a:t>
            </a:r>
            <a:r>
              <a:rPr lang="zh-CN" altLang="zh-CN" smtClean="0"/>
              <a:t>，</a:t>
            </a:r>
            <a:r>
              <a:rPr lang="zh-CN" altLang="zh-CN"/>
              <a:t>通过命令控制实现卡状态的</a:t>
            </a:r>
            <a:r>
              <a:rPr lang="zh-CN" altLang="zh-CN" smtClean="0"/>
              <a:t>切换</a:t>
            </a:r>
            <a:r>
              <a:rPr lang="zh-CN" altLang="en-US" smtClean="0"/>
              <a:t>：</a:t>
            </a:r>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3546546080"/>
              </p:ext>
            </p:extLst>
          </p:nvPr>
        </p:nvGraphicFramePr>
        <p:xfrm>
          <a:off x="799551" y="3159404"/>
          <a:ext cx="7804897" cy="3593747"/>
        </p:xfrm>
        <a:graphic>
          <a:graphicData uri="http://schemas.openxmlformats.org/drawingml/2006/table">
            <a:tbl>
              <a:tblPr firstRow="1" firstCol="1" bandRow="1">
                <a:tableStyleId>{5C22544A-7EE6-4342-B048-85BDC9FD1C3A}</a:tableStyleId>
              </a:tblPr>
              <a:tblGrid>
                <a:gridCol w="4072595"/>
                <a:gridCol w="3732302"/>
              </a:tblGrid>
              <a:tr h="326269">
                <a:tc>
                  <a:txBody>
                    <a:bodyPr/>
                    <a:lstStyle/>
                    <a:p>
                      <a:pPr algn="ctr">
                        <a:lnSpc>
                          <a:spcPct val="150000"/>
                        </a:lnSpc>
                        <a:spcAft>
                          <a:spcPts val="0"/>
                        </a:spcAft>
                      </a:pPr>
                      <a:r>
                        <a:rPr lang="zh-CN" sz="1600" kern="100">
                          <a:effectLst/>
                        </a:rPr>
                        <a:t>操作模式</a:t>
                      </a:r>
                      <a:endParaRPr lang="zh-CN" sz="1600" kern="100">
                        <a:effectLst/>
                        <a:latin typeface="Times New Roman"/>
                        <a:ea typeface="黑体"/>
                        <a:cs typeface="Times New Roman"/>
                      </a:endParaRPr>
                    </a:p>
                  </a:txBody>
                  <a:tcPr marL="68580" marR="68580" marT="0" marB="0"/>
                </a:tc>
                <a:tc>
                  <a:txBody>
                    <a:bodyPr/>
                    <a:lstStyle/>
                    <a:p>
                      <a:pPr algn="ctr">
                        <a:lnSpc>
                          <a:spcPct val="150000"/>
                        </a:lnSpc>
                        <a:spcAft>
                          <a:spcPts val="0"/>
                        </a:spcAft>
                      </a:pPr>
                      <a:r>
                        <a:rPr lang="en-US" sz="1600" kern="100">
                          <a:effectLst/>
                        </a:rPr>
                        <a:t>SD</a:t>
                      </a:r>
                      <a:r>
                        <a:rPr lang="zh-CN" sz="1600" kern="100">
                          <a:effectLst/>
                        </a:rPr>
                        <a:t>卡状态</a:t>
                      </a:r>
                      <a:endParaRPr lang="zh-CN" sz="1600" kern="100">
                        <a:effectLst/>
                        <a:latin typeface="Times New Roman"/>
                        <a:ea typeface="黑体"/>
                        <a:cs typeface="Times New Roman"/>
                      </a:endParaRPr>
                    </a:p>
                  </a:txBody>
                  <a:tcPr marL="68580" marR="68580" marT="0" marB="0"/>
                </a:tc>
              </a:tr>
              <a:tr h="299116">
                <a:tc>
                  <a:txBody>
                    <a:bodyPr/>
                    <a:lstStyle/>
                    <a:p>
                      <a:pPr algn="ctr">
                        <a:lnSpc>
                          <a:spcPct val="150000"/>
                        </a:lnSpc>
                        <a:spcAft>
                          <a:spcPts val="0"/>
                        </a:spcAft>
                      </a:pPr>
                      <a:r>
                        <a:rPr lang="zh-CN" sz="1400" kern="100">
                          <a:effectLst/>
                        </a:rPr>
                        <a:t>无效模式</a:t>
                      </a:r>
                      <a:r>
                        <a:rPr lang="en-US" sz="1400" kern="100">
                          <a:effectLst/>
                        </a:rPr>
                        <a:t>(Inactive)</a:t>
                      </a:r>
                      <a:endParaRPr lang="zh-CN" sz="1200" kern="100">
                        <a:effectLst/>
                        <a:latin typeface="Times New Roman"/>
                        <a:ea typeface="宋体"/>
                        <a:cs typeface="Times New Roman"/>
                      </a:endParaRPr>
                    </a:p>
                  </a:txBody>
                  <a:tcPr marL="68580" marR="68580" marT="0" marB="0" anchor="ctr"/>
                </a:tc>
                <a:tc>
                  <a:txBody>
                    <a:bodyPr/>
                    <a:lstStyle/>
                    <a:p>
                      <a:pPr>
                        <a:lnSpc>
                          <a:spcPct val="150000"/>
                        </a:lnSpc>
                        <a:spcAft>
                          <a:spcPts val="0"/>
                        </a:spcAft>
                      </a:pPr>
                      <a:r>
                        <a:rPr lang="zh-CN" sz="1400" kern="100">
                          <a:effectLst/>
                        </a:rPr>
                        <a:t>无效状态</a:t>
                      </a:r>
                      <a:r>
                        <a:rPr lang="en-US" sz="1400" kern="100">
                          <a:effectLst/>
                        </a:rPr>
                        <a:t>(Inactive State)</a:t>
                      </a:r>
                      <a:endParaRPr lang="zh-CN" sz="1200" kern="100">
                        <a:effectLst/>
                        <a:latin typeface="Times New Roman"/>
                        <a:ea typeface="宋体"/>
                        <a:cs typeface="Times New Roman"/>
                      </a:endParaRPr>
                    </a:p>
                  </a:txBody>
                  <a:tcPr marL="68580" marR="68580" marT="0" marB="0"/>
                </a:tc>
              </a:tr>
              <a:tr h="299116">
                <a:tc rowSpan="3">
                  <a:txBody>
                    <a:bodyPr/>
                    <a:lstStyle/>
                    <a:p>
                      <a:pPr algn="ctr">
                        <a:lnSpc>
                          <a:spcPct val="150000"/>
                        </a:lnSpc>
                        <a:spcAft>
                          <a:spcPts val="0"/>
                        </a:spcAft>
                      </a:pPr>
                      <a:r>
                        <a:rPr lang="zh-CN" sz="1400" kern="100">
                          <a:effectLst/>
                        </a:rPr>
                        <a:t>卡识别模式</a:t>
                      </a:r>
                      <a:r>
                        <a:rPr lang="en-US" sz="1400" kern="100">
                          <a:effectLst/>
                        </a:rPr>
                        <a:t>(Card identification mode)</a:t>
                      </a:r>
                      <a:endParaRPr lang="zh-CN" sz="1200" kern="100">
                        <a:effectLst/>
                        <a:latin typeface="Times New Roman"/>
                        <a:ea typeface="宋体"/>
                        <a:cs typeface="Times New Roman"/>
                      </a:endParaRPr>
                    </a:p>
                  </a:txBody>
                  <a:tcPr marL="68580" marR="68580" marT="0" marB="0" anchor="ctr"/>
                </a:tc>
                <a:tc>
                  <a:txBody>
                    <a:bodyPr/>
                    <a:lstStyle/>
                    <a:p>
                      <a:pPr>
                        <a:lnSpc>
                          <a:spcPct val="150000"/>
                        </a:lnSpc>
                        <a:spcAft>
                          <a:spcPts val="0"/>
                        </a:spcAft>
                      </a:pPr>
                      <a:r>
                        <a:rPr lang="zh-CN" sz="1400" kern="100">
                          <a:effectLst/>
                        </a:rPr>
                        <a:t>空闲状态</a:t>
                      </a:r>
                      <a:r>
                        <a:rPr lang="en-US" sz="1400" kern="100">
                          <a:effectLst/>
                        </a:rPr>
                        <a:t>(Idle State)</a:t>
                      </a:r>
                      <a:endParaRPr lang="zh-CN" sz="1200" kern="100">
                        <a:effectLst/>
                        <a:latin typeface="Times New Roman"/>
                        <a:ea typeface="宋体"/>
                        <a:cs typeface="Times New Roman"/>
                      </a:endParaRPr>
                    </a:p>
                  </a:txBody>
                  <a:tcPr marL="68580" marR="68580" marT="0" marB="0"/>
                </a:tc>
              </a:tr>
              <a:tr h="299116">
                <a:tc vMerge="1">
                  <a:txBody>
                    <a:bodyPr/>
                    <a:lstStyle/>
                    <a:p>
                      <a:endParaRPr lang="zh-CN" altLang="en-US"/>
                    </a:p>
                  </a:txBody>
                  <a:tcPr/>
                </a:tc>
                <a:tc>
                  <a:txBody>
                    <a:bodyPr/>
                    <a:lstStyle/>
                    <a:p>
                      <a:pPr>
                        <a:lnSpc>
                          <a:spcPct val="150000"/>
                        </a:lnSpc>
                        <a:spcAft>
                          <a:spcPts val="0"/>
                        </a:spcAft>
                      </a:pPr>
                      <a:r>
                        <a:rPr lang="zh-CN" sz="1400" kern="100">
                          <a:effectLst/>
                        </a:rPr>
                        <a:t>准备状态</a:t>
                      </a:r>
                      <a:r>
                        <a:rPr lang="en-US" sz="1400" kern="100">
                          <a:effectLst/>
                        </a:rPr>
                        <a:t>(Ready State)</a:t>
                      </a:r>
                      <a:endParaRPr lang="zh-CN" sz="1200" kern="100">
                        <a:effectLst/>
                        <a:latin typeface="Times New Roman"/>
                        <a:ea typeface="宋体"/>
                        <a:cs typeface="Times New Roman"/>
                      </a:endParaRPr>
                    </a:p>
                  </a:txBody>
                  <a:tcPr marL="68580" marR="68580" marT="0" marB="0"/>
                </a:tc>
              </a:tr>
              <a:tr h="299116">
                <a:tc vMerge="1">
                  <a:txBody>
                    <a:bodyPr/>
                    <a:lstStyle/>
                    <a:p>
                      <a:endParaRPr lang="zh-CN" altLang="en-US"/>
                    </a:p>
                  </a:txBody>
                  <a:tcPr/>
                </a:tc>
                <a:tc>
                  <a:txBody>
                    <a:bodyPr/>
                    <a:lstStyle/>
                    <a:p>
                      <a:pPr>
                        <a:lnSpc>
                          <a:spcPct val="150000"/>
                        </a:lnSpc>
                        <a:spcAft>
                          <a:spcPts val="0"/>
                        </a:spcAft>
                      </a:pPr>
                      <a:r>
                        <a:rPr lang="zh-CN" sz="1400" kern="100">
                          <a:effectLst/>
                        </a:rPr>
                        <a:t>识别状态</a:t>
                      </a:r>
                      <a:r>
                        <a:rPr lang="en-US" sz="1400" kern="100">
                          <a:effectLst/>
                        </a:rPr>
                        <a:t>(Identification State)</a:t>
                      </a:r>
                      <a:endParaRPr lang="zh-CN" sz="1200" kern="100">
                        <a:effectLst/>
                        <a:latin typeface="Times New Roman"/>
                        <a:ea typeface="宋体"/>
                        <a:cs typeface="Times New Roman"/>
                      </a:endParaRPr>
                    </a:p>
                  </a:txBody>
                  <a:tcPr marL="68580" marR="68580" marT="0" marB="0"/>
                </a:tc>
              </a:tr>
              <a:tr h="299116">
                <a:tc rowSpan="6">
                  <a:txBody>
                    <a:bodyPr/>
                    <a:lstStyle/>
                    <a:p>
                      <a:pPr algn="ctr">
                        <a:lnSpc>
                          <a:spcPct val="150000"/>
                        </a:lnSpc>
                        <a:spcAft>
                          <a:spcPts val="0"/>
                        </a:spcAft>
                      </a:pPr>
                      <a:r>
                        <a:rPr lang="zh-CN" sz="1400" kern="100">
                          <a:effectLst/>
                        </a:rPr>
                        <a:t>数据传输模式</a:t>
                      </a:r>
                      <a:r>
                        <a:rPr lang="en-US" sz="1400" kern="100">
                          <a:effectLst/>
                        </a:rPr>
                        <a:t>(Data transfer mode)</a:t>
                      </a:r>
                      <a:endParaRPr lang="zh-CN" sz="1200" kern="100">
                        <a:effectLst/>
                        <a:latin typeface="Times New Roman"/>
                        <a:ea typeface="宋体"/>
                        <a:cs typeface="Times New Roman"/>
                      </a:endParaRPr>
                    </a:p>
                  </a:txBody>
                  <a:tcPr marL="68580" marR="68580" marT="0" marB="0" anchor="ctr"/>
                </a:tc>
                <a:tc>
                  <a:txBody>
                    <a:bodyPr/>
                    <a:lstStyle/>
                    <a:p>
                      <a:pPr>
                        <a:lnSpc>
                          <a:spcPct val="150000"/>
                        </a:lnSpc>
                        <a:spcAft>
                          <a:spcPts val="0"/>
                        </a:spcAft>
                      </a:pPr>
                      <a:r>
                        <a:rPr lang="zh-CN" sz="1400" kern="100">
                          <a:effectLst/>
                        </a:rPr>
                        <a:t>待机状态</a:t>
                      </a:r>
                      <a:r>
                        <a:rPr lang="en-US" sz="1400" kern="100">
                          <a:effectLst/>
                        </a:rPr>
                        <a:t>(Stand-by State)</a:t>
                      </a:r>
                      <a:endParaRPr lang="zh-CN" sz="1200" kern="100">
                        <a:effectLst/>
                        <a:latin typeface="Times New Roman"/>
                        <a:ea typeface="宋体"/>
                        <a:cs typeface="Times New Roman"/>
                      </a:endParaRPr>
                    </a:p>
                  </a:txBody>
                  <a:tcPr marL="68580" marR="68580" marT="0" marB="0"/>
                </a:tc>
              </a:tr>
              <a:tr h="299116">
                <a:tc vMerge="1">
                  <a:txBody>
                    <a:bodyPr/>
                    <a:lstStyle/>
                    <a:p>
                      <a:endParaRPr lang="zh-CN" altLang="en-US"/>
                    </a:p>
                  </a:txBody>
                  <a:tcPr/>
                </a:tc>
                <a:tc>
                  <a:txBody>
                    <a:bodyPr/>
                    <a:lstStyle/>
                    <a:p>
                      <a:pPr>
                        <a:lnSpc>
                          <a:spcPct val="150000"/>
                        </a:lnSpc>
                        <a:spcAft>
                          <a:spcPts val="0"/>
                        </a:spcAft>
                      </a:pPr>
                      <a:r>
                        <a:rPr lang="zh-CN" sz="1400" kern="100">
                          <a:effectLst/>
                        </a:rPr>
                        <a:t>传输状态</a:t>
                      </a:r>
                      <a:r>
                        <a:rPr lang="en-US" sz="1400" kern="100">
                          <a:effectLst/>
                        </a:rPr>
                        <a:t>(Transfer State)</a:t>
                      </a:r>
                      <a:endParaRPr lang="zh-CN" sz="1200" kern="100">
                        <a:effectLst/>
                        <a:latin typeface="Times New Roman"/>
                        <a:ea typeface="宋体"/>
                        <a:cs typeface="Times New Roman"/>
                      </a:endParaRPr>
                    </a:p>
                  </a:txBody>
                  <a:tcPr marL="68580" marR="68580" marT="0" marB="0"/>
                </a:tc>
              </a:tr>
              <a:tr h="299116">
                <a:tc vMerge="1">
                  <a:txBody>
                    <a:bodyPr/>
                    <a:lstStyle/>
                    <a:p>
                      <a:endParaRPr lang="zh-CN" altLang="en-US"/>
                    </a:p>
                  </a:txBody>
                  <a:tcPr/>
                </a:tc>
                <a:tc>
                  <a:txBody>
                    <a:bodyPr/>
                    <a:lstStyle/>
                    <a:p>
                      <a:pPr>
                        <a:lnSpc>
                          <a:spcPct val="150000"/>
                        </a:lnSpc>
                        <a:spcAft>
                          <a:spcPts val="0"/>
                        </a:spcAft>
                      </a:pPr>
                      <a:r>
                        <a:rPr lang="zh-CN" sz="1400" kern="100">
                          <a:effectLst/>
                        </a:rPr>
                        <a:t>发送数据状态</a:t>
                      </a:r>
                      <a:r>
                        <a:rPr lang="en-US" sz="1400" kern="100">
                          <a:effectLst/>
                        </a:rPr>
                        <a:t>(Sending-data State)</a:t>
                      </a:r>
                      <a:endParaRPr lang="zh-CN" sz="1200" kern="100">
                        <a:effectLst/>
                        <a:latin typeface="Times New Roman"/>
                        <a:ea typeface="宋体"/>
                        <a:cs typeface="Times New Roman"/>
                      </a:endParaRPr>
                    </a:p>
                  </a:txBody>
                  <a:tcPr marL="68580" marR="68580" marT="0" marB="0"/>
                </a:tc>
              </a:tr>
              <a:tr h="299116">
                <a:tc vMerge="1">
                  <a:txBody>
                    <a:bodyPr/>
                    <a:lstStyle/>
                    <a:p>
                      <a:endParaRPr lang="zh-CN" altLang="en-US"/>
                    </a:p>
                  </a:txBody>
                  <a:tcPr/>
                </a:tc>
                <a:tc>
                  <a:txBody>
                    <a:bodyPr/>
                    <a:lstStyle/>
                    <a:p>
                      <a:pPr>
                        <a:lnSpc>
                          <a:spcPct val="150000"/>
                        </a:lnSpc>
                        <a:spcAft>
                          <a:spcPts val="0"/>
                        </a:spcAft>
                      </a:pPr>
                      <a:r>
                        <a:rPr lang="zh-CN" sz="1400" kern="100">
                          <a:effectLst/>
                        </a:rPr>
                        <a:t>接收数据状态</a:t>
                      </a:r>
                      <a:r>
                        <a:rPr lang="en-US" sz="1400" kern="100">
                          <a:effectLst/>
                        </a:rPr>
                        <a:t>(Receive-data State)</a:t>
                      </a:r>
                      <a:endParaRPr lang="zh-CN" sz="1200" kern="100">
                        <a:effectLst/>
                        <a:latin typeface="Times New Roman"/>
                        <a:ea typeface="宋体"/>
                        <a:cs typeface="Times New Roman"/>
                      </a:endParaRPr>
                    </a:p>
                  </a:txBody>
                  <a:tcPr marL="68580" marR="68580" marT="0" marB="0"/>
                </a:tc>
              </a:tr>
              <a:tr h="299116">
                <a:tc vMerge="1">
                  <a:txBody>
                    <a:bodyPr/>
                    <a:lstStyle/>
                    <a:p>
                      <a:endParaRPr lang="zh-CN" altLang="en-US"/>
                    </a:p>
                  </a:txBody>
                  <a:tcPr/>
                </a:tc>
                <a:tc>
                  <a:txBody>
                    <a:bodyPr/>
                    <a:lstStyle/>
                    <a:p>
                      <a:pPr>
                        <a:lnSpc>
                          <a:spcPct val="150000"/>
                        </a:lnSpc>
                        <a:spcAft>
                          <a:spcPts val="0"/>
                        </a:spcAft>
                      </a:pPr>
                      <a:r>
                        <a:rPr lang="zh-CN" sz="1400" kern="100">
                          <a:effectLst/>
                        </a:rPr>
                        <a:t>编程状态</a:t>
                      </a:r>
                      <a:r>
                        <a:rPr lang="en-US" sz="1400" kern="100">
                          <a:effectLst/>
                        </a:rPr>
                        <a:t>(Programming State)</a:t>
                      </a:r>
                      <a:endParaRPr lang="zh-CN" sz="1200" kern="100">
                        <a:effectLst/>
                        <a:latin typeface="Times New Roman"/>
                        <a:ea typeface="宋体"/>
                        <a:cs typeface="Times New Roman"/>
                      </a:endParaRPr>
                    </a:p>
                  </a:txBody>
                  <a:tcPr marL="68580" marR="68580" marT="0" marB="0"/>
                </a:tc>
              </a:tr>
              <a:tr h="347627">
                <a:tc vMerge="1">
                  <a:txBody>
                    <a:bodyPr/>
                    <a:lstStyle/>
                    <a:p>
                      <a:endParaRPr lang="zh-CN" altLang="en-US"/>
                    </a:p>
                  </a:txBody>
                  <a:tcPr/>
                </a:tc>
                <a:tc>
                  <a:txBody>
                    <a:bodyPr/>
                    <a:lstStyle/>
                    <a:p>
                      <a:pPr>
                        <a:lnSpc>
                          <a:spcPct val="150000"/>
                        </a:lnSpc>
                        <a:spcAft>
                          <a:spcPts val="0"/>
                        </a:spcAft>
                      </a:pPr>
                      <a:r>
                        <a:rPr lang="zh-CN" sz="1400" kern="100">
                          <a:effectLst/>
                        </a:rPr>
                        <a:t>断开连接状态</a:t>
                      </a:r>
                      <a:r>
                        <a:rPr lang="en-US" sz="1400" kern="100">
                          <a:effectLst/>
                        </a:rPr>
                        <a:t>(Disconnect State)</a:t>
                      </a:r>
                      <a:endParaRPr lang="zh-CN" sz="1200" kern="100">
                        <a:effectLst/>
                        <a:latin typeface="Times New Roman"/>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1793895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SDIO—SD</a:t>
            </a:r>
            <a:r>
              <a:rPr lang="zh-CN" altLang="en-US" sz="3200" b="1">
                <a:latin typeface="微软雅黑" pitchFamily="34" charset="-122"/>
                <a:ea typeface="微软雅黑" pitchFamily="34" charset="-122"/>
              </a:rPr>
              <a:t>卡读写测试</a:t>
            </a:r>
            <a:endParaRPr lang="zh-CN" altLang="en-US" sz="3200" b="1" dirty="0">
              <a:latin typeface="微软雅黑" pitchFamily="34" charset="-122"/>
              <a:ea typeface="微软雅黑" pitchFamily="34" charset="-122"/>
            </a:endParaRPr>
          </a:p>
        </p:txBody>
      </p:sp>
      <p:sp>
        <p:nvSpPr>
          <p:cNvPr id="3" name="矩形 2"/>
          <p:cNvSpPr/>
          <p:nvPr/>
        </p:nvSpPr>
        <p:spPr>
          <a:xfrm>
            <a:off x="370186" y="1196752"/>
            <a:ext cx="1346844" cy="369332"/>
          </a:xfrm>
          <a:prstGeom prst="rect">
            <a:avLst/>
          </a:prstGeom>
        </p:spPr>
        <p:txBody>
          <a:bodyPr wrap="none">
            <a:spAutoFit/>
          </a:bodyPr>
          <a:lstStyle/>
          <a:p>
            <a:r>
              <a:rPr lang="zh-CN" altLang="en-US" b="1" smtClean="0"/>
              <a:t>卡</a:t>
            </a:r>
            <a:r>
              <a:rPr lang="zh-CN" altLang="en-US" b="1"/>
              <a:t>识别模式</a:t>
            </a:r>
          </a:p>
        </p:txBody>
      </p:sp>
      <p:pic>
        <p:nvPicPr>
          <p:cNvPr id="8" name="图片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6410" y="1634644"/>
            <a:ext cx="5663902" cy="4867641"/>
          </a:xfrm>
          <a:prstGeom prst="rect">
            <a:avLst/>
          </a:prstGeom>
          <a:noFill/>
        </p:spPr>
      </p:pic>
    </p:spTree>
    <p:extLst>
      <p:ext uri="{BB962C8B-B14F-4D97-AF65-F5344CB8AC3E}">
        <p14:creationId xmlns:p14="http://schemas.microsoft.com/office/powerpoint/2010/main" val="1893574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SDIO—SD</a:t>
            </a:r>
            <a:r>
              <a:rPr lang="zh-CN" altLang="en-US" sz="3200" b="1">
                <a:latin typeface="微软雅黑" pitchFamily="34" charset="-122"/>
                <a:ea typeface="微软雅黑" pitchFamily="34" charset="-122"/>
              </a:rPr>
              <a:t>卡读写测试</a:t>
            </a:r>
            <a:endParaRPr lang="zh-CN" altLang="en-US" sz="3200" b="1" dirty="0">
              <a:latin typeface="微软雅黑" pitchFamily="34" charset="-122"/>
              <a:ea typeface="微软雅黑" pitchFamily="34" charset="-122"/>
            </a:endParaRPr>
          </a:p>
        </p:txBody>
      </p:sp>
      <p:sp>
        <p:nvSpPr>
          <p:cNvPr id="3" name="矩形 2"/>
          <p:cNvSpPr/>
          <p:nvPr/>
        </p:nvSpPr>
        <p:spPr>
          <a:xfrm>
            <a:off x="370186" y="1196752"/>
            <a:ext cx="1346844" cy="369332"/>
          </a:xfrm>
          <a:prstGeom prst="rect">
            <a:avLst/>
          </a:prstGeom>
        </p:spPr>
        <p:txBody>
          <a:bodyPr wrap="none">
            <a:spAutoFit/>
          </a:bodyPr>
          <a:lstStyle/>
          <a:p>
            <a:r>
              <a:rPr lang="zh-CN" altLang="en-US" b="1" smtClean="0"/>
              <a:t>卡</a:t>
            </a:r>
            <a:r>
              <a:rPr lang="zh-CN" altLang="en-US" b="1"/>
              <a:t>识别模式</a:t>
            </a:r>
          </a:p>
        </p:txBody>
      </p:sp>
      <p:sp>
        <p:nvSpPr>
          <p:cNvPr id="2" name="矩形 1"/>
          <p:cNvSpPr/>
          <p:nvPr/>
        </p:nvSpPr>
        <p:spPr>
          <a:xfrm>
            <a:off x="539552" y="1674674"/>
            <a:ext cx="8280920" cy="1285032"/>
          </a:xfrm>
          <a:prstGeom prst="rect">
            <a:avLst/>
          </a:prstGeom>
        </p:spPr>
        <p:txBody>
          <a:bodyPr wrap="square">
            <a:spAutoFit/>
          </a:bodyPr>
          <a:lstStyle/>
          <a:p>
            <a:pPr>
              <a:lnSpc>
                <a:spcPct val="150000"/>
              </a:lnSpc>
            </a:pPr>
            <a:r>
              <a:rPr lang="en-US" altLang="zh-CN" smtClean="0"/>
              <a:t>	</a:t>
            </a:r>
            <a:r>
              <a:rPr lang="zh-CN" altLang="zh-CN" smtClean="0"/>
              <a:t>在</a:t>
            </a:r>
            <a:r>
              <a:rPr lang="zh-CN" altLang="zh-CN"/>
              <a:t>卡识别模式下，主机会复位所有处于“卡识别模式”的</a:t>
            </a:r>
            <a:r>
              <a:rPr lang="en-US" altLang="zh-CN"/>
              <a:t>SD</a:t>
            </a:r>
            <a:r>
              <a:rPr lang="zh-CN" altLang="zh-CN"/>
              <a:t>卡，确认其工作电压范围，识别</a:t>
            </a:r>
            <a:r>
              <a:rPr lang="en-US" altLang="zh-CN"/>
              <a:t>SD</a:t>
            </a:r>
            <a:r>
              <a:rPr lang="zh-CN" altLang="zh-CN"/>
              <a:t>卡类型，并且获取</a:t>
            </a:r>
            <a:r>
              <a:rPr lang="en-US" altLang="zh-CN"/>
              <a:t>SD</a:t>
            </a:r>
            <a:r>
              <a:rPr lang="zh-CN" altLang="zh-CN"/>
              <a:t>卡的相对地址</a:t>
            </a:r>
            <a:r>
              <a:rPr lang="en-US" altLang="zh-CN"/>
              <a:t>(</a:t>
            </a:r>
            <a:r>
              <a:rPr lang="zh-CN" altLang="zh-CN"/>
              <a:t>卡相对地址较短，便于寻址</a:t>
            </a:r>
            <a:r>
              <a:rPr lang="en-US" altLang="zh-CN"/>
              <a:t>)</a:t>
            </a:r>
            <a:r>
              <a:rPr lang="zh-CN" altLang="zh-CN"/>
              <a:t>。在卡识别过程中，要求</a:t>
            </a:r>
            <a:r>
              <a:rPr lang="en-US" altLang="zh-CN"/>
              <a:t>SD</a:t>
            </a:r>
            <a:r>
              <a:rPr lang="zh-CN" altLang="zh-CN"/>
              <a:t>卡工作在识别时钟频率</a:t>
            </a:r>
            <a:r>
              <a:rPr lang="en-US" altLang="zh-CN"/>
              <a:t>FOD</a:t>
            </a:r>
            <a:r>
              <a:rPr lang="zh-CN" altLang="zh-CN"/>
              <a:t>的状态下。</a:t>
            </a:r>
          </a:p>
        </p:txBody>
      </p:sp>
      <p:sp>
        <p:nvSpPr>
          <p:cNvPr id="4" name="矩形 3"/>
          <p:cNvSpPr/>
          <p:nvPr/>
        </p:nvSpPr>
        <p:spPr>
          <a:xfrm>
            <a:off x="683568" y="3356992"/>
            <a:ext cx="8064896"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smtClean="0"/>
              <a:t>上</a:t>
            </a:r>
            <a:r>
              <a:rPr lang="zh-CN" altLang="zh-CN"/>
              <a:t>电后，所有卡处于空闲状态</a:t>
            </a:r>
            <a:r>
              <a:rPr lang="zh-CN" altLang="zh-CN" smtClean="0"/>
              <a:t>，可发送</a:t>
            </a:r>
            <a:r>
              <a:rPr lang="en-US" altLang="zh-CN"/>
              <a:t>GO_IDLE_STATE(CMD0)</a:t>
            </a:r>
            <a:r>
              <a:rPr lang="zh-CN" altLang="zh-CN"/>
              <a:t>让所有卡软复位从而进入</a:t>
            </a:r>
            <a:r>
              <a:rPr lang="zh-CN" altLang="zh-CN" smtClean="0"/>
              <a:t>空闲状态。</a:t>
            </a:r>
            <a:endParaRPr lang="en-US" altLang="zh-CN" smtClean="0"/>
          </a:p>
          <a:p>
            <a:pPr marL="285750" indent="-285750">
              <a:lnSpc>
                <a:spcPct val="150000"/>
              </a:lnSpc>
              <a:buFont typeface="Arial" panose="020B0604020202020204" pitchFamily="34" charset="0"/>
              <a:buChar char="•"/>
            </a:pPr>
            <a:r>
              <a:rPr lang="zh-CN" altLang="en-US" smtClean="0"/>
              <a:t>使用</a:t>
            </a:r>
            <a:r>
              <a:rPr lang="en-US" altLang="zh-CN" smtClean="0"/>
              <a:t>SEND_IF_COND(CMD8</a:t>
            </a:r>
            <a:r>
              <a:rPr lang="en-US" altLang="zh-CN"/>
              <a:t>)</a:t>
            </a:r>
            <a:r>
              <a:rPr lang="zh-CN" altLang="zh-CN" smtClean="0"/>
              <a:t>命令</a:t>
            </a:r>
            <a:r>
              <a:rPr lang="zh-CN" altLang="en-US" smtClean="0"/>
              <a:t>根据响应确定卡的电压支持范围</a:t>
            </a:r>
            <a:r>
              <a:rPr lang="zh-CN" altLang="zh-CN" smtClean="0"/>
              <a:t>。</a:t>
            </a:r>
            <a:r>
              <a:rPr lang="en-US" altLang="zh-CN" smtClean="0"/>
              <a:t>CMD8</a:t>
            </a:r>
            <a:r>
              <a:rPr lang="zh-CN" altLang="zh-CN"/>
              <a:t>是</a:t>
            </a:r>
            <a:r>
              <a:rPr lang="en-US" altLang="zh-CN"/>
              <a:t>SD</a:t>
            </a:r>
            <a:r>
              <a:rPr lang="zh-CN" altLang="zh-CN"/>
              <a:t>卡标准</a:t>
            </a:r>
            <a:r>
              <a:rPr lang="en-US" altLang="zh-CN"/>
              <a:t>V2.0</a:t>
            </a:r>
            <a:r>
              <a:rPr lang="zh-CN" altLang="zh-CN"/>
              <a:t>版本才有的新命令，所以如果主机有接收到响应，可以判断卡为</a:t>
            </a:r>
            <a:r>
              <a:rPr lang="en-US" altLang="zh-CN"/>
              <a:t>V2.0</a:t>
            </a:r>
            <a:r>
              <a:rPr lang="zh-CN" altLang="zh-CN"/>
              <a:t>或更高版本</a:t>
            </a:r>
            <a:r>
              <a:rPr lang="en-US" altLang="zh-CN"/>
              <a:t>SD</a:t>
            </a:r>
            <a:r>
              <a:rPr lang="zh-CN" altLang="zh-CN" smtClean="0"/>
              <a:t>卡</a:t>
            </a:r>
            <a:r>
              <a:rPr lang="en-US" altLang="zh-CN" smtClean="0"/>
              <a:t>(</a:t>
            </a:r>
            <a:r>
              <a:rPr lang="zh-CN" altLang="en-US" smtClean="0"/>
              <a:t>非</a:t>
            </a:r>
            <a:r>
              <a:rPr lang="en-US" altLang="zh-CN" smtClean="0"/>
              <a:t>MMC</a:t>
            </a:r>
            <a:r>
              <a:rPr lang="zh-CN" altLang="en-US" smtClean="0"/>
              <a:t>卡</a:t>
            </a:r>
            <a:r>
              <a:rPr lang="en-US" altLang="zh-CN" smtClean="0"/>
              <a:t>)</a:t>
            </a:r>
            <a:r>
              <a:rPr lang="zh-CN" altLang="zh-CN" smtClean="0"/>
              <a:t>。</a:t>
            </a:r>
            <a:endParaRPr lang="zh-CN" altLang="zh-CN"/>
          </a:p>
        </p:txBody>
      </p:sp>
    </p:spTree>
    <p:extLst>
      <p:ext uri="{BB962C8B-B14F-4D97-AF65-F5344CB8AC3E}">
        <p14:creationId xmlns:p14="http://schemas.microsoft.com/office/powerpoint/2010/main" val="2851578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SDIO—SD</a:t>
            </a:r>
            <a:r>
              <a:rPr lang="zh-CN" altLang="en-US" sz="3200" b="1">
                <a:latin typeface="微软雅黑" pitchFamily="34" charset="-122"/>
                <a:ea typeface="微软雅黑" pitchFamily="34" charset="-122"/>
              </a:rPr>
              <a:t>卡读写测试</a:t>
            </a:r>
            <a:endParaRPr lang="zh-CN" altLang="en-US" sz="3200" b="1" dirty="0">
              <a:latin typeface="微软雅黑" pitchFamily="34" charset="-122"/>
              <a:ea typeface="微软雅黑" pitchFamily="34" charset="-122"/>
            </a:endParaRPr>
          </a:p>
        </p:txBody>
      </p:sp>
      <p:sp>
        <p:nvSpPr>
          <p:cNvPr id="3" name="矩形 2"/>
          <p:cNvSpPr/>
          <p:nvPr/>
        </p:nvSpPr>
        <p:spPr>
          <a:xfrm>
            <a:off x="370186" y="1196752"/>
            <a:ext cx="1346844" cy="369332"/>
          </a:xfrm>
          <a:prstGeom prst="rect">
            <a:avLst/>
          </a:prstGeom>
        </p:spPr>
        <p:txBody>
          <a:bodyPr wrap="none">
            <a:spAutoFit/>
          </a:bodyPr>
          <a:lstStyle/>
          <a:p>
            <a:r>
              <a:rPr lang="zh-CN" altLang="en-US" b="1" smtClean="0"/>
              <a:t>卡</a:t>
            </a:r>
            <a:r>
              <a:rPr lang="zh-CN" altLang="en-US" b="1"/>
              <a:t>识别模式</a:t>
            </a:r>
          </a:p>
        </p:txBody>
      </p:sp>
      <p:sp>
        <p:nvSpPr>
          <p:cNvPr id="4" name="矩形 3"/>
          <p:cNvSpPr/>
          <p:nvPr/>
        </p:nvSpPr>
        <p:spPr>
          <a:xfrm>
            <a:off x="611560" y="1772816"/>
            <a:ext cx="8064896" cy="383181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mtClean="0"/>
              <a:t>使用</a:t>
            </a:r>
            <a:r>
              <a:rPr lang="en-US" altLang="zh-CN" smtClean="0"/>
              <a:t>SD_SEND_OP_COND(ACMD41</a:t>
            </a:r>
            <a:r>
              <a:rPr lang="en-US" altLang="zh-CN"/>
              <a:t>)</a:t>
            </a:r>
            <a:r>
              <a:rPr lang="zh-CN" altLang="zh-CN" smtClean="0"/>
              <a:t>命令识别</a:t>
            </a:r>
            <a:r>
              <a:rPr lang="zh-CN" altLang="zh-CN"/>
              <a:t>或拒绝不匹配它的电压范围的卡</a:t>
            </a:r>
            <a:r>
              <a:rPr lang="zh-CN" altLang="zh-CN" smtClean="0"/>
              <a:t>。</a:t>
            </a:r>
            <a:r>
              <a:rPr lang="zh-CN" altLang="en-US" smtClean="0"/>
              <a:t>并通过</a:t>
            </a:r>
            <a:r>
              <a:rPr lang="en-US" altLang="zh-CN" smtClean="0"/>
              <a:t>HCS</a:t>
            </a:r>
            <a:r>
              <a:rPr lang="zh-CN" altLang="en-US" smtClean="0"/>
              <a:t>位及其响应判断是</a:t>
            </a:r>
            <a:r>
              <a:rPr lang="en-US" altLang="zh-CN" smtClean="0"/>
              <a:t>SDSC</a:t>
            </a:r>
            <a:r>
              <a:rPr lang="zh-CN" altLang="en-US" smtClean="0"/>
              <a:t>还是</a:t>
            </a:r>
            <a:r>
              <a:rPr lang="en-US" altLang="zh-CN" smtClean="0"/>
              <a:t>SDHC</a:t>
            </a:r>
            <a:r>
              <a:rPr lang="zh-CN" altLang="en-US" smtClean="0"/>
              <a:t>卡。</a:t>
            </a:r>
            <a:endParaRPr lang="en-US" altLang="zh-CN" smtClean="0"/>
          </a:p>
          <a:p>
            <a:pPr marL="285750" indent="-285750">
              <a:lnSpc>
                <a:spcPct val="150000"/>
              </a:lnSpc>
              <a:buFont typeface="Arial" panose="020B0604020202020204" pitchFamily="34" charset="0"/>
              <a:buChar char="•"/>
            </a:pPr>
            <a:r>
              <a:rPr lang="zh-CN" altLang="en-US" smtClean="0"/>
              <a:t>使用</a:t>
            </a:r>
            <a:r>
              <a:rPr lang="en-US" altLang="zh-CN" smtClean="0"/>
              <a:t>ALL_SEND_CID(CMD2)</a:t>
            </a:r>
            <a:r>
              <a:rPr lang="zh-CN" altLang="zh-CN" smtClean="0"/>
              <a:t> 来</a:t>
            </a:r>
            <a:r>
              <a:rPr lang="zh-CN" altLang="zh-CN"/>
              <a:t>控制所有卡返回它们的卡识别号</a:t>
            </a:r>
            <a:r>
              <a:rPr lang="en-US" altLang="zh-CN"/>
              <a:t>(CID)</a:t>
            </a:r>
            <a:r>
              <a:rPr lang="zh-CN" altLang="zh-CN"/>
              <a:t>，处于准备状态的卡在发送</a:t>
            </a:r>
            <a:r>
              <a:rPr lang="en-US" altLang="zh-CN"/>
              <a:t>CID</a:t>
            </a:r>
            <a:r>
              <a:rPr lang="zh-CN" altLang="zh-CN"/>
              <a:t>之后就进入识别状态</a:t>
            </a:r>
            <a:r>
              <a:rPr lang="zh-CN" altLang="zh-CN" smtClean="0"/>
              <a:t>。</a:t>
            </a:r>
            <a:endParaRPr lang="en-US" altLang="zh-CN" smtClean="0"/>
          </a:p>
          <a:p>
            <a:pPr marL="285750" indent="-285750">
              <a:lnSpc>
                <a:spcPct val="150000"/>
              </a:lnSpc>
              <a:buFont typeface="Arial" panose="020B0604020202020204" pitchFamily="34" charset="0"/>
              <a:buChar char="•"/>
            </a:pPr>
            <a:r>
              <a:rPr lang="zh-CN" altLang="zh-CN" smtClean="0"/>
              <a:t>发送</a:t>
            </a:r>
            <a:r>
              <a:rPr lang="en-US" altLang="zh-CN"/>
              <a:t>SEND_RELATIVE_ADDR(CMD3)</a:t>
            </a:r>
            <a:r>
              <a:rPr lang="zh-CN" altLang="zh-CN"/>
              <a:t>命令，让卡自己推荐一个相对地址</a:t>
            </a:r>
            <a:r>
              <a:rPr lang="en-US" altLang="zh-CN"/>
              <a:t>(RCA)</a:t>
            </a:r>
            <a:r>
              <a:rPr lang="zh-CN" altLang="zh-CN"/>
              <a:t>并响应命令。这个</a:t>
            </a:r>
            <a:r>
              <a:rPr lang="en-US" altLang="zh-CN"/>
              <a:t>RCA</a:t>
            </a:r>
            <a:r>
              <a:rPr lang="zh-CN" altLang="zh-CN"/>
              <a:t>是</a:t>
            </a:r>
            <a:r>
              <a:rPr lang="en-US" altLang="zh-CN"/>
              <a:t>16bit</a:t>
            </a:r>
            <a:r>
              <a:rPr lang="zh-CN" altLang="zh-CN"/>
              <a:t>地址，而</a:t>
            </a:r>
            <a:r>
              <a:rPr lang="en-US" altLang="zh-CN"/>
              <a:t>CID</a:t>
            </a:r>
            <a:r>
              <a:rPr lang="zh-CN" altLang="zh-CN"/>
              <a:t>是</a:t>
            </a:r>
            <a:r>
              <a:rPr lang="en-US" altLang="zh-CN"/>
              <a:t>128bit</a:t>
            </a:r>
            <a:r>
              <a:rPr lang="zh-CN" altLang="zh-CN"/>
              <a:t>地址，使用</a:t>
            </a:r>
            <a:r>
              <a:rPr lang="en-US" altLang="zh-CN"/>
              <a:t>RCA</a:t>
            </a:r>
            <a:r>
              <a:rPr lang="zh-CN" altLang="zh-CN"/>
              <a:t>简化通信</a:t>
            </a:r>
            <a:r>
              <a:rPr lang="zh-CN" altLang="zh-CN" smtClean="0"/>
              <a:t>。</a:t>
            </a:r>
            <a:endParaRPr lang="en-US" altLang="zh-CN" smtClean="0"/>
          </a:p>
          <a:p>
            <a:pPr marL="285750" indent="-285750">
              <a:lnSpc>
                <a:spcPct val="150000"/>
              </a:lnSpc>
              <a:buFont typeface="Arial" panose="020B0604020202020204" pitchFamily="34" charset="0"/>
              <a:buChar char="•"/>
            </a:pPr>
            <a:r>
              <a:rPr lang="zh-CN" altLang="zh-CN" smtClean="0"/>
              <a:t>卡</a:t>
            </a:r>
            <a:r>
              <a:rPr lang="zh-CN" altLang="zh-CN"/>
              <a:t>在接收到</a:t>
            </a:r>
            <a:r>
              <a:rPr lang="en-US" altLang="zh-CN"/>
              <a:t>CMD3</a:t>
            </a:r>
            <a:r>
              <a:rPr lang="zh-CN" altLang="zh-CN"/>
              <a:t>并发出响应后就进入数据传输模式，并处于待机状态，主机在获取所有卡</a:t>
            </a:r>
            <a:r>
              <a:rPr lang="en-US" altLang="zh-CN"/>
              <a:t>RCA</a:t>
            </a:r>
            <a:r>
              <a:rPr lang="zh-CN" altLang="zh-CN"/>
              <a:t>之后也进入数据传输模式</a:t>
            </a:r>
            <a:r>
              <a:rPr lang="zh-CN" altLang="zh-CN" smtClean="0"/>
              <a:t>。</a:t>
            </a:r>
            <a:endParaRPr lang="zh-CN" altLang="zh-CN"/>
          </a:p>
        </p:txBody>
      </p:sp>
    </p:spTree>
    <p:extLst>
      <p:ext uri="{BB962C8B-B14F-4D97-AF65-F5344CB8AC3E}">
        <p14:creationId xmlns:p14="http://schemas.microsoft.com/office/powerpoint/2010/main" val="2258779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SDIO—SD</a:t>
            </a:r>
            <a:r>
              <a:rPr lang="zh-CN" altLang="en-US" sz="3200" b="1">
                <a:latin typeface="微软雅黑" pitchFamily="34" charset="-122"/>
                <a:ea typeface="微软雅黑" pitchFamily="34" charset="-122"/>
              </a:rPr>
              <a:t>卡读写测试</a:t>
            </a:r>
            <a:endParaRPr lang="zh-CN" altLang="en-US" sz="3200" b="1" dirty="0">
              <a:latin typeface="微软雅黑" pitchFamily="34" charset="-122"/>
              <a:ea typeface="微软雅黑" pitchFamily="34" charset="-122"/>
            </a:endParaRPr>
          </a:p>
        </p:txBody>
      </p:sp>
      <p:sp>
        <p:nvSpPr>
          <p:cNvPr id="3" name="矩形 2"/>
          <p:cNvSpPr/>
          <p:nvPr/>
        </p:nvSpPr>
        <p:spPr>
          <a:xfrm>
            <a:off x="370186" y="1196752"/>
            <a:ext cx="1579278" cy="369332"/>
          </a:xfrm>
          <a:prstGeom prst="rect">
            <a:avLst/>
          </a:prstGeom>
        </p:spPr>
        <p:txBody>
          <a:bodyPr wrap="none">
            <a:spAutoFit/>
          </a:bodyPr>
          <a:lstStyle/>
          <a:p>
            <a:r>
              <a:rPr lang="zh-CN" altLang="en-US" b="1" smtClean="0"/>
              <a:t>数据传输模式</a:t>
            </a:r>
            <a:endParaRPr lang="zh-CN" altLang="en-US" b="1"/>
          </a:p>
        </p:txBody>
      </p:sp>
      <p:pic>
        <p:nvPicPr>
          <p:cNvPr id="6" name="图片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4846" y="1571486"/>
            <a:ext cx="6560020" cy="4961086"/>
          </a:xfrm>
          <a:prstGeom prst="rect">
            <a:avLst/>
          </a:prstGeom>
          <a:noFill/>
        </p:spPr>
      </p:pic>
    </p:spTree>
    <p:extLst>
      <p:ext uri="{BB962C8B-B14F-4D97-AF65-F5344CB8AC3E}">
        <p14:creationId xmlns:p14="http://schemas.microsoft.com/office/powerpoint/2010/main" val="3906679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SDIO—SD</a:t>
            </a:r>
            <a:r>
              <a:rPr lang="zh-CN" altLang="en-US" sz="3200" b="1">
                <a:latin typeface="微软雅黑" pitchFamily="34" charset="-122"/>
                <a:ea typeface="微软雅黑" pitchFamily="34" charset="-122"/>
              </a:rPr>
              <a:t>卡读写测试</a:t>
            </a:r>
            <a:endParaRPr lang="zh-CN" altLang="en-US" sz="3200" b="1" dirty="0">
              <a:latin typeface="微软雅黑" pitchFamily="34" charset="-122"/>
              <a:ea typeface="微软雅黑" pitchFamily="34" charset="-122"/>
            </a:endParaRPr>
          </a:p>
        </p:txBody>
      </p:sp>
      <p:sp>
        <p:nvSpPr>
          <p:cNvPr id="3" name="矩形 2"/>
          <p:cNvSpPr/>
          <p:nvPr/>
        </p:nvSpPr>
        <p:spPr>
          <a:xfrm>
            <a:off x="370186" y="1052736"/>
            <a:ext cx="1579278" cy="369332"/>
          </a:xfrm>
          <a:prstGeom prst="rect">
            <a:avLst/>
          </a:prstGeom>
        </p:spPr>
        <p:txBody>
          <a:bodyPr wrap="none">
            <a:spAutoFit/>
          </a:bodyPr>
          <a:lstStyle/>
          <a:p>
            <a:r>
              <a:rPr lang="zh-CN" altLang="en-US" b="1" smtClean="0"/>
              <a:t>数据</a:t>
            </a:r>
            <a:r>
              <a:rPr lang="zh-CN" altLang="en-US" b="1"/>
              <a:t>传输模式</a:t>
            </a:r>
          </a:p>
        </p:txBody>
      </p:sp>
      <p:sp>
        <p:nvSpPr>
          <p:cNvPr id="2" name="矩形 1"/>
          <p:cNvSpPr/>
          <p:nvPr/>
        </p:nvSpPr>
        <p:spPr>
          <a:xfrm>
            <a:off x="539552" y="1412776"/>
            <a:ext cx="8280920" cy="1285032"/>
          </a:xfrm>
          <a:prstGeom prst="rect">
            <a:avLst/>
          </a:prstGeom>
        </p:spPr>
        <p:txBody>
          <a:bodyPr wrap="square">
            <a:spAutoFit/>
          </a:bodyPr>
          <a:lstStyle/>
          <a:p>
            <a:pPr>
              <a:lnSpc>
                <a:spcPct val="150000"/>
              </a:lnSpc>
            </a:pPr>
            <a:r>
              <a:rPr lang="en-US" altLang="zh-CN" smtClean="0"/>
              <a:t>	</a:t>
            </a:r>
            <a:r>
              <a:rPr lang="zh-CN" altLang="zh-CN" smtClean="0"/>
              <a:t>只有</a:t>
            </a:r>
            <a:r>
              <a:rPr lang="en-US" altLang="zh-CN"/>
              <a:t>SD</a:t>
            </a:r>
            <a:r>
              <a:rPr lang="zh-CN" altLang="zh-CN"/>
              <a:t>卡系统处于数据传输模式下才可以进行数据读写操作。数据传输模式下可以将主机</a:t>
            </a:r>
            <a:r>
              <a:rPr lang="en-US" altLang="zh-CN"/>
              <a:t>SD</a:t>
            </a:r>
            <a:r>
              <a:rPr lang="zh-CN" altLang="zh-CN"/>
              <a:t>时钟频率设置为</a:t>
            </a:r>
            <a:r>
              <a:rPr lang="en-US" altLang="zh-CN"/>
              <a:t>FPP</a:t>
            </a:r>
            <a:r>
              <a:rPr lang="zh-CN" altLang="zh-CN"/>
              <a:t>，默认最高为</a:t>
            </a:r>
            <a:r>
              <a:rPr lang="en-US" altLang="zh-CN"/>
              <a:t>25MHz</a:t>
            </a:r>
            <a:r>
              <a:rPr lang="zh-CN" altLang="zh-CN"/>
              <a:t>，频率切换可以通过</a:t>
            </a:r>
            <a:r>
              <a:rPr lang="en-US" altLang="zh-CN"/>
              <a:t>CMD4</a:t>
            </a:r>
            <a:r>
              <a:rPr lang="zh-CN" altLang="zh-CN"/>
              <a:t>命令来实现。</a:t>
            </a:r>
          </a:p>
        </p:txBody>
      </p:sp>
      <p:sp>
        <p:nvSpPr>
          <p:cNvPr id="4" name="矩形 3"/>
          <p:cNvSpPr/>
          <p:nvPr/>
        </p:nvSpPr>
        <p:spPr>
          <a:xfrm>
            <a:off x="539552" y="2636912"/>
            <a:ext cx="8064896" cy="424731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t>CMD7</a:t>
            </a:r>
            <a:r>
              <a:rPr lang="zh-CN" altLang="zh-CN"/>
              <a:t>用来选定和取消指定的卡，卡在待机状态下还不能进行数据通信，因为总线上可能有多个卡都是出于待机状态，必须选择一个</a:t>
            </a:r>
            <a:r>
              <a:rPr lang="en-US" altLang="zh-CN"/>
              <a:t>RCA</a:t>
            </a:r>
            <a:r>
              <a:rPr lang="zh-CN" altLang="zh-CN"/>
              <a:t>地址目标卡使其进入传输状态才可以进行数据通信。同时通过</a:t>
            </a:r>
            <a:r>
              <a:rPr lang="en-US" altLang="zh-CN"/>
              <a:t>CMD7</a:t>
            </a:r>
            <a:r>
              <a:rPr lang="zh-CN" altLang="zh-CN"/>
              <a:t>命令也可以让已经被选择的目标卡返回到待机状态</a:t>
            </a:r>
            <a:r>
              <a:rPr lang="zh-CN" altLang="zh-CN" smtClean="0"/>
              <a:t>。</a:t>
            </a:r>
            <a:endParaRPr lang="en-US" altLang="zh-CN" smtClean="0"/>
          </a:p>
          <a:p>
            <a:pPr marL="285750" indent="-285750">
              <a:lnSpc>
                <a:spcPct val="150000"/>
              </a:lnSpc>
              <a:buFont typeface="Arial" panose="020B0604020202020204" pitchFamily="34" charset="0"/>
              <a:buChar char="•"/>
            </a:pPr>
            <a:r>
              <a:rPr lang="zh-CN" altLang="zh-CN"/>
              <a:t>数据传输模式下的数据通信都是主机和目标卡之间通过寻址命令点对点进行的。卡处于传输状态下可以</a:t>
            </a:r>
            <a:r>
              <a:rPr lang="zh-CN" altLang="zh-CN" smtClean="0"/>
              <a:t>使用块</a:t>
            </a:r>
            <a:r>
              <a:rPr lang="zh-CN" altLang="zh-CN"/>
              <a:t>的读写以及擦除命令对卡进行数据读写、擦除</a:t>
            </a:r>
            <a:r>
              <a:rPr lang="zh-CN" altLang="zh-CN" smtClean="0"/>
              <a:t>。</a:t>
            </a:r>
            <a:endParaRPr lang="en-US" altLang="zh-CN" smtClean="0"/>
          </a:p>
          <a:p>
            <a:pPr marL="285750" indent="-285750">
              <a:lnSpc>
                <a:spcPct val="150000"/>
              </a:lnSpc>
              <a:buFont typeface="Arial" panose="020B0604020202020204" pitchFamily="34" charset="0"/>
              <a:buChar char="•"/>
            </a:pPr>
            <a:r>
              <a:rPr lang="en-US" altLang="zh-CN" smtClean="0"/>
              <a:t>CMD12</a:t>
            </a:r>
            <a:r>
              <a:rPr lang="zh-CN" altLang="zh-CN"/>
              <a:t>可以中断正在进行的数据通信，让卡返回到传输状态</a:t>
            </a:r>
            <a:r>
              <a:rPr lang="zh-CN" altLang="zh-CN" smtClean="0"/>
              <a:t>。</a:t>
            </a:r>
            <a:r>
              <a:rPr lang="en-US" altLang="zh-CN" smtClean="0"/>
              <a:t>CMD0</a:t>
            </a:r>
            <a:r>
              <a:rPr lang="zh-CN" altLang="zh-CN"/>
              <a:t>和</a:t>
            </a:r>
            <a:r>
              <a:rPr lang="en-US" altLang="zh-CN"/>
              <a:t>CMD15</a:t>
            </a:r>
            <a:r>
              <a:rPr lang="zh-CN" altLang="zh-CN"/>
              <a:t>会中止任何数据编程操作，返回卡识别模式，这可能导致卡数据被损坏</a:t>
            </a:r>
            <a:r>
              <a:rPr lang="zh-CN" altLang="zh-CN" smtClean="0"/>
              <a:t>。</a:t>
            </a:r>
            <a:endParaRPr lang="zh-CN" altLang="zh-CN"/>
          </a:p>
        </p:txBody>
      </p:sp>
    </p:spTree>
    <p:extLst>
      <p:ext uri="{BB962C8B-B14F-4D97-AF65-F5344CB8AC3E}">
        <p14:creationId xmlns:p14="http://schemas.microsoft.com/office/powerpoint/2010/main" val="2068505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4219</TotalTime>
  <Pages>0</Pages>
  <Words>564</Words>
  <Characters>0</Characters>
  <Application>Microsoft Office PowerPoint</Application>
  <DocSecurity>0</DocSecurity>
  <PresentationFormat>全屏显示(4:3)</PresentationFormat>
  <Lines>0</Lines>
  <Paragraphs>68</Paragraphs>
  <Slides>10</Slides>
  <Notes>0</Notes>
  <HiddenSlides>0</HiddenSlides>
  <MMClips>0</MMClips>
  <ScaleCrop>false</ScaleCrop>
  <HeadingPairs>
    <vt:vector size="4" baseType="variant">
      <vt:variant>
        <vt:lpstr>主题</vt:lpstr>
      </vt:variant>
      <vt:variant>
        <vt:i4>2</vt:i4>
      </vt:variant>
      <vt:variant>
        <vt:lpstr>幻灯片标题</vt:lpstr>
      </vt:variant>
      <vt:variant>
        <vt:i4>10</vt:i4>
      </vt:variant>
    </vt:vector>
  </HeadingPairs>
  <TitlesOfParts>
    <vt:vector size="12" baseType="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396</cp:revision>
  <dcterms:created xsi:type="dcterms:W3CDTF">2014-09-22T09:17:55Z</dcterms:created>
  <dcterms:modified xsi:type="dcterms:W3CDTF">2017-11-20T01:13:18Z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