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1" r:id="rId3"/>
    <p:sldId id="352" r:id="rId4"/>
    <p:sldId id="296" r:id="rId5"/>
    <p:sldId id="315" r:id="rId6"/>
    <p:sldId id="316" r:id="rId7"/>
    <p:sldId id="353" r:id="rId8"/>
    <p:sldId id="354" r:id="rId9"/>
    <p:sldId id="355" r:id="rId10"/>
    <p:sldId id="356" r:id="rId11"/>
    <p:sldId id="357" r:id="rId12"/>
    <p:sldId id="323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28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521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9786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02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2199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0499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7826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40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80926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0403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94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CAN—</a:t>
              </a:r>
              <a:r>
                <a:rPr lang="zh-CN" altLang="en-US" sz="3200" b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smtClean="0"/>
              <a:t>工作模式</a:t>
            </a:r>
            <a:endParaRPr lang="zh-CN" altLang="zh-CN" sz="2800" b="1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19808" cy="418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450040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回环</a:t>
            </a:r>
            <a:r>
              <a:rPr lang="zh-CN" altLang="zh-CN"/>
              <a:t>模式</a:t>
            </a:r>
          </a:p>
          <a:p>
            <a:r>
              <a:rPr lang="zh-CN" altLang="zh-CN"/>
              <a:t>回环模式下，它自己的输出端的所有内容都直接传输到自己的输入端，输出端的内容同时也会被传输到总线上，即也可使用总线监测它的发送内容。输入端只接收自己发送端的内容，不接收来自总线上的内容。使用回环模式可以进行自检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回环静默模式</a:t>
            </a:r>
          </a:p>
          <a:p>
            <a:r>
              <a:rPr lang="zh-CN" altLang="zh-CN"/>
              <a:t>回环静默模式是以上两种模式的结合，自己的输出端的所有内容都直接传输到自己的输入端，并且不会向总线发送显性位影响总线，不能通过总线监测它的发送内容。输入端只接收自己发送端的内容，不接收来自总线上的内容。这种方式可以在“热自检”时使用，即自我检查的时候，不会干扰总线。</a:t>
            </a:r>
          </a:p>
        </p:txBody>
      </p:sp>
    </p:spTree>
    <p:extLst>
      <p:ext uri="{BB962C8B-B14F-4D97-AF65-F5344CB8AC3E}">
        <p14:creationId xmlns:p14="http://schemas.microsoft.com/office/powerpoint/2010/main" val="42721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/>
              <a:t>位</a:t>
            </a:r>
            <a:r>
              <a:rPr lang="zh-CN" altLang="en-US" sz="2000" b="1"/>
              <a:t>时序及波特率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556792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STM32</a:t>
            </a:r>
            <a:r>
              <a:rPr lang="zh-CN" altLang="zh-CN"/>
              <a:t>外设定义的位时序</a:t>
            </a:r>
            <a:r>
              <a:rPr lang="zh-CN" altLang="zh-CN" smtClean="0"/>
              <a:t>与前面</a:t>
            </a:r>
            <a:r>
              <a:rPr lang="zh-CN" altLang="zh-CN"/>
              <a:t>解释的</a:t>
            </a:r>
            <a:r>
              <a:rPr lang="en-US" altLang="zh-CN"/>
              <a:t>CAN</a:t>
            </a:r>
            <a:r>
              <a:rPr lang="zh-CN" altLang="zh-CN"/>
              <a:t>标准时序有一点</a:t>
            </a:r>
            <a:r>
              <a:rPr lang="zh-CN" altLang="zh-CN" smtClean="0"/>
              <a:t>区别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2" y="1941363"/>
            <a:ext cx="7813560" cy="1922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11560" y="4260841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外设位时序中只包含</a:t>
            </a:r>
            <a:r>
              <a:rPr lang="en-US" altLang="zh-CN"/>
              <a:t>3</a:t>
            </a:r>
            <a:r>
              <a:rPr lang="zh-CN" altLang="zh-CN"/>
              <a:t>段，分别是同步段</a:t>
            </a:r>
            <a:r>
              <a:rPr lang="en-US" altLang="zh-CN"/>
              <a:t>SYNC_SEG</a:t>
            </a:r>
            <a:r>
              <a:rPr lang="zh-CN" altLang="zh-CN"/>
              <a:t>、位段</a:t>
            </a:r>
            <a:r>
              <a:rPr lang="en-US" altLang="zh-CN"/>
              <a:t>BS1</a:t>
            </a:r>
            <a:r>
              <a:rPr lang="zh-CN" altLang="zh-CN"/>
              <a:t>及位段</a:t>
            </a:r>
            <a:r>
              <a:rPr lang="en-US" altLang="zh-CN"/>
              <a:t>BS2</a:t>
            </a:r>
            <a:r>
              <a:rPr lang="zh-CN" altLang="zh-CN"/>
              <a:t>，采样点位于</a:t>
            </a:r>
            <a:r>
              <a:rPr lang="en-US" altLang="zh-CN"/>
              <a:t>BS1</a:t>
            </a:r>
            <a:r>
              <a:rPr lang="zh-CN" altLang="zh-CN"/>
              <a:t>及</a:t>
            </a:r>
            <a:r>
              <a:rPr lang="en-US" altLang="zh-CN"/>
              <a:t>BS2</a:t>
            </a:r>
            <a:r>
              <a:rPr lang="zh-CN" altLang="zh-CN"/>
              <a:t>段的交界处。其中</a:t>
            </a:r>
            <a:r>
              <a:rPr lang="en-US" altLang="zh-CN"/>
              <a:t>SYNC_SEG</a:t>
            </a:r>
            <a:r>
              <a:rPr lang="zh-CN" altLang="zh-CN"/>
              <a:t>段固定长度为</a:t>
            </a:r>
            <a:r>
              <a:rPr lang="en-US" altLang="zh-CN"/>
              <a:t>1Tq</a:t>
            </a:r>
            <a:r>
              <a:rPr lang="zh-CN" altLang="zh-CN"/>
              <a:t>，而</a:t>
            </a:r>
            <a:r>
              <a:rPr lang="en-US" altLang="zh-CN"/>
              <a:t>BS1</a:t>
            </a:r>
            <a:r>
              <a:rPr lang="zh-CN" altLang="zh-CN"/>
              <a:t>及</a:t>
            </a:r>
            <a:r>
              <a:rPr lang="en-US" altLang="zh-CN"/>
              <a:t>BS2</a:t>
            </a:r>
            <a:r>
              <a:rPr lang="zh-CN" altLang="zh-CN"/>
              <a:t>段可以在位时序寄存器</a:t>
            </a:r>
            <a:r>
              <a:rPr lang="en-US" altLang="zh-CN"/>
              <a:t>CAN_BTR</a:t>
            </a:r>
            <a:r>
              <a:rPr lang="zh-CN" altLang="zh-CN"/>
              <a:t>设置它们的时间长度，它们可以在重新同步期间增长或缩短，该长度</a:t>
            </a:r>
            <a:r>
              <a:rPr lang="en-US" altLang="zh-CN"/>
              <a:t>SJW</a:t>
            </a:r>
            <a:r>
              <a:rPr lang="zh-CN" altLang="zh-CN"/>
              <a:t>也可在位时序寄存器中配置。</a:t>
            </a:r>
          </a:p>
          <a:p>
            <a:r>
              <a:rPr lang="en-US" altLang="zh-CN" smtClean="0"/>
              <a:t>	</a:t>
            </a:r>
            <a:r>
              <a:rPr lang="zh-CN" altLang="zh-CN" smtClean="0"/>
              <a:t>理解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外设的位时序时，可以把它的</a:t>
            </a:r>
            <a:r>
              <a:rPr lang="en-US" altLang="zh-CN"/>
              <a:t>BS1</a:t>
            </a:r>
            <a:r>
              <a:rPr lang="zh-CN" altLang="zh-CN"/>
              <a:t>段理解为</a:t>
            </a:r>
            <a:r>
              <a:rPr lang="zh-CN" altLang="zh-CN" smtClean="0"/>
              <a:t>是由</a:t>
            </a:r>
            <a:r>
              <a:rPr lang="en-US" altLang="zh-CN" smtClean="0"/>
              <a:t>CAN</a:t>
            </a:r>
            <a:r>
              <a:rPr lang="zh-CN" altLang="zh-CN"/>
              <a:t>标准协议中</a:t>
            </a:r>
            <a:r>
              <a:rPr lang="en-US" altLang="zh-CN"/>
              <a:t>PTS</a:t>
            </a:r>
            <a:r>
              <a:rPr lang="zh-CN" altLang="zh-CN"/>
              <a:t>段与</a:t>
            </a:r>
            <a:r>
              <a:rPr lang="en-US" altLang="zh-CN"/>
              <a:t>PBS1</a:t>
            </a:r>
            <a:r>
              <a:rPr lang="zh-CN" altLang="zh-CN"/>
              <a:t>段合在一起的，而</a:t>
            </a:r>
            <a:r>
              <a:rPr lang="en-US" altLang="zh-CN"/>
              <a:t>BS2</a:t>
            </a:r>
            <a:r>
              <a:rPr lang="zh-CN" altLang="zh-CN"/>
              <a:t>段就相当于</a:t>
            </a:r>
            <a:r>
              <a:rPr lang="en-US" altLang="zh-CN"/>
              <a:t>PBS2</a:t>
            </a:r>
            <a:r>
              <a:rPr lang="zh-CN" altLang="zh-CN"/>
              <a:t>段。</a:t>
            </a:r>
          </a:p>
        </p:txBody>
      </p:sp>
    </p:spTree>
    <p:extLst>
      <p:ext uri="{BB962C8B-B14F-4D97-AF65-F5344CB8AC3E}">
        <p14:creationId xmlns:p14="http://schemas.microsoft.com/office/powerpoint/2010/main" val="18255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/>
              <a:t>位</a:t>
            </a:r>
            <a:r>
              <a:rPr lang="zh-CN" altLang="en-US" sz="2000" b="1"/>
              <a:t>时序及波特率</a:t>
            </a:r>
          </a:p>
        </p:txBody>
      </p:sp>
      <p:sp>
        <p:nvSpPr>
          <p:cNvPr id="5" name="矩形 4"/>
          <p:cNvSpPr/>
          <p:nvPr/>
        </p:nvSpPr>
        <p:spPr>
          <a:xfrm>
            <a:off x="577424" y="1844824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zh-CN" dirty="0"/>
              <a:t>通过配置位时序寄存器</a:t>
            </a:r>
            <a:r>
              <a:rPr lang="en-US" altLang="zh-CN" dirty="0"/>
              <a:t>CAN_BTR</a:t>
            </a:r>
            <a:r>
              <a:rPr lang="zh-CN" altLang="zh-CN" dirty="0"/>
              <a:t>的</a:t>
            </a:r>
            <a:r>
              <a:rPr lang="en-US" altLang="zh-CN" dirty="0"/>
              <a:t>TS1[3:0]</a:t>
            </a:r>
            <a:r>
              <a:rPr lang="zh-CN" altLang="zh-CN" dirty="0"/>
              <a:t>及</a:t>
            </a:r>
            <a:r>
              <a:rPr lang="en-US" altLang="zh-CN" dirty="0"/>
              <a:t>TS2[2:0]</a:t>
            </a:r>
            <a:r>
              <a:rPr lang="zh-CN" altLang="zh-CN" dirty="0"/>
              <a:t>寄存器位设定</a:t>
            </a:r>
            <a:r>
              <a:rPr lang="en-US" altLang="zh-CN" dirty="0"/>
              <a:t>BS1</a:t>
            </a:r>
            <a:r>
              <a:rPr lang="zh-CN" altLang="zh-CN" dirty="0"/>
              <a:t>及</a:t>
            </a:r>
            <a:r>
              <a:rPr lang="en-US" altLang="zh-CN" dirty="0"/>
              <a:t>BS2</a:t>
            </a:r>
            <a:r>
              <a:rPr lang="zh-CN" altLang="zh-CN" dirty="0"/>
              <a:t>段的长度后</a:t>
            </a:r>
            <a:r>
              <a:rPr lang="zh-CN" altLang="zh-CN" dirty="0" smtClean="0"/>
              <a:t>，就</a:t>
            </a:r>
            <a:r>
              <a:rPr lang="zh-CN" altLang="zh-CN" dirty="0"/>
              <a:t>可以确定每个</a:t>
            </a:r>
            <a:r>
              <a:rPr lang="en-US" altLang="zh-CN" dirty="0"/>
              <a:t>CAN</a:t>
            </a:r>
            <a:r>
              <a:rPr lang="zh-CN" altLang="zh-CN" dirty="0"/>
              <a:t>数据位的时间：</a:t>
            </a:r>
          </a:p>
          <a:p>
            <a:r>
              <a:rPr lang="en-US" altLang="zh-CN" dirty="0"/>
              <a:t>BS1</a:t>
            </a:r>
            <a:r>
              <a:rPr lang="zh-CN" altLang="zh-CN" dirty="0"/>
              <a:t>段时间：</a:t>
            </a:r>
          </a:p>
          <a:p>
            <a:r>
              <a:rPr lang="en-US" altLang="zh-CN" dirty="0" smtClean="0"/>
              <a:t>			T</a:t>
            </a:r>
            <a:r>
              <a:rPr lang="en-US" altLang="zh-CN" baseline="-25000" dirty="0" smtClean="0"/>
              <a:t>S1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Tq</a:t>
            </a:r>
            <a:r>
              <a:rPr lang="en-US" altLang="zh-CN" dirty="0" smtClean="0"/>
              <a:t> </a:t>
            </a:r>
            <a:r>
              <a:rPr lang="en-US" altLang="zh-CN" dirty="0"/>
              <a:t>x (TS1[3:0] + 1)</a:t>
            </a:r>
            <a:r>
              <a:rPr lang="zh-CN" altLang="zh-CN" dirty="0"/>
              <a:t>，</a:t>
            </a:r>
          </a:p>
          <a:p>
            <a:r>
              <a:rPr lang="en-US" altLang="zh-CN" dirty="0"/>
              <a:t>BS2</a:t>
            </a:r>
            <a:r>
              <a:rPr lang="zh-CN" altLang="zh-CN" dirty="0"/>
              <a:t>段时间：</a:t>
            </a:r>
          </a:p>
          <a:p>
            <a:r>
              <a:rPr lang="en-US" altLang="zh-CN" dirty="0" smtClean="0"/>
              <a:t>			T</a:t>
            </a:r>
            <a:r>
              <a:rPr lang="en-US" altLang="zh-CN" baseline="-25000" dirty="0" smtClean="0"/>
              <a:t>S2</a:t>
            </a:r>
            <a:r>
              <a:rPr lang="en-US" altLang="zh-CN" dirty="0"/>
              <a:t>= </a:t>
            </a:r>
            <a:r>
              <a:rPr lang="en-US" altLang="zh-CN" dirty="0" err="1"/>
              <a:t>Tq</a:t>
            </a:r>
            <a:r>
              <a:rPr lang="en-US" altLang="zh-CN" dirty="0"/>
              <a:t> x (TS2[2:0] + 1)</a:t>
            </a:r>
            <a:r>
              <a:rPr lang="zh-CN" altLang="zh-CN" dirty="0"/>
              <a:t>，</a:t>
            </a:r>
          </a:p>
          <a:p>
            <a:r>
              <a:rPr lang="zh-CN" altLang="zh-CN" dirty="0"/>
              <a:t>一个数据位的时间：</a:t>
            </a:r>
          </a:p>
          <a:p>
            <a:r>
              <a:rPr lang="en-US" altLang="zh-CN" dirty="0" smtClean="0"/>
              <a:t>	T</a:t>
            </a:r>
            <a:r>
              <a:rPr lang="en-US" altLang="zh-CN" baseline="-25000" dirty="0" smtClean="0"/>
              <a:t>1bit </a:t>
            </a:r>
            <a:r>
              <a:rPr lang="en-US" altLang="zh-CN" dirty="0"/>
              <a:t>=1Tq+T</a:t>
            </a:r>
            <a:r>
              <a:rPr lang="en-US" altLang="zh-CN" baseline="-25000" dirty="0"/>
              <a:t>S1</a:t>
            </a:r>
            <a:r>
              <a:rPr lang="en-US" altLang="zh-CN" dirty="0"/>
              <a:t>+T</a:t>
            </a:r>
            <a:r>
              <a:rPr lang="en-US" altLang="zh-CN" baseline="-25000" dirty="0"/>
              <a:t>S2</a:t>
            </a:r>
            <a:r>
              <a:rPr lang="en-US" altLang="zh-CN" dirty="0"/>
              <a:t> =1+ (TS1[3:0] + 1)+ (TS2[2:0] + 1)= N </a:t>
            </a:r>
            <a:r>
              <a:rPr lang="en-US" altLang="zh-CN" dirty="0" err="1" smtClean="0"/>
              <a:t>Tq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其中单个时间片的长度</a:t>
            </a:r>
            <a:r>
              <a:rPr lang="en-US" altLang="zh-CN" dirty="0" err="1"/>
              <a:t>Tq</a:t>
            </a:r>
            <a:r>
              <a:rPr lang="zh-CN" altLang="zh-CN" dirty="0"/>
              <a:t>与</a:t>
            </a:r>
            <a:r>
              <a:rPr lang="en-US" altLang="zh-CN" dirty="0"/>
              <a:t>CAN</a:t>
            </a:r>
            <a:r>
              <a:rPr lang="zh-CN" altLang="zh-CN" dirty="0"/>
              <a:t>外设的所挂载的时钟总线及分频器配置有关，</a:t>
            </a:r>
            <a:r>
              <a:rPr lang="en-US" altLang="zh-CN" dirty="0"/>
              <a:t>CAN1</a:t>
            </a:r>
            <a:r>
              <a:rPr lang="zh-CN" altLang="zh-CN" dirty="0"/>
              <a:t>和</a:t>
            </a:r>
            <a:r>
              <a:rPr lang="en-US" altLang="zh-CN" dirty="0"/>
              <a:t>CAN2</a:t>
            </a:r>
            <a:r>
              <a:rPr lang="zh-CN" altLang="zh-CN" dirty="0"/>
              <a:t>外设都是挂载在</a:t>
            </a:r>
            <a:r>
              <a:rPr lang="en-US" altLang="zh-CN" dirty="0"/>
              <a:t>APB1</a:t>
            </a:r>
            <a:r>
              <a:rPr lang="zh-CN" altLang="zh-CN" dirty="0"/>
              <a:t>总线上的，而位时序寄存器</a:t>
            </a:r>
            <a:r>
              <a:rPr lang="en-US" altLang="zh-CN" dirty="0"/>
              <a:t>CAN_BTR</a:t>
            </a:r>
            <a:r>
              <a:rPr lang="zh-CN" altLang="zh-CN" dirty="0"/>
              <a:t>中的</a:t>
            </a:r>
            <a:r>
              <a:rPr lang="en-US" altLang="zh-CN" dirty="0"/>
              <a:t>BRP[9:0]</a:t>
            </a:r>
            <a:r>
              <a:rPr lang="zh-CN" altLang="zh-CN" dirty="0"/>
              <a:t>寄存器位可以设置</a:t>
            </a:r>
            <a:r>
              <a:rPr lang="en-US" altLang="zh-CN" dirty="0"/>
              <a:t>CAN</a:t>
            </a:r>
            <a:r>
              <a:rPr lang="zh-CN" altLang="zh-CN" dirty="0"/>
              <a:t>外设时钟的分频值 ，所以：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Tq</a:t>
            </a:r>
            <a:r>
              <a:rPr lang="en-US" altLang="zh-CN" dirty="0" smtClean="0"/>
              <a:t> </a:t>
            </a:r>
            <a:r>
              <a:rPr lang="en-US" altLang="zh-CN" dirty="0"/>
              <a:t>= (BRP[9:0]+1) x T</a:t>
            </a:r>
            <a:r>
              <a:rPr lang="en-US" altLang="zh-CN" baseline="-25000" dirty="0"/>
              <a:t>PCLK 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其中的</a:t>
            </a:r>
            <a:r>
              <a:rPr lang="en-US" altLang="zh-CN" dirty="0"/>
              <a:t>PCLK</a:t>
            </a:r>
            <a:r>
              <a:rPr lang="zh-CN" altLang="zh-CN" dirty="0"/>
              <a:t>指</a:t>
            </a:r>
            <a:r>
              <a:rPr lang="en-US" altLang="zh-CN" dirty="0"/>
              <a:t>APB1</a:t>
            </a:r>
            <a:r>
              <a:rPr lang="zh-CN" altLang="zh-CN" dirty="0"/>
              <a:t>时钟，默认值为</a:t>
            </a:r>
            <a:r>
              <a:rPr lang="en-US" altLang="zh-CN" smtClean="0"/>
              <a:t>42MHz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最终可以计算出</a:t>
            </a:r>
            <a:r>
              <a:rPr lang="en-US" altLang="zh-CN" dirty="0"/>
              <a:t>CAN</a:t>
            </a:r>
            <a:r>
              <a:rPr lang="zh-CN" altLang="zh-CN" dirty="0"/>
              <a:t>通讯的波特率：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BaudRate</a:t>
            </a:r>
            <a:r>
              <a:rPr lang="en-US" altLang="zh-CN" dirty="0" smtClean="0"/>
              <a:t> </a:t>
            </a:r>
            <a:r>
              <a:rPr lang="en-US" altLang="zh-CN" dirty="0"/>
              <a:t>= 1/N </a:t>
            </a:r>
            <a:r>
              <a:rPr lang="en-US" altLang="zh-CN" dirty="0" err="1"/>
              <a:t>Tq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67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/>
              <a:t>位</a:t>
            </a:r>
            <a:r>
              <a:rPr lang="zh-CN" altLang="en-US" sz="2000" b="1"/>
              <a:t>时序及波特率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72915"/>
              </p:ext>
            </p:extLst>
          </p:nvPr>
        </p:nvGraphicFramePr>
        <p:xfrm>
          <a:off x="755576" y="2060847"/>
          <a:ext cx="7798702" cy="460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87"/>
                <a:gridCol w="5494415"/>
              </a:tblGrid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参数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SYNC_SE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固定为</a:t>
                      </a:r>
                      <a:r>
                        <a:rPr lang="en-US" sz="1400">
                          <a:effectLst/>
                        </a:rPr>
                        <a:t>1Tq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BS1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设置</a:t>
                      </a:r>
                      <a:r>
                        <a:rPr lang="zh-CN" sz="1400" dirty="0" smtClean="0">
                          <a:effectLst/>
                        </a:rPr>
                        <a:t>为</a:t>
                      </a:r>
                      <a:r>
                        <a:rPr lang="en-US" sz="1400" dirty="0" smtClean="0">
                          <a:effectLst/>
                        </a:rPr>
                        <a:t>4Tq 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zh-CN" sz="1400" dirty="0">
                          <a:effectLst/>
                        </a:rPr>
                        <a:t>实际写入</a:t>
                      </a:r>
                      <a:r>
                        <a:rPr lang="en-US" sz="1400" dirty="0">
                          <a:effectLst/>
                        </a:rPr>
                        <a:t>TS1[3:0]</a:t>
                      </a:r>
                      <a:r>
                        <a:rPr lang="zh-CN" sz="1400" dirty="0">
                          <a:effectLst/>
                        </a:rPr>
                        <a:t>的值</a:t>
                      </a:r>
                      <a:r>
                        <a:rPr lang="zh-CN" sz="1400" dirty="0" smtClean="0">
                          <a:effectLst/>
                        </a:rPr>
                        <a:t>为</a:t>
                      </a:r>
                      <a:r>
                        <a:rPr lang="en-US" sz="1400" dirty="0" smtClean="0">
                          <a:effectLst/>
                        </a:rPr>
                        <a:t>3)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BS2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设置</a:t>
                      </a:r>
                      <a:r>
                        <a:rPr lang="zh-CN" sz="1400" dirty="0" smtClean="0">
                          <a:effectLst/>
                        </a:rPr>
                        <a:t>为</a:t>
                      </a:r>
                      <a:r>
                        <a:rPr lang="en-US" sz="1400" dirty="0" smtClean="0">
                          <a:effectLst/>
                        </a:rPr>
                        <a:t>2Tq 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zh-CN" sz="1400" dirty="0">
                          <a:effectLst/>
                        </a:rPr>
                        <a:t>实际写入</a:t>
                      </a:r>
                      <a:r>
                        <a:rPr lang="en-US" sz="1400" dirty="0">
                          <a:effectLst/>
                        </a:rPr>
                        <a:t>TS2[2:0]</a:t>
                      </a:r>
                      <a:r>
                        <a:rPr lang="zh-CN" sz="1400" dirty="0">
                          <a:effectLst/>
                        </a:rPr>
                        <a:t>的值</a:t>
                      </a:r>
                      <a:r>
                        <a:rPr lang="zh-CN" sz="1400" dirty="0" smtClean="0">
                          <a:effectLst/>
                        </a:rPr>
                        <a:t>为</a:t>
                      </a:r>
                      <a:r>
                        <a:rPr lang="en-US" sz="1400" dirty="0" smtClean="0">
                          <a:effectLst/>
                        </a:rPr>
                        <a:t>1)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en-US" sz="1400" baseline="-25000">
                          <a:effectLst/>
                        </a:rPr>
                        <a:t>PCLK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APB1</a:t>
                      </a:r>
                      <a:r>
                        <a:rPr lang="zh-CN" sz="1400" dirty="0">
                          <a:effectLst/>
                        </a:rPr>
                        <a:t>按默认配置为</a:t>
                      </a:r>
                      <a:r>
                        <a:rPr lang="en-US" sz="1400" dirty="0" smtClean="0">
                          <a:effectLst/>
                        </a:rPr>
                        <a:t>F=42MHz</a:t>
                      </a:r>
                      <a:r>
                        <a:rPr lang="zh-CN" sz="1400" dirty="0">
                          <a:effectLst/>
                        </a:rPr>
                        <a:t>，</a:t>
                      </a:r>
                      <a:r>
                        <a:rPr lang="en-US" sz="1400" dirty="0" smtClean="0">
                          <a:effectLst/>
                        </a:rPr>
                        <a:t>T</a:t>
                      </a:r>
                      <a:r>
                        <a:rPr lang="en-US" sz="1400" baseline="-25000" dirty="0" smtClean="0">
                          <a:effectLst/>
                        </a:rPr>
                        <a:t>PCLK</a:t>
                      </a:r>
                      <a:r>
                        <a:rPr lang="en-US" sz="1400" dirty="0" smtClean="0">
                          <a:effectLst/>
                        </a:rPr>
                        <a:t>=1/42M 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8404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</a:t>
                      </a:r>
                      <a:r>
                        <a:rPr lang="zh-CN" sz="1400">
                          <a:effectLst/>
                        </a:rPr>
                        <a:t>外设时钟分频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设置</a:t>
                      </a:r>
                      <a:r>
                        <a:rPr lang="zh-CN" sz="1400" dirty="0" smtClean="0">
                          <a:effectLst/>
                        </a:rPr>
                        <a:t>为</a:t>
                      </a:r>
                      <a:r>
                        <a:rPr lang="en-US" sz="1400" dirty="0" smtClean="0">
                          <a:effectLst/>
                        </a:rPr>
                        <a:t>6</a:t>
                      </a:r>
                      <a:r>
                        <a:rPr lang="zh-CN" sz="1400" dirty="0" smtClean="0">
                          <a:effectLst/>
                        </a:rPr>
                        <a:t>分频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zh-CN" sz="1400" dirty="0">
                          <a:effectLst/>
                        </a:rPr>
                        <a:t>实际写入</a:t>
                      </a:r>
                      <a:r>
                        <a:rPr lang="en-US" sz="1400" dirty="0">
                          <a:effectLst/>
                        </a:rPr>
                        <a:t>BRP[9:0]</a:t>
                      </a:r>
                      <a:r>
                        <a:rPr lang="zh-CN" sz="1400" dirty="0">
                          <a:effectLst/>
                        </a:rPr>
                        <a:t>的值</a:t>
                      </a:r>
                      <a:r>
                        <a:rPr lang="zh-CN" sz="1400" dirty="0" smtClean="0">
                          <a:effectLst/>
                        </a:rPr>
                        <a:t>为</a:t>
                      </a:r>
                      <a:r>
                        <a:rPr lang="en-US" sz="1400" dirty="0" smtClean="0">
                          <a:effectLst/>
                        </a:rPr>
                        <a:t>5)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1Tq</a:t>
                      </a:r>
                      <a:r>
                        <a:rPr lang="zh-CN" sz="1400">
                          <a:effectLst/>
                        </a:rPr>
                        <a:t>时间长度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Tq</a:t>
                      </a:r>
                      <a:r>
                        <a:rPr lang="en-US" sz="1400" dirty="0">
                          <a:effectLst/>
                        </a:rPr>
                        <a:t> = (BRP[9:0]+1) x T</a:t>
                      </a:r>
                      <a:r>
                        <a:rPr lang="en-US" sz="1400" baseline="-25000" dirty="0">
                          <a:effectLst/>
                        </a:rPr>
                        <a:t>PCLK</a:t>
                      </a:r>
                      <a:r>
                        <a:rPr lang="en-US" sz="1400" dirty="0">
                          <a:effectLst/>
                        </a:rPr>
                        <a:t>  	= 	</a:t>
                      </a:r>
                      <a:r>
                        <a:rPr lang="en-US" sz="1400" dirty="0" smtClean="0">
                          <a:effectLst/>
                        </a:rPr>
                        <a:t>6 </a:t>
                      </a:r>
                      <a:r>
                        <a:rPr lang="en-US" sz="1400" dirty="0">
                          <a:effectLst/>
                        </a:rPr>
                        <a:t>x </a:t>
                      </a:r>
                      <a:r>
                        <a:rPr lang="en-US" sz="1400" dirty="0" smtClean="0">
                          <a:effectLst/>
                        </a:rPr>
                        <a:t>1/42M=1/7M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位的时间长度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en-US" sz="1400" baseline="-25000" dirty="0">
                          <a:effectLst/>
                        </a:rPr>
                        <a:t>1bit </a:t>
                      </a:r>
                      <a:r>
                        <a:rPr lang="en-US" sz="1400" dirty="0">
                          <a:effectLst/>
                        </a:rPr>
                        <a:t>=1Tq+T</a:t>
                      </a:r>
                      <a:r>
                        <a:rPr lang="en-US" sz="1400" baseline="-25000" dirty="0">
                          <a:effectLst/>
                        </a:rPr>
                        <a:t>S1</a:t>
                      </a:r>
                      <a:r>
                        <a:rPr lang="en-US" sz="1400" dirty="0">
                          <a:effectLst/>
                        </a:rPr>
                        <a:t>+T</a:t>
                      </a:r>
                      <a:r>
                        <a:rPr lang="en-US" sz="1400" baseline="-25000" dirty="0">
                          <a:effectLst/>
                        </a:rPr>
                        <a:t>S2  		</a:t>
                      </a:r>
                      <a:r>
                        <a:rPr lang="en-US" sz="1400" dirty="0" smtClean="0">
                          <a:effectLst/>
                        </a:rPr>
                        <a:t>= </a:t>
                      </a:r>
                      <a:r>
                        <a:rPr lang="en-US" sz="1400" dirty="0">
                          <a:effectLst/>
                        </a:rPr>
                        <a:t>	</a:t>
                      </a:r>
                      <a:r>
                        <a:rPr lang="en-US" sz="1400" dirty="0" smtClean="0">
                          <a:effectLst/>
                        </a:rPr>
                        <a:t>1+4+2 </a:t>
                      </a:r>
                      <a:r>
                        <a:rPr lang="en-US" sz="1400" dirty="0">
                          <a:effectLst/>
                        </a:rPr>
                        <a:t>= </a:t>
                      </a:r>
                      <a:r>
                        <a:rPr lang="en-US" sz="1400" dirty="0" smtClean="0">
                          <a:effectLst/>
                        </a:rPr>
                        <a:t>7Tq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波特率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BaudRate</a:t>
                      </a:r>
                      <a:r>
                        <a:rPr lang="en-US" sz="1400" dirty="0">
                          <a:effectLst/>
                        </a:rPr>
                        <a:t> = 1/N </a:t>
                      </a:r>
                      <a:r>
                        <a:rPr lang="en-US" sz="1400" dirty="0" err="1">
                          <a:effectLst/>
                        </a:rPr>
                        <a:t>Tq</a:t>
                      </a:r>
                      <a:r>
                        <a:rPr lang="en-US" sz="1400" dirty="0">
                          <a:effectLst/>
                        </a:rPr>
                        <a:t>		</a:t>
                      </a:r>
                      <a:r>
                        <a:rPr lang="en-US" sz="1400" dirty="0" smtClean="0">
                          <a:effectLst/>
                        </a:rPr>
                        <a:t>=</a:t>
                      </a:r>
                      <a:r>
                        <a:rPr lang="en-US" sz="1400" dirty="0">
                          <a:effectLst/>
                        </a:rPr>
                        <a:t>	1/(</a:t>
                      </a:r>
                      <a:r>
                        <a:rPr lang="en-US" sz="1400" dirty="0" smtClean="0">
                          <a:effectLst/>
                        </a:rPr>
                        <a:t>1/7M  </a:t>
                      </a:r>
                      <a:r>
                        <a:rPr lang="en-US" sz="1400" dirty="0">
                          <a:effectLst/>
                        </a:rPr>
                        <a:t>x </a:t>
                      </a:r>
                      <a:r>
                        <a:rPr lang="en-US" sz="1400" dirty="0" smtClean="0">
                          <a:effectLst/>
                        </a:rPr>
                        <a:t>7)=</a:t>
                      </a:r>
                      <a:r>
                        <a:rPr lang="en-US" sz="1400" dirty="0">
                          <a:effectLst/>
                        </a:rPr>
                        <a:t>1Mbps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09730" y="1497658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一种把波特率配置为</a:t>
            </a:r>
            <a:r>
              <a:rPr lang="en-US" altLang="zh-CN"/>
              <a:t>1Mbps</a:t>
            </a:r>
            <a:r>
              <a:rPr lang="zh-CN" altLang="zh-CN"/>
              <a:t>的</a:t>
            </a:r>
            <a:r>
              <a:rPr lang="zh-CN" altLang="zh-CN" smtClean="0"/>
              <a:t>方式</a:t>
            </a:r>
            <a:r>
              <a:rPr lang="en-US" altLang="zh-CN" smtClean="0"/>
              <a:t>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CAN</a:t>
            </a:r>
            <a:r>
              <a:rPr lang="zh-CN" altLang="en-US" sz="2400" b="1"/>
              <a:t>发送邮箱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309317" y="1666190"/>
            <a:ext cx="8295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CAN</a:t>
            </a:r>
            <a:r>
              <a:rPr lang="zh-CN" altLang="zh-CN" smtClean="0"/>
              <a:t>外设一共</a:t>
            </a:r>
            <a:r>
              <a:rPr lang="zh-CN" altLang="zh-CN"/>
              <a:t>有</a:t>
            </a:r>
            <a:r>
              <a:rPr lang="en-US" altLang="zh-CN"/>
              <a:t>3</a:t>
            </a:r>
            <a:r>
              <a:rPr lang="zh-CN" altLang="zh-CN"/>
              <a:t>个发送邮箱，即最多可以缓存</a:t>
            </a:r>
            <a:r>
              <a:rPr lang="en-US" altLang="zh-CN"/>
              <a:t>3</a:t>
            </a:r>
            <a:r>
              <a:rPr lang="zh-CN" altLang="zh-CN"/>
              <a:t>个待发送的报文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r>
              <a:rPr lang="en-US" altLang="zh-CN" smtClean="0"/>
              <a:t>	</a:t>
            </a:r>
            <a:r>
              <a:rPr lang="zh-CN" altLang="zh-CN" smtClean="0"/>
              <a:t>每个</a:t>
            </a:r>
            <a:r>
              <a:rPr lang="zh-CN" altLang="zh-CN"/>
              <a:t>发送邮箱中包含有标识符寄存器</a:t>
            </a:r>
            <a:r>
              <a:rPr lang="en-US" altLang="zh-CN"/>
              <a:t>CAN_TIxR</a:t>
            </a:r>
            <a:r>
              <a:rPr lang="zh-CN" altLang="zh-CN"/>
              <a:t>、数据长度控制寄存器</a:t>
            </a:r>
            <a:r>
              <a:rPr lang="en-US" altLang="zh-CN"/>
              <a:t>CAN_TDTxR</a:t>
            </a:r>
            <a:r>
              <a:rPr lang="zh-CN" altLang="zh-CN"/>
              <a:t>及</a:t>
            </a:r>
            <a:r>
              <a:rPr lang="en-US" altLang="zh-CN"/>
              <a:t>2</a:t>
            </a:r>
            <a:r>
              <a:rPr lang="zh-CN" altLang="zh-CN"/>
              <a:t>个数据寄存器</a:t>
            </a:r>
            <a:r>
              <a:rPr lang="en-US" altLang="zh-CN"/>
              <a:t>CAN_TDLxR</a:t>
            </a:r>
            <a:r>
              <a:rPr lang="zh-CN" altLang="zh-CN"/>
              <a:t>、</a:t>
            </a:r>
            <a:r>
              <a:rPr lang="en-US" altLang="zh-CN"/>
              <a:t>CAN_TDHxR</a:t>
            </a:r>
            <a:r>
              <a:rPr lang="zh-CN" altLang="zh-CN"/>
              <a:t>，它们的</a:t>
            </a:r>
            <a:r>
              <a:rPr lang="zh-CN" altLang="zh-CN" smtClean="0"/>
              <a:t>功能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21376"/>
              </p:ext>
            </p:extLst>
          </p:nvPr>
        </p:nvGraphicFramePr>
        <p:xfrm>
          <a:off x="467544" y="3140968"/>
          <a:ext cx="8496944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3951"/>
                <a:gridCol w="5082993"/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寄存器名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功能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CAN_TIxR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CAN_TDTxR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CAN_TDLxR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CAN_TDHxR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CAN</a:t>
            </a:r>
            <a:r>
              <a:rPr lang="zh-CN" altLang="en-US" sz="2400" b="1"/>
              <a:t>发送邮箱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47346"/>
              </p:ext>
            </p:extLst>
          </p:nvPr>
        </p:nvGraphicFramePr>
        <p:xfrm>
          <a:off x="467544" y="1567607"/>
          <a:ext cx="8496944" cy="30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3951"/>
                <a:gridCol w="5082993"/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寄存器名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功能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CAN_TIxR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CAN_TDTxR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CAN_TDLxR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CAN_TDHxR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存储待发送报文数据段的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8357" y="4638035"/>
            <a:ext cx="8727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当要</a:t>
            </a:r>
            <a:r>
              <a:rPr lang="zh-CN" altLang="zh-CN"/>
              <a:t>使用</a:t>
            </a:r>
            <a:r>
              <a:rPr lang="en-US" altLang="zh-CN"/>
              <a:t>CAN</a:t>
            </a:r>
            <a:r>
              <a:rPr lang="zh-CN" altLang="zh-CN"/>
              <a:t>外设发送报文时，把报文的各个段分解，按位置写入到这些寄存器中，并对标识符寄存器</a:t>
            </a:r>
            <a:r>
              <a:rPr lang="en-US" altLang="zh-CN"/>
              <a:t>CAN_TIxR</a:t>
            </a:r>
            <a:r>
              <a:rPr lang="zh-CN" altLang="zh-CN"/>
              <a:t>中的发送请求寄存器位</a:t>
            </a:r>
            <a:r>
              <a:rPr lang="en-US" altLang="zh-CN"/>
              <a:t>TMIDxR_TXRQ</a:t>
            </a:r>
            <a:r>
              <a:rPr lang="zh-CN" altLang="zh-CN"/>
              <a:t>置</a:t>
            </a:r>
            <a:r>
              <a:rPr lang="en-US" altLang="zh-CN"/>
              <a:t>1</a:t>
            </a:r>
            <a:r>
              <a:rPr lang="zh-CN" altLang="zh-CN"/>
              <a:t>，即可把数据发送出去。</a:t>
            </a:r>
          </a:p>
          <a:p>
            <a:r>
              <a:rPr lang="en-US" altLang="zh-CN" smtClean="0"/>
              <a:t>	</a:t>
            </a:r>
            <a:r>
              <a:rPr lang="zh-CN" altLang="zh-CN" smtClean="0"/>
              <a:t>其中</a:t>
            </a:r>
            <a:r>
              <a:rPr lang="zh-CN" altLang="zh-CN"/>
              <a:t>标识符寄存器</a:t>
            </a:r>
            <a:r>
              <a:rPr lang="en-US" altLang="zh-CN"/>
              <a:t>CAN_TIxR</a:t>
            </a:r>
            <a:r>
              <a:rPr lang="zh-CN" altLang="zh-CN"/>
              <a:t>中的</a:t>
            </a:r>
            <a:r>
              <a:rPr lang="en-US" altLang="zh-CN"/>
              <a:t>STDID</a:t>
            </a:r>
            <a:r>
              <a:rPr lang="zh-CN" altLang="zh-CN"/>
              <a:t>寄存器位比较特别</a:t>
            </a:r>
            <a:r>
              <a:rPr lang="zh-CN" altLang="zh-CN" smtClean="0"/>
              <a:t>。</a:t>
            </a:r>
            <a:r>
              <a:rPr lang="en-US" altLang="zh-CN" smtClean="0"/>
              <a:t>CAN</a:t>
            </a:r>
            <a:r>
              <a:rPr lang="zh-CN" altLang="zh-CN"/>
              <a:t>的标准标识符的总位数为</a:t>
            </a:r>
            <a:r>
              <a:rPr lang="en-US" altLang="zh-CN"/>
              <a:t>11</a:t>
            </a:r>
            <a:r>
              <a:rPr lang="zh-CN" altLang="zh-CN"/>
              <a:t>位，而扩展标识符的总位数为</a:t>
            </a:r>
            <a:r>
              <a:rPr lang="en-US" altLang="zh-CN"/>
              <a:t>29</a:t>
            </a:r>
            <a:r>
              <a:rPr lang="zh-CN" altLang="zh-CN"/>
              <a:t>位的。当报文使用扩展标识符的时候，标识符寄存器</a:t>
            </a:r>
            <a:r>
              <a:rPr lang="en-US" altLang="zh-CN"/>
              <a:t>CAN_TIxR</a:t>
            </a:r>
            <a:r>
              <a:rPr lang="zh-CN" altLang="zh-CN"/>
              <a:t>中的</a:t>
            </a:r>
            <a:r>
              <a:rPr lang="en-US" altLang="zh-CN"/>
              <a:t>STDID[10:0]</a:t>
            </a:r>
            <a:r>
              <a:rPr lang="zh-CN" altLang="zh-CN"/>
              <a:t>等效于</a:t>
            </a:r>
            <a:r>
              <a:rPr lang="en-US" altLang="zh-CN"/>
              <a:t>EXTID[18:28]</a:t>
            </a:r>
            <a:r>
              <a:rPr lang="zh-CN" altLang="zh-CN"/>
              <a:t>位，它与</a:t>
            </a:r>
            <a:r>
              <a:rPr lang="en-US" altLang="zh-CN"/>
              <a:t>EXTID[17:0]</a:t>
            </a:r>
            <a:r>
              <a:rPr lang="zh-CN" altLang="zh-CN"/>
              <a:t>共同组成完整的</a:t>
            </a:r>
            <a:r>
              <a:rPr lang="en-US" altLang="zh-CN"/>
              <a:t>29</a:t>
            </a:r>
            <a:r>
              <a:rPr lang="zh-CN" altLang="zh-CN"/>
              <a:t>位扩展标识符。</a:t>
            </a:r>
          </a:p>
        </p:txBody>
      </p:sp>
    </p:spTree>
    <p:extLst>
      <p:ext uri="{BB962C8B-B14F-4D97-AF65-F5344CB8AC3E}">
        <p14:creationId xmlns:p14="http://schemas.microsoft.com/office/powerpoint/2010/main" val="10702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/>
              <a:t>CAN</a:t>
            </a:r>
            <a:r>
              <a:rPr lang="zh-CN" altLang="en-US" sz="2400" b="1"/>
              <a:t>接收</a:t>
            </a:r>
            <a:r>
              <a:rPr lang="en-US" altLang="zh-CN" sz="2400" b="1"/>
              <a:t>FIFO 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309317" y="1666190"/>
            <a:ext cx="8295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CAN</a:t>
            </a:r>
            <a:r>
              <a:rPr lang="zh-CN" altLang="en-US" smtClean="0"/>
              <a:t>外设</a:t>
            </a:r>
            <a:r>
              <a:rPr lang="zh-CN" altLang="zh-CN" smtClean="0"/>
              <a:t>一共</a:t>
            </a:r>
            <a:r>
              <a:rPr lang="zh-CN" altLang="zh-CN"/>
              <a:t>有</a:t>
            </a:r>
            <a:r>
              <a:rPr lang="en-US" altLang="zh-CN"/>
              <a:t>2</a:t>
            </a:r>
            <a:r>
              <a:rPr lang="zh-CN" altLang="zh-CN"/>
              <a:t>个接收</a:t>
            </a:r>
            <a:r>
              <a:rPr lang="en-US" altLang="zh-CN"/>
              <a:t>FIFO</a:t>
            </a:r>
            <a:r>
              <a:rPr lang="zh-CN" altLang="zh-CN"/>
              <a:t>，每个</a:t>
            </a:r>
            <a:r>
              <a:rPr lang="en-US" altLang="zh-CN"/>
              <a:t>FIFO</a:t>
            </a:r>
            <a:r>
              <a:rPr lang="zh-CN" altLang="zh-CN"/>
              <a:t>中有</a:t>
            </a:r>
            <a:r>
              <a:rPr lang="en-US" altLang="zh-CN"/>
              <a:t>3</a:t>
            </a:r>
            <a:r>
              <a:rPr lang="zh-CN" altLang="zh-CN"/>
              <a:t>个邮箱，即最多可以缓存</a:t>
            </a:r>
            <a:r>
              <a:rPr lang="en-US" altLang="zh-CN"/>
              <a:t>6</a:t>
            </a:r>
            <a:r>
              <a:rPr lang="zh-CN" altLang="zh-CN"/>
              <a:t>个接收到的报文。当接收到报文时，</a:t>
            </a:r>
            <a:r>
              <a:rPr lang="en-US" altLang="zh-CN"/>
              <a:t>FIFO</a:t>
            </a:r>
            <a:r>
              <a:rPr lang="zh-CN" altLang="zh-CN"/>
              <a:t>的报文计数器会自增，而</a:t>
            </a:r>
            <a:r>
              <a:rPr lang="en-US" altLang="zh-CN"/>
              <a:t>STM32</a:t>
            </a:r>
            <a:r>
              <a:rPr lang="zh-CN" altLang="zh-CN"/>
              <a:t>内部读取</a:t>
            </a:r>
            <a:r>
              <a:rPr lang="en-US" altLang="zh-CN"/>
              <a:t>FIFO</a:t>
            </a:r>
            <a:r>
              <a:rPr lang="zh-CN" altLang="zh-CN"/>
              <a:t>数据之后，报文计数器会自减</a:t>
            </a:r>
            <a:r>
              <a:rPr lang="zh-CN" altLang="zh-CN" smtClean="0"/>
              <a:t>，通过</a:t>
            </a:r>
            <a:r>
              <a:rPr lang="zh-CN" altLang="zh-CN"/>
              <a:t>状态寄存器可获知报文计数器的值，而通过前面主控制寄存器的</a:t>
            </a:r>
            <a:r>
              <a:rPr lang="en-US" altLang="zh-CN"/>
              <a:t>RFLM</a:t>
            </a:r>
            <a:r>
              <a:rPr lang="zh-CN" altLang="zh-CN"/>
              <a:t>位，可设置锁定模式，锁定模式下</a:t>
            </a:r>
            <a:r>
              <a:rPr lang="en-US" altLang="zh-CN"/>
              <a:t>FIFO</a:t>
            </a:r>
            <a:r>
              <a:rPr lang="zh-CN" altLang="zh-CN"/>
              <a:t>溢出时会丢弃新报文，非锁定模式下</a:t>
            </a:r>
            <a:r>
              <a:rPr lang="en-US" altLang="zh-CN"/>
              <a:t>FIFO</a:t>
            </a:r>
            <a:r>
              <a:rPr lang="zh-CN" altLang="zh-CN"/>
              <a:t>溢出时新报文会覆盖旧报文。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18907"/>
              </p:ext>
            </p:extLst>
          </p:nvPr>
        </p:nvGraphicFramePr>
        <p:xfrm>
          <a:off x="395536" y="4149080"/>
          <a:ext cx="8280920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5711"/>
                <a:gridCol w="5145209"/>
              </a:tblGrid>
              <a:tr h="44104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寄存器名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功能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970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标识符寄存器</a:t>
                      </a:r>
                      <a:r>
                        <a:rPr lang="en-US" sz="1400">
                          <a:effectLst/>
                        </a:rPr>
                        <a:t>CAN_RIxR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、扩展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IDE</a:t>
                      </a:r>
                      <a:r>
                        <a:rPr lang="zh-CN" sz="1400">
                          <a:effectLst/>
                        </a:rPr>
                        <a:t>位及</a:t>
                      </a:r>
                      <a:r>
                        <a:rPr lang="en-US" sz="1400">
                          <a:effectLst/>
                        </a:rPr>
                        <a:t>RTR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数据长度控制寄存器</a:t>
                      </a:r>
                      <a:r>
                        <a:rPr lang="en-US" sz="1400">
                          <a:effectLst/>
                        </a:rPr>
                        <a:t>CAN_RDTxR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存储收到报文的</a:t>
                      </a:r>
                      <a:r>
                        <a:rPr lang="en-US" sz="1400">
                          <a:effectLst/>
                        </a:rPr>
                        <a:t>DLC</a:t>
                      </a:r>
                      <a:r>
                        <a:rPr lang="zh-CN" sz="1400">
                          <a:effectLst/>
                        </a:rPr>
                        <a:t>段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低位数据寄存器</a:t>
                      </a:r>
                      <a:r>
                        <a:rPr lang="en-US" sz="1400">
                          <a:effectLst/>
                        </a:rPr>
                        <a:t>CAN_RDLxR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存储收到报文数据段的</a:t>
                      </a:r>
                      <a:r>
                        <a:rPr lang="en-US" sz="1400">
                          <a:effectLst/>
                        </a:rPr>
                        <a:t>Data0-Data3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406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高位数据寄存器</a:t>
                      </a:r>
                      <a:r>
                        <a:rPr lang="en-US" sz="1400">
                          <a:effectLst/>
                        </a:rPr>
                        <a:t>CAN_RDHxR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存储收到报文数据段的</a:t>
                      </a:r>
                      <a:r>
                        <a:rPr lang="en-US" sz="1400">
                          <a:effectLst/>
                        </a:rPr>
                        <a:t>Data4-Data7</a:t>
                      </a:r>
                      <a:r>
                        <a:rPr lang="zh-CN" sz="1400">
                          <a:effectLst/>
                        </a:rPr>
                        <a:t>这四个字节的内容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09316" y="3212976"/>
            <a:ext cx="8295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跟</a:t>
            </a:r>
            <a:r>
              <a:rPr lang="zh-CN" altLang="zh-CN"/>
              <a:t>发送邮箱类似，每个接收</a:t>
            </a:r>
            <a:r>
              <a:rPr lang="en-US" altLang="zh-CN"/>
              <a:t>FIFO</a:t>
            </a:r>
            <a:r>
              <a:rPr lang="zh-CN" altLang="zh-CN"/>
              <a:t>中包含有标识符寄存器</a:t>
            </a:r>
            <a:r>
              <a:rPr lang="en-US" altLang="zh-CN"/>
              <a:t>CAN_RIxR</a:t>
            </a:r>
            <a:r>
              <a:rPr lang="zh-CN" altLang="zh-CN"/>
              <a:t>、数据长度控制寄存器</a:t>
            </a:r>
            <a:r>
              <a:rPr lang="en-US" altLang="zh-CN"/>
              <a:t>CAN_RDTxR</a:t>
            </a:r>
            <a:r>
              <a:rPr lang="zh-CN" altLang="zh-CN"/>
              <a:t>及</a:t>
            </a:r>
            <a:r>
              <a:rPr lang="en-US" altLang="zh-CN"/>
              <a:t>2</a:t>
            </a:r>
            <a:r>
              <a:rPr lang="zh-CN" altLang="zh-CN"/>
              <a:t>个数据寄存器</a:t>
            </a:r>
            <a:r>
              <a:rPr lang="en-US" altLang="zh-CN"/>
              <a:t>CAN_RDLxR</a:t>
            </a:r>
            <a:r>
              <a:rPr lang="zh-CN" altLang="zh-CN"/>
              <a:t>、</a:t>
            </a:r>
            <a:r>
              <a:rPr lang="en-US" altLang="zh-CN" smtClean="0"/>
              <a:t>CAN_RDHxR</a:t>
            </a:r>
            <a:r>
              <a:rPr lang="zh-CN" altLang="en-US" smtClean="0"/>
              <a:t>，其功能如下：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验收</a:t>
            </a:r>
            <a:r>
              <a:rPr lang="zh-CN" altLang="en-US" sz="2400" b="1"/>
              <a:t>筛选器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162880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CAN</a:t>
            </a:r>
            <a:r>
              <a:rPr lang="zh-CN" altLang="zh-CN"/>
              <a:t>外设的验收筛选器，一共有</a:t>
            </a:r>
            <a:r>
              <a:rPr lang="en-US" altLang="zh-CN"/>
              <a:t>28</a:t>
            </a:r>
            <a:r>
              <a:rPr lang="zh-CN" altLang="zh-CN"/>
              <a:t>个筛选器组，每个筛选器组有</a:t>
            </a:r>
            <a:r>
              <a:rPr lang="en-US" altLang="zh-CN"/>
              <a:t>2</a:t>
            </a:r>
            <a:r>
              <a:rPr lang="zh-CN" altLang="zh-CN"/>
              <a:t>个寄存器，</a:t>
            </a:r>
            <a:r>
              <a:rPr lang="en-US" altLang="zh-CN"/>
              <a:t>CAN1</a:t>
            </a:r>
            <a:r>
              <a:rPr lang="zh-CN" altLang="zh-CN"/>
              <a:t>和</a:t>
            </a:r>
            <a:r>
              <a:rPr lang="en-US" altLang="zh-CN"/>
              <a:t>CAN2</a:t>
            </a:r>
            <a:r>
              <a:rPr lang="zh-CN" altLang="zh-CN"/>
              <a:t>共用的筛选器的。</a:t>
            </a:r>
          </a:p>
          <a:p>
            <a:r>
              <a:rPr lang="en-US" altLang="zh-CN" smtClean="0"/>
              <a:t>	</a:t>
            </a:r>
            <a:r>
              <a:rPr lang="zh-CN" altLang="zh-CN" smtClean="0"/>
              <a:t>在 </a:t>
            </a:r>
            <a:r>
              <a:rPr lang="en-US" altLang="zh-CN"/>
              <a:t>CAN </a:t>
            </a:r>
            <a:r>
              <a:rPr lang="zh-CN" altLang="zh-CN"/>
              <a:t>协议中，消息的标识符与节点地址无关，但与消息内容有关。因此，发送节点将报文广播给所有接收器时，接收节点会根据报文标识符的值来确定软件是否需要该消息，为了简化软件的工作，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外设接收报文前会先使用验收筛选器检查，只接收需要的报文到</a:t>
            </a:r>
            <a:r>
              <a:rPr lang="en-US" altLang="zh-CN"/>
              <a:t>FIFO</a:t>
            </a:r>
            <a:r>
              <a:rPr lang="zh-CN" altLang="zh-CN"/>
              <a:t>中。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3397056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筛选</a:t>
            </a:r>
            <a:r>
              <a:rPr lang="zh-CN" altLang="zh-CN"/>
              <a:t>器工作的时候，可以调整筛选</a:t>
            </a:r>
            <a:r>
              <a:rPr lang="en-US" altLang="zh-CN"/>
              <a:t>ID</a:t>
            </a:r>
            <a:r>
              <a:rPr lang="zh-CN" altLang="zh-CN"/>
              <a:t>的长度及过滤模式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zh-CN" smtClean="0"/>
              <a:t>根据</a:t>
            </a:r>
            <a:r>
              <a:rPr lang="zh-CN" altLang="zh-CN"/>
              <a:t>筛选</a:t>
            </a:r>
            <a:r>
              <a:rPr lang="en-US" altLang="zh-CN"/>
              <a:t>ID</a:t>
            </a:r>
            <a:r>
              <a:rPr lang="zh-CN" altLang="zh-CN"/>
              <a:t>长度来分类有有以下两种：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检查 </a:t>
            </a:r>
            <a:r>
              <a:rPr lang="en-US" altLang="zh-CN"/>
              <a:t>STDID[10:0]</a:t>
            </a:r>
            <a:r>
              <a:rPr lang="zh-CN" altLang="zh-CN"/>
              <a:t>、 </a:t>
            </a:r>
            <a:r>
              <a:rPr lang="en-US" altLang="zh-CN"/>
              <a:t>EXTID[17:0]</a:t>
            </a:r>
            <a:r>
              <a:rPr lang="zh-CN" altLang="zh-CN"/>
              <a:t>、 </a:t>
            </a:r>
            <a:r>
              <a:rPr lang="en-US" altLang="zh-CN"/>
              <a:t>IDE </a:t>
            </a:r>
            <a:r>
              <a:rPr lang="zh-CN" altLang="zh-CN"/>
              <a:t>和 </a:t>
            </a:r>
            <a:r>
              <a:rPr lang="en-US" altLang="zh-CN"/>
              <a:t>RTR </a:t>
            </a:r>
            <a:r>
              <a:rPr lang="zh-CN" altLang="zh-CN"/>
              <a:t>位，一共</a:t>
            </a:r>
            <a:r>
              <a:rPr lang="en-US" altLang="zh-CN"/>
              <a:t>31</a:t>
            </a:r>
            <a:r>
              <a:rPr lang="zh-CN" altLang="zh-CN"/>
              <a:t>位。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mtClean="0"/>
              <a:t>检查</a:t>
            </a:r>
            <a:r>
              <a:rPr lang="en-US" altLang="zh-CN"/>
              <a:t>STDID[10:0]</a:t>
            </a:r>
            <a:r>
              <a:rPr lang="zh-CN" altLang="zh-CN"/>
              <a:t>、 </a:t>
            </a:r>
            <a:r>
              <a:rPr lang="en-US" altLang="zh-CN"/>
              <a:t>RTR</a:t>
            </a:r>
            <a:r>
              <a:rPr lang="zh-CN" altLang="zh-CN"/>
              <a:t>、 </a:t>
            </a:r>
            <a:r>
              <a:rPr lang="en-US" altLang="zh-CN"/>
              <a:t>IDE </a:t>
            </a:r>
            <a:r>
              <a:rPr lang="zh-CN" altLang="zh-CN"/>
              <a:t>和 </a:t>
            </a:r>
            <a:r>
              <a:rPr lang="en-US" altLang="zh-CN"/>
              <a:t>EXTID[17:15]</a:t>
            </a:r>
            <a:r>
              <a:rPr lang="zh-CN" altLang="zh-CN"/>
              <a:t>，一共</a:t>
            </a:r>
            <a:r>
              <a:rPr lang="en-US" altLang="zh-CN"/>
              <a:t>16</a:t>
            </a:r>
            <a:r>
              <a:rPr lang="zh-CN" altLang="zh-CN"/>
              <a:t>位。</a:t>
            </a:r>
          </a:p>
          <a:p>
            <a:endParaRPr lang="en-US" altLang="zh-CN" smtClean="0"/>
          </a:p>
          <a:p>
            <a:r>
              <a:rPr lang="zh-CN" altLang="zh-CN" smtClean="0"/>
              <a:t>而根据过滤的方法分为以下两种模式：</a:t>
            </a:r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标识符列表模式，它把要接收报文的</a:t>
            </a:r>
            <a:r>
              <a:rPr lang="en-US" altLang="zh-CN"/>
              <a:t>ID</a:t>
            </a:r>
            <a:r>
              <a:rPr lang="zh-CN" altLang="zh-CN"/>
              <a:t>列成一个表，要求报文</a:t>
            </a:r>
            <a:r>
              <a:rPr lang="en-US" altLang="zh-CN"/>
              <a:t>ID</a:t>
            </a:r>
            <a:r>
              <a:rPr lang="zh-CN" altLang="zh-CN"/>
              <a:t>与列表中的某一个标识符完全相同才可以接收，可以理解为白名单管理。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掩码模式，它把可接收报文</a:t>
            </a:r>
            <a:r>
              <a:rPr lang="en-US" altLang="zh-CN"/>
              <a:t>ID</a:t>
            </a:r>
            <a:r>
              <a:rPr lang="zh-CN" altLang="zh-CN"/>
              <a:t>的某几位作为列表，这几位被称为掩码，可以把它理解成关键字搜索，只要掩码</a:t>
            </a:r>
            <a:r>
              <a:rPr lang="en-US" altLang="zh-CN"/>
              <a:t>(</a:t>
            </a:r>
            <a:r>
              <a:rPr lang="zh-CN" altLang="zh-CN"/>
              <a:t>关键字</a:t>
            </a:r>
            <a:r>
              <a:rPr lang="en-US" altLang="zh-CN"/>
              <a:t>)</a:t>
            </a:r>
            <a:r>
              <a:rPr lang="zh-CN" altLang="zh-CN"/>
              <a:t>相同，就符合要求，报文就会被保存到接收</a:t>
            </a:r>
            <a:r>
              <a:rPr lang="en-US" altLang="zh-CN"/>
              <a:t>FIFO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5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验收</a:t>
            </a:r>
            <a:r>
              <a:rPr lang="zh-CN" altLang="en-US" sz="2400" b="1"/>
              <a:t>筛选器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3" y="1544335"/>
            <a:ext cx="6048672" cy="52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6444208" y="2852936"/>
            <a:ext cx="25922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通过配置筛选尺度寄存器</a:t>
            </a:r>
            <a:r>
              <a:rPr lang="en-US" altLang="zh-CN"/>
              <a:t>CAN_FS1R</a:t>
            </a:r>
            <a:r>
              <a:rPr lang="zh-CN" altLang="zh-CN"/>
              <a:t>的</a:t>
            </a:r>
            <a:r>
              <a:rPr lang="en-US" altLang="zh-CN"/>
              <a:t>FSCx</a:t>
            </a:r>
            <a:r>
              <a:rPr lang="zh-CN" altLang="zh-CN"/>
              <a:t>位可以设置筛选器工作在哪个尺度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zh-CN"/>
              <a:t>通过配置筛选模式寄存器</a:t>
            </a:r>
            <a:r>
              <a:rPr lang="en-US" altLang="zh-CN"/>
              <a:t>CAN_FM1R</a:t>
            </a:r>
            <a:r>
              <a:rPr lang="zh-CN" altLang="zh-CN"/>
              <a:t>的</a:t>
            </a:r>
            <a:r>
              <a:rPr lang="en-US" altLang="zh-CN"/>
              <a:t>FBMx</a:t>
            </a:r>
            <a:r>
              <a:rPr lang="zh-CN" altLang="zh-CN"/>
              <a:t>位可以设置筛选器工作在哪个模式。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验收</a:t>
            </a:r>
            <a:r>
              <a:rPr lang="zh-CN" altLang="en-US" sz="2400" b="1"/>
              <a:t>筛选器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93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每</a:t>
            </a:r>
            <a:r>
              <a:rPr lang="zh-CN" altLang="zh-CN"/>
              <a:t>组筛选器包含</a:t>
            </a:r>
            <a:r>
              <a:rPr lang="en-US" altLang="zh-CN"/>
              <a:t>2</a:t>
            </a:r>
            <a:r>
              <a:rPr lang="zh-CN" altLang="zh-CN"/>
              <a:t>个</a:t>
            </a:r>
            <a:r>
              <a:rPr lang="en-US" altLang="zh-CN"/>
              <a:t>32</a:t>
            </a:r>
            <a:r>
              <a:rPr lang="zh-CN" altLang="zh-CN"/>
              <a:t>位的寄存器，分别为</a:t>
            </a:r>
            <a:r>
              <a:rPr lang="en-US" altLang="zh-CN"/>
              <a:t>CAN_FxR1</a:t>
            </a:r>
            <a:r>
              <a:rPr lang="zh-CN" altLang="zh-CN"/>
              <a:t>和</a:t>
            </a:r>
            <a:r>
              <a:rPr lang="en-US" altLang="zh-CN"/>
              <a:t>CAN_FxR2</a:t>
            </a:r>
            <a:r>
              <a:rPr lang="zh-CN" altLang="zh-CN"/>
              <a:t>，它们用来存储要筛选的</a:t>
            </a:r>
            <a:r>
              <a:rPr lang="en-US" altLang="zh-CN"/>
              <a:t>ID</a:t>
            </a:r>
            <a:r>
              <a:rPr lang="zh-CN" altLang="zh-CN"/>
              <a:t>或掩码，各个寄存器位代表的意义与图中两个寄存器下面“映射”的一栏一致，各个模式的</a:t>
            </a:r>
            <a:r>
              <a:rPr lang="zh-CN" altLang="zh-CN" smtClean="0"/>
              <a:t>说明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32311"/>
              </p:ext>
            </p:extLst>
          </p:nvPr>
        </p:nvGraphicFramePr>
        <p:xfrm>
          <a:off x="467544" y="2852936"/>
          <a:ext cx="8136904" cy="3664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6336704"/>
              </a:tblGrid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模式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存储哪个位必须要与</a:t>
                      </a: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中的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组掩码。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r>
                        <a:rPr lang="zh-CN" sz="1400">
                          <a:effectLst/>
                        </a:rPr>
                        <a:t>位标识符模式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各存储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个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44016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位掩码模式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位存储哪个位必须要与高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一致；</a:t>
                      </a: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，低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位存储哪个位必须要与高</a:t>
                      </a: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一致</a:t>
                      </a: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组掩码。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r>
                        <a:rPr lang="zh-CN" sz="1400">
                          <a:effectLst/>
                        </a:rPr>
                        <a:t>位标识符模式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CAN_FxR1</a:t>
                      </a:r>
                      <a:r>
                        <a:rPr lang="zh-CN" sz="1400">
                          <a:effectLst/>
                        </a:rPr>
                        <a:t>和</a:t>
                      </a:r>
                      <a:r>
                        <a:rPr lang="en-US" sz="1400">
                          <a:effectLst/>
                        </a:rPr>
                        <a:t>CAN_FxR2</a:t>
                      </a:r>
                      <a:r>
                        <a:rPr lang="zh-CN" sz="1400">
                          <a:effectLst/>
                        </a:rPr>
                        <a:t>各存储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r>
                        <a:rPr lang="zh-CN" sz="1400">
                          <a:effectLst/>
                        </a:rPr>
                        <a:t>，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个寄存器表示</a:t>
                      </a:r>
                      <a:r>
                        <a:rPr lang="en-US" sz="1400">
                          <a:effectLst/>
                        </a:rPr>
                        <a:t>4</a:t>
                      </a:r>
                      <a:r>
                        <a:rPr lang="zh-CN" sz="1400">
                          <a:effectLst/>
                        </a:rPr>
                        <a:t>个筛选的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047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873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2824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通讯实验”章节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验收</a:t>
            </a:r>
            <a:r>
              <a:rPr lang="zh-CN" altLang="en-US" sz="2400" b="1"/>
              <a:t>筛选器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筛选器设置举例：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9552" y="3945830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如在</a:t>
            </a:r>
            <a:r>
              <a:rPr lang="zh-CN" altLang="zh-CN"/>
              <a:t>掩码模式时，第一个寄存器存储要筛选的</a:t>
            </a:r>
            <a:r>
              <a:rPr lang="en-US" altLang="zh-CN"/>
              <a:t>ID</a:t>
            </a:r>
            <a:r>
              <a:rPr lang="zh-CN" altLang="zh-CN"/>
              <a:t>，第二个寄存器存储掩码，掩码为</a:t>
            </a:r>
            <a:r>
              <a:rPr lang="en-US" altLang="zh-CN"/>
              <a:t>1</a:t>
            </a:r>
            <a:r>
              <a:rPr lang="zh-CN" altLang="zh-CN"/>
              <a:t>的部分表示该位必须与</a:t>
            </a:r>
            <a:r>
              <a:rPr lang="en-US" altLang="zh-CN"/>
              <a:t>ID</a:t>
            </a:r>
            <a:r>
              <a:rPr lang="zh-CN" altLang="zh-CN"/>
              <a:t>中的内容一致，筛选的结果为表中第三行的</a:t>
            </a:r>
            <a:r>
              <a:rPr lang="en-US" altLang="zh-CN"/>
              <a:t>ID</a:t>
            </a:r>
            <a:r>
              <a:rPr lang="zh-CN" altLang="zh-CN"/>
              <a:t>值，它是一组包含多个的</a:t>
            </a:r>
            <a:r>
              <a:rPr lang="en-US" altLang="zh-CN"/>
              <a:t>ID</a:t>
            </a:r>
            <a:r>
              <a:rPr lang="zh-CN" altLang="zh-CN"/>
              <a:t>值，其中</a:t>
            </a:r>
            <a:r>
              <a:rPr lang="en-US" altLang="zh-CN"/>
              <a:t>x</a:t>
            </a:r>
            <a:r>
              <a:rPr lang="zh-CN" altLang="zh-CN"/>
              <a:t>表示该位可以为</a:t>
            </a:r>
            <a:r>
              <a:rPr lang="en-US" altLang="zh-CN"/>
              <a:t>1</a:t>
            </a:r>
            <a:r>
              <a:rPr lang="zh-CN" altLang="zh-CN"/>
              <a:t>可以为</a:t>
            </a:r>
            <a:r>
              <a:rPr lang="en-US" altLang="zh-CN"/>
              <a:t>0</a:t>
            </a:r>
            <a:r>
              <a:rPr lang="zh-CN" altLang="zh-CN"/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78342"/>
              </p:ext>
            </p:extLst>
          </p:nvPr>
        </p:nvGraphicFramePr>
        <p:xfrm>
          <a:off x="899592" y="2204864"/>
          <a:ext cx="6696747" cy="1584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/>
                <a:gridCol w="480054"/>
                <a:gridCol w="744083"/>
                <a:gridCol w="744083"/>
                <a:gridCol w="744083"/>
                <a:gridCol w="744083"/>
                <a:gridCol w="744083"/>
                <a:gridCol w="744083"/>
                <a:gridCol w="744083"/>
              </a:tblGrid>
              <a:tr h="5045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457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掩码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7502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筛选的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</a:rPr>
                        <a:t>          x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5108991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如</a:t>
            </a:r>
            <a:r>
              <a:rPr lang="zh-CN" altLang="zh-CN" smtClean="0"/>
              <a:t>工作</a:t>
            </a:r>
            <a:r>
              <a:rPr lang="zh-CN" altLang="zh-CN"/>
              <a:t>在标识符模式时，</a:t>
            </a:r>
            <a:r>
              <a:rPr lang="en-US" altLang="zh-CN"/>
              <a:t>2</a:t>
            </a:r>
            <a:r>
              <a:rPr lang="zh-CN" altLang="zh-CN"/>
              <a:t>个寄存器存储的都是要筛选的</a:t>
            </a:r>
            <a:r>
              <a:rPr lang="en-US" altLang="zh-CN"/>
              <a:t>ID</a:t>
            </a:r>
            <a:r>
              <a:rPr lang="zh-CN" altLang="zh-CN"/>
              <a:t>，它只包含</a:t>
            </a:r>
            <a:r>
              <a:rPr lang="en-US" altLang="zh-CN"/>
              <a:t>2</a:t>
            </a:r>
            <a:r>
              <a:rPr lang="zh-CN" altLang="zh-CN"/>
              <a:t>个要筛选的</a:t>
            </a:r>
            <a:r>
              <a:rPr lang="en-US" altLang="zh-CN"/>
              <a:t>ID</a:t>
            </a:r>
            <a:r>
              <a:rPr lang="zh-CN" altLang="zh-CN"/>
              <a:t>值</a:t>
            </a:r>
            <a:r>
              <a:rPr lang="en-US" altLang="zh-CN"/>
              <a:t>(32</a:t>
            </a:r>
            <a:r>
              <a:rPr lang="zh-CN" altLang="zh-CN"/>
              <a:t>位模式时</a:t>
            </a:r>
            <a:r>
              <a:rPr lang="en-US" altLang="zh-CN"/>
              <a:t>)</a:t>
            </a:r>
            <a:r>
              <a:rPr lang="zh-CN" altLang="zh-CN" smtClean="0"/>
              <a:t>。</a:t>
            </a:r>
            <a:r>
              <a:rPr lang="en-US" altLang="zh-CN" smtClean="0"/>
              <a:t>	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11560" y="5934670"/>
            <a:ext cx="7776864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如果使能了筛选器，且报文的</a:t>
            </a:r>
            <a:r>
              <a:rPr lang="en-US" altLang="zh-CN"/>
              <a:t>ID</a:t>
            </a:r>
            <a:r>
              <a:rPr lang="zh-CN" altLang="zh-CN"/>
              <a:t>与所有筛选器的配置都不匹配，</a:t>
            </a:r>
            <a:r>
              <a:rPr lang="en-US" altLang="zh-CN"/>
              <a:t>CAN</a:t>
            </a:r>
            <a:r>
              <a:rPr lang="zh-CN" altLang="zh-CN"/>
              <a:t>外设会丢弃该报文，不存入接收</a:t>
            </a:r>
            <a:r>
              <a:rPr lang="en-US" altLang="zh-CN"/>
              <a:t>FIFO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6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317" y="1084094"/>
            <a:ext cx="8295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整体</a:t>
            </a:r>
            <a:r>
              <a:rPr lang="zh-CN" altLang="en-US" sz="2400" b="1"/>
              <a:t>控制逻辑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700808"/>
            <a:ext cx="7776864" cy="13388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CAN2</a:t>
            </a:r>
            <a:r>
              <a:rPr lang="zh-CN" altLang="zh-CN"/>
              <a:t>外设的</a:t>
            </a:r>
            <a:r>
              <a:rPr lang="zh-CN" altLang="zh-CN" smtClean="0"/>
              <a:t>结构</a:t>
            </a:r>
            <a:r>
              <a:rPr lang="zh-CN" altLang="en-US" smtClean="0"/>
              <a:t>与</a:t>
            </a:r>
            <a:r>
              <a:rPr lang="en-US" altLang="zh-CN" smtClean="0"/>
              <a:t>CAN1</a:t>
            </a:r>
            <a:r>
              <a:rPr lang="zh-CN" altLang="zh-CN"/>
              <a:t>外设是一样的</a:t>
            </a:r>
            <a:r>
              <a:rPr lang="zh-CN" altLang="zh-CN" smtClean="0"/>
              <a:t>，</a:t>
            </a:r>
            <a:r>
              <a:rPr lang="zh-CN" altLang="en-US" smtClean="0"/>
              <a:t>它</a:t>
            </a:r>
            <a:r>
              <a:rPr lang="zh-CN" altLang="zh-CN" smtClean="0"/>
              <a:t>们</a:t>
            </a:r>
            <a:r>
              <a:rPr lang="zh-CN" altLang="zh-CN"/>
              <a:t>共用筛选</a:t>
            </a:r>
            <a:r>
              <a:rPr lang="zh-CN" altLang="zh-CN" smtClean="0"/>
              <a:t>器</a:t>
            </a:r>
            <a:r>
              <a:rPr lang="zh-CN" altLang="en-US" smtClean="0"/>
              <a:t>，</a:t>
            </a:r>
            <a:r>
              <a:rPr lang="zh-CN" altLang="zh-CN" smtClean="0"/>
              <a:t>且</a:t>
            </a:r>
            <a:r>
              <a:rPr lang="zh-CN" altLang="zh-CN"/>
              <a:t>由于存储访问控制器由</a:t>
            </a:r>
            <a:r>
              <a:rPr lang="en-US" altLang="zh-CN"/>
              <a:t>CAN1</a:t>
            </a:r>
            <a:r>
              <a:rPr lang="zh-CN" altLang="zh-CN"/>
              <a:t>控制，所以要使用</a:t>
            </a:r>
            <a:r>
              <a:rPr lang="en-US" altLang="zh-CN"/>
              <a:t>CAN2</a:t>
            </a:r>
            <a:r>
              <a:rPr lang="zh-CN" altLang="zh-CN"/>
              <a:t>的时候必须要使能</a:t>
            </a:r>
            <a:r>
              <a:rPr lang="en-US" altLang="zh-CN"/>
              <a:t>CAN1</a:t>
            </a:r>
            <a:r>
              <a:rPr lang="zh-CN" altLang="zh-CN"/>
              <a:t>的时钟。</a:t>
            </a:r>
          </a:p>
        </p:txBody>
      </p:sp>
    </p:spTree>
    <p:extLst>
      <p:ext uri="{BB962C8B-B14F-4D97-AF65-F5344CB8AC3E}">
        <p14:creationId xmlns:p14="http://schemas.microsoft.com/office/powerpoint/2010/main" val="33052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外设简介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24323"/>
            <a:ext cx="770262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的芯片中具有</a:t>
            </a:r>
            <a:r>
              <a:rPr lang="en-US" altLang="zh-CN"/>
              <a:t>bxCAN</a:t>
            </a:r>
            <a:r>
              <a:rPr lang="zh-CN" altLang="zh-CN"/>
              <a:t>控制器</a:t>
            </a:r>
            <a:r>
              <a:rPr lang="en-US" altLang="zh-CN"/>
              <a:t> (Basic Extended CAN)</a:t>
            </a:r>
            <a:r>
              <a:rPr lang="zh-CN" altLang="zh-CN"/>
              <a:t>，它支持</a:t>
            </a:r>
            <a:r>
              <a:rPr lang="en-US" altLang="zh-CN"/>
              <a:t>CAN</a:t>
            </a:r>
            <a:r>
              <a:rPr lang="zh-CN" altLang="zh-CN"/>
              <a:t>协议</a:t>
            </a:r>
            <a:r>
              <a:rPr lang="en-US" altLang="zh-CN"/>
              <a:t>2.0A</a:t>
            </a:r>
            <a:r>
              <a:rPr lang="zh-CN" altLang="zh-CN"/>
              <a:t>和</a:t>
            </a:r>
            <a:r>
              <a:rPr lang="en-US" altLang="zh-CN"/>
              <a:t>2.0B</a:t>
            </a:r>
            <a:r>
              <a:rPr lang="zh-CN" altLang="zh-CN"/>
              <a:t>标准。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该</a:t>
            </a:r>
            <a:r>
              <a:rPr lang="en-US" altLang="zh-CN"/>
              <a:t>CAN</a:t>
            </a:r>
            <a:r>
              <a:rPr lang="zh-CN" altLang="zh-CN"/>
              <a:t>控制器支持最高的通讯速率为</a:t>
            </a:r>
            <a:r>
              <a:rPr lang="en-US" altLang="zh-CN"/>
              <a:t>1Mb/s</a:t>
            </a:r>
            <a:r>
              <a:rPr lang="zh-CN" altLang="zh-CN"/>
              <a:t>；可以自动地接收和发送</a:t>
            </a:r>
            <a:r>
              <a:rPr lang="en-US" altLang="zh-CN"/>
              <a:t>CAN</a:t>
            </a:r>
            <a:r>
              <a:rPr lang="zh-CN" altLang="zh-CN"/>
              <a:t>报文，支持使用标准</a:t>
            </a:r>
            <a:r>
              <a:rPr lang="en-US" altLang="zh-CN"/>
              <a:t>ID</a:t>
            </a:r>
            <a:r>
              <a:rPr lang="zh-CN" altLang="zh-CN"/>
              <a:t>和扩展</a:t>
            </a:r>
            <a:r>
              <a:rPr lang="en-US" altLang="zh-CN"/>
              <a:t>ID</a:t>
            </a:r>
            <a:r>
              <a:rPr lang="zh-CN" altLang="zh-CN"/>
              <a:t>的报文；外设中具有</a:t>
            </a:r>
            <a:r>
              <a:rPr lang="en-US" altLang="zh-CN"/>
              <a:t>3</a:t>
            </a:r>
            <a:r>
              <a:rPr lang="zh-CN" altLang="zh-CN"/>
              <a:t>个发送邮箱，发送报文的优先级可以使用软件控制，还可以记录发送的时间；具有</a:t>
            </a:r>
            <a:r>
              <a:rPr lang="en-US" altLang="zh-CN"/>
              <a:t>2</a:t>
            </a:r>
            <a:r>
              <a:rPr lang="zh-CN" altLang="zh-CN"/>
              <a:t>个</a:t>
            </a:r>
            <a:r>
              <a:rPr lang="en-US" altLang="zh-CN"/>
              <a:t>3</a:t>
            </a:r>
            <a:r>
              <a:rPr lang="zh-CN" altLang="zh-CN"/>
              <a:t>级深度的接收</a:t>
            </a:r>
            <a:r>
              <a:rPr lang="en-US" altLang="zh-CN"/>
              <a:t>FIFO</a:t>
            </a:r>
            <a:r>
              <a:rPr lang="zh-CN" altLang="zh-CN"/>
              <a:t>，可使用过滤功能只接收或不接收某些</a:t>
            </a:r>
            <a:r>
              <a:rPr lang="en-US" altLang="zh-CN"/>
              <a:t>ID</a:t>
            </a:r>
            <a:r>
              <a:rPr lang="zh-CN" altLang="zh-CN"/>
              <a:t>号的报文；可配置成自动重发；不支持使用</a:t>
            </a:r>
            <a:r>
              <a:rPr lang="en-US" altLang="zh-CN"/>
              <a:t>DMA</a:t>
            </a:r>
            <a:r>
              <a:rPr lang="zh-CN" altLang="zh-CN"/>
              <a:t>进行数据收发。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6793" y="980728"/>
            <a:ext cx="2087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框图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剖析</a:t>
            </a:r>
          </a:p>
        </p:txBody>
      </p:sp>
      <p:sp>
        <p:nvSpPr>
          <p:cNvPr id="6" name="矩形 5"/>
          <p:cNvSpPr/>
          <p:nvPr/>
        </p:nvSpPr>
        <p:spPr>
          <a:xfrm>
            <a:off x="5940152" y="1522527"/>
            <a:ext cx="309411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smtClean="0"/>
              <a:t>CAN</a:t>
            </a:r>
            <a:r>
              <a:rPr lang="zh-CN" altLang="en-US" sz="3200"/>
              <a:t>控制</a:t>
            </a:r>
            <a:r>
              <a:rPr lang="zh-CN" altLang="en-US" sz="3200" smtClean="0"/>
              <a:t>内核</a:t>
            </a:r>
            <a:endParaRPr lang="en-US" altLang="zh-CN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smtClean="0"/>
              <a:t>CAN</a:t>
            </a:r>
            <a:r>
              <a:rPr lang="zh-CN" altLang="en-US" sz="3200"/>
              <a:t>发送</a:t>
            </a:r>
            <a:r>
              <a:rPr lang="zh-CN" altLang="en-US" sz="3200" smtClean="0"/>
              <a:t>邮箱</a:t>
            </a:r>
            <a:endParaRPr lang="en-US" altLang="zh-CN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CAN</a:t>
            </a:r>
            <a:r>
              <a:rPr lang="zh-CN" altLang="en-US" sz="3200"/>
              <a:t>接收</a:t>
            </a:r>
            <a:r>
              <a:rPr lang="en-US" altLang="zh-CN" sz="3200"/>
              <a:t>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验收筛选器</a:t>
            </a:r>
            <a:endParaRPr lang="en-US" altLang="zh-CN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整体控制逻辑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3" y="1628800"/>
            <a:ext cx="5284470" cy="492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5940151" y="4422011"/>
            <a:ext cx="30941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STM32</a:t>
            </a:r>
            <a:r>
              <a:rPr lang="zh-CN" altLang="zh-CN"/>
              <a:t>的有两组</a:t>
            </a:r>
            <a:r>
              <a:rPr lang="en-US" altLang="zh-CN"/>
              <a:t>CAN</a:t>
            </a:r>
            <a:r>
              <a:rPr lang="zh-CN" altLang="zh-CN"/>
              <a:t>控制器，其中</a:t>
            </a:r>
            <a:r>
              <a:rPr lang="en-US" altLang="zh-CN"/>
              <a:t>CAN1</a:t>
            </a:r>
            <a:r>
              <a:rPr lang="zh-CN" altLang="zh-CN"/>
              <a:t>是主设备，框图中的“存储访问控制器”是由</a:t>
            </a:r>
            <a:r>
              <a:rPr lang="en-US" altLang="zh-CN"/>
              <a:t>CAN1</a:t>
            </a:r>
            <a:r>
              <a:rPr lang="zh-CN" altLang="zh-CN"/>
              <a:t>控制的，</a:t>
            </a:r>
            <a:r>
              <a:rPr lang="en-US" altLang="zh-CN"/>
              <a:t>CAN2</a:t>
            </a:r>
            <a:r>
              <a:rPr lang="zh-CN" altLang="zh-CN"/>
              <a:t>无法直接访问存储区域，所以使用</a:t>
            </a:r>
            <a:r>
              <a:rPr lang="en-US" altLang="zh-CN"/>
              <a:t>CAN2</a:t>
            </a:r>
            <a:r>
              <a:rPr lang="zh-CN" altLang="zh-CN"/>
              <a:t>的时候必须使能</a:t>
            </a:r>
            <a:r>
              <a:rPr lang="en-US" altLang="zh-CN"/>
              <a:t>CAN1</a:t>
            </a:r>
            <a:r>
              <a:rPr lang="zh-CN" altLang="zh-CN"/>
              <a:t>外设的时钟。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控制内核</a:t>
            </a:r>
            <a:endParaRPr lang="zh-CN" altLang="en-US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1682800"/>
            <a:ext cx="806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框图</a:t>
            </a:r>
            <a:r>
              <a:rPr lang="zh-CN" altLang="zh-CN"/>
              <a:t>中标号</a:t>
            </a:r>
            <a:r>
              <a:rPr lang="en-US" altLang="zh-CN">
                <a:sym typeface="Wingdings"/>
              </a:rPr>
              <a:t></a:t>
            </a:r>
            <a:r>
              <a:rPr lang="zh-CN" altLang="zh-CN"/>
              <a:t>处的</a:t>
            </a:r>
            <a:r>
              <a:rPr lang="en-US" altLang="zh-CN"/>
              <a:t>CAN</a:t>
            </a:r>
            <a:r>
              <a:rPr lang="zh-CN" altLang="zh-CN"/>
              <a:t>控制内核包含了各种控制寄存器及状态寄存器，我们主要讲解其中的主控制寄存器</a:t>
            </a:r>
            <a:r>
              <a:rPr lang="en-US" altLang="zh-CN"/>
              <a:t>CAN_MCR</a:t>
            </a:r>
            <a:r>
              <a:rPr lang="zh-CN" altLang="zh-CN"/>
              <a:t>及位时序寄存器</a:t>
            </a:r>
            <a:r>
              <a:rPr lang="en-US" altLang="zh-CN"/>
              <a:t>CAN_BTR</a:t>
            </a:r>
            <a:r>
              <a:rPr lang="zh-CN" altLang="zh-CN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56490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主</a:t>
            </a:r>
            <a:r>
              <a:rPr lang="zh-CN" altLang="zh-CN"/>
              <a:t>控制寄存器</a:t>
            </a:r>
            <a:r>
              <a:rPr lang="en-US" altLang="zh-CN"/>
              <a:t>CAN_MCR</a:t>
            </a:r>
            <a:r>
              <a:rPr lang="zh-CN" altLang="zh-CN"/>
              <a:t>负责管理</a:t>
            </a:r>
            <a:r>
              <a:rPr lang="en-US" altLang="zh-CN"/>
              <a:t>CAN</a:t>
            </a:r>
            <a:r>
              <a:rPr lang="zh-CN" altLang="zh-CN"/>
              <a:t>的工作模式，它使用以下寄存器位实现控制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DBF</a:t>
            </a:r>
            <a:r>
              <a:rPr lang="zh-CN" altLang="zh-CN"/>
              <a:t>调试冻结功能</a:t>
            </a:r>
          </a:p>
          <a:p>
            <a:r>
              <a:rPr lang="en-US" altLang="zh-CN" smtClean="0"/>
              <a:t>	DBF(Debug </a:t>
            </a:r>
            <a:r>
              <a:rPr lang="en-US" altLang="zh-CN"/>
              <a:t>freeze)</a:t>
            </a:r>
            <a:r>
              <a:rPr lang="zh-CN" altLang="zh-CN"/>
              <a:t>调试冻结，使用它可设置</a:t>
            </a:r>
            <a:r>
              <a:rPr lang="en-US" altLang="zh-CN"/>
              <a:t>CAN</a:t>
            </a:r>
            <a:r>
              <a:rPr lang="zh-CN" altLang="zh-CN"/>
              <a:t>处于工作状态或禁止收发的状态，禁止收发时仍可访问接收</a:t>
            </a:r>
            <a:r>
              <a:rPr lang="en-US" altLang="zh-CN"/>
              <a:t>FIFO</a:t>
            </a:r>
            <a:r>
              <a:rPr lang="zh-CN" altLang="zh-CN"/>
              <a:t>中的数据。这两种状态是当</a:t>
            </a:r>
            <a:r>
              <a:rPr lang="en-US" altLang="zh-CN"/>
              <a:t>STM32</a:t>
            </a:r>
            <a:r>
              <a:rPr lang="zh-CN" altLang="zh-CN"/>
              <a:t>芯片处于程序调试模式时才使用的，平时使用并不影响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TTCM</a:t>
            </a:r>
            <a:r>
              <a:rPr lang="zh-CN" altLang="zh-CN"/>
              <a:t>时间触发模式</a:t>
            </a:r>
          </a:p>
          <a:p>
            <a:r>
              <a:rPr lang="en-US" altLang="zh-CN" smtClean="0"/>
              <a:t>	TTCM(Time </a:t>
            </a:r>
            <a:r>
              <a:rPr lang="en-US" altLang="zh-CN"/>
              <a:t>triggered communication mode)</a:t>
            </a:r>
            <a:r>
              <a:rPr lang="zh-CN" altLang="zh-CN"/>
              <a:t>时间触发模式，它用于配置</a:t>
            </a:r>
            <a:r>
              <a:rPr lang="en-US" altLang="zh-CN"/>
              <a:t>CAN</a:t>
            </a:r>
            <a:r>
              <a:rPr lang="zh-CN" altLang="zh-CN"/>
              <a:t>的时间触发通信模式，在此模式下，</a:t>
            </a:r>
            <a:r>
              <a:rPr lang="en-US" altLang="zh-CN"/>
              <a:t>CAN</a:t>
            </a:r>
            <a:r>
              <a:rPr lang="zh-CN" altLang="zh-CN"/>
              <a:t>使用它内部定时器产生时间戳，并把它保存在</a:t>
            </a:r>
            <a:r>
              <a:rPr lang="en-US" altLang="zh-CN"/>
              <a:t>CAN_RDTxR</a:t>
            </a:r>
            <a:r>
              <a:rPr lang="zh-CN" altLang="zh-CN"/>
              <a:t>、</a:t>
            </a:r>
            <a:r>
              <a:rPr lang="en-US" altLang="zh-CN"/>
              <a:t>CAN_TDTxR</a:t>
            </a:r>
            <a:r>
              <a:rPr lang="zh-CN" altLang="zh-CN"/>
              <a:t>寄存器中。内部定时器在每个</a:t>
            </a:r>
            <a:r>
              <a:rPr lang="en-US" altLang="zh-CN"/>
              <a:t>CAN</a:t>
            </a:r>
            <a:r>
              <a:rPr lang="zh-CN" altLang="zh-CN"/>
              <a:t>位时间累加，在接收和发送的帧起始位被采样，并生成时间戳。利用它可以实现</a:t>
            </a:r>
            <a:r>
              <a:rPr lang="en-US" altLang="zh-CN"/>
              <a:t>ISO 11898-4 CAN</a:t>
            </a:r>
            <a:r>
              <a:rPr lang="zh-CN" altLang="zh-CN"/>
              <a:t>标准的分时同步通信功能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主控制寄存器</a:t>
            </a:r>
            <a:r>
              <a:rPr lang="en-US" altLang="zh-CN" sz="2800" b="1"/>
              <a:t>CAN_MCR</a:t>
            </a:r>
            <a:endParaRPr lang="zh-CN" altLang="zh-CN" sz="2800" b="1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ABOM</a:t>
            </a:r>
            <a:r>
              <a:rPr lang="zh-CN" altLang="zh-CN"/>
              <a:t>自动离线管理</a:t>
            </a:r>
          </a:p>
          <a:p>
            <a:r>
              <a:rPr lang="en-US" altLang="zh-CN" smtClean="0"/>
              <a:t>	ABOM(Automatic </a:t>
            </a:r>
            <a:r>
              <a:rPr lang="en-US" altLang="zh-CN"/>
              <a:t>bus-off management) </a:t>
            </a:r>
            <a:r>
              <a:rPr lang="zh-CN" altLang="zh-CN"/>
              <a:t>自动离线管理，它用于设置是否使用自动离线管理功能。当节点检测到它发送错误或接收错误超过一定值时，会自动进入离线状态，在离线状态中，</a:t>
            </a:r>
            <a:r>
              <a:rPr lang="en-US" altLang="zh-CN"/>
              <a:t>CAN</a:t>
            </a:r>
            <a:r>
              <a:rPr lang="zh-CN" altLang="zh-CN"/>
              <a:t>不能接收或发送报文。处于离线状态的时候，可以软件控制恢复或者直接使用这个自动离线管理功能，它会在适当的时候自动恢复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AWUM</a:t>
            </a:r>
            <a:r>
              <a:rPr lang="zh-CN" altLang="zh-CN"/>
              <a:t>自动唤醒</a:t>
            </a:r>
          </a:p>
          <a:p>
            <a:r>
              <a:rPr lang="en-US" altLang="zh-CN" smtClean="0"/>
              <a:t>	AWUM(Automatic </a:t>
            </a:r>
            <a:r>
              <a:rPr lang="en-US" altLang="zh-CN"/>
              <a:t>bus-off management)</a:t>
            </a:r>
            <a:r>
              <a:rPr lang="zh-CN" altLang="zh-CN"/>
              <a:t>，自动唤醒功能，</a:t>
            </a:r>
            <a:r>
              <a:rPr lang="en-US" altLang="zh-CN"/>
              <a:t>CAN</a:t>
            </a:r>
            <a:r>
              <a:rPr lang="zh-CN" altLang="zh-CN"/>
              <a:t>外设可以使用软件进入低功耗的睡眠模式，如果使能了这个自动唤醒功能，当</a:t>
            </a:r>
            <a:r>
              <a:rPr lang="en-US" altLang="zh-CN"/>
              <a:t>CAN</a:t>
            </a:r>
            <a:r>
              <a:rPr lang="zh-CN" altLang="zh-CN"/>
              <a:t>检测到总线活动的时候，会自动唤醒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39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zh-CN" sz="2800" b="1"/>
              <a:t>主控制寄存器</a:t>
            </a:r>
            <a:r>
              <a:rPr lang="en-US" altLang="zh-CN" sz="2800" b="1"/>
              <a:t>CAN_MCR</a:t>
            </a:r>
            <a:endParaRPr lang="zh-CN" altLang="zh-CN" sz="2800" b="1"/>
          </a:p>
        </p:txBody>
      </p:sp>
      <p:sp>
        <p:nvSpPr>
          <p:cNvPr id="5" name="矩形 4"/>
          <p:cNvSpPr/>
          <p:nvPr/>
        </p:nvSpPr>
        <p:spPr>
          <a:xfrm>
            <a:off x="539552" y="213285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NART</a:t>
            </a:r>
            <a:r>
              <a:rPr lang="zh-CN" altLang="zh-CN" smtClean="0"/>
              <a:t>自动重传</a:t>
            </a:r>
          </a:p>
          <a:p>
            <a:r>
              <a:rPr lang="en-US" altLang="zh-CN" smtClean="0"/>
              <a:t>	NART(No automatic retransmission)</a:t>
            </a:r>
            <a:r>
              <a:rPr lang="zh-CN" altLang="zh-CN" smtClean="0"/>
              <a:t>报文自动重传功能，设置这个功能后，当报文发送失败时会自动重传至成功为止。若不使用这个功能，无论发送结果如何，消息只发送一次。</a:t>
            </a:r>
            <a:endParaRPr lang="en-US" altLang="zh-CN" smtClean="0"/>
          </a:p>
          <a:p>
            <a:endParaRPr lang="zh-CN" altLang="zh-CN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RFLM</a:t>
            </a:r>
            <a:r>
              <a:rPr lang="zh-CN" altLang="zh-CN" smtClean="0"/>
              <a:t>锁定模式</a:t>
            </a:r>
          </a:p>
          <a:p>
            <a:r>
              <a:rPr lang="en-US" altLang="zh-CN" smtClean="0"/>
              <a:t>	RFLM(Receive FIFO locked mode)FIFO</a:t>
            </a:r>
            <a:r>
              <a:rPr lang="zh-CN" altLang="zh-CN" smtClean="0"/>
              <a:t>锁定模式，该功能用于锁定接收</a:t>
            </a:r>
            <a:r>
              <a:rPr lang="en-US" altLang="zh-CN" smtClean="0"/>
              <a:t>FIFO</a:t>
            </a:r>
            <a:r>
              <a:rPr lang="zh-CN" altLang="zh-CN" smtClean="0"/>
              <a:t>。锁定后，当接收</a:t>
            </a:r>
            <a:r>
              <a:rPr lang="en-US" altLang="zh-CN" smtClean="0"/>
              <a:t>FIFO</a:t>
            </a:r>
            <a:r>
              <a:rPr lang="zh-CN" altLang="zh-CN" smtClean="0"/>
              <a:t>溢出时，会丢弃下一个接收的报文。若不锁定，则下一个接收到的报文会覆盖原报文。</a:t>
            </a:r>
            <a:endParaRPr lang="en-US" altLang="zh-CN" smtClean="0"/>
          </a:p>
          <a:p>
            <a:endParaRPr lang="zh-CN" altLang="zh-CN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TXFP</a:t>
            </a:r>
            <a:r>
              <a:rPr lang="zh-CN" altLang="zh-CN" smtClean="0"/>
              <a:t>报文发送优先级的判定方法</a:t>
            </a:r>
          </a:p>
          <a:p>
            <a:r>
              <a:rPr lang="en-US" altLang="zh-CN" smtClean="0"/>
              <a:t>	TXFP(Transmit FIFO priority)</a:t>
            </a:r>
            <a:r>
              <a:rPr lang="zh-CN" altLang="zh-CN" smtClean="0"/>
              <a:t>报文发送优先级的判定方法，当</a:t>
            </a:r>
            <a:r>
              <a:rPr lang="en-US" altLang="zh-CN" smtClean="0"/>
              <a:t>CAN</a:t>
            </a:r>
            <a:r>
              <a:rPr lang="zh-CN" altLang="zh-CN" smtClean="0"/>
              <a:t>外设的发送邮箱中有多个待发送报文时，本功能可以控制它是根据报文的</a:t>
            </a:r>
            <a:r>
              <a:rPr lang="en-US" altLang="zh-CN" smtClean="0"/>
              <a:t>ID</a:t>
            </a:r>
            <a:r>
              <a:rPr lang="zh-CN" altLang="zh-CN" smtClean="0"/>
              <a:t>优先级还是报文存进邮箱的顺序来发送。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95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smtClean="0"/>
              <a:t>工作模式</a:t>
            </a:r>
            <a:endParaRPr lang="zh-CN" altLang="zh-CN" sz="2800" b="1"/>
          </a:p>
        </p:txBody>
      </p:sp>
      <p:sp>
        <p:nvSpPr>
          <p:cNvPr id="2" name="矩形 1"/>
          <p:cNvSpPr/>
          <p:nvPr/>
        </p:nvSpPr>
        <p:spPr>
          <a:xfrm>
            <a:off x="685800" y="1772816"/>
            <a:ext cx="7774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为</a:t>
            </a:r>
            <a:r>
              <a:rPr lang="zh-CN" altLang="zh-CN"/>
              <a:t>方便调试，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CAN</a:t>
            </a:r>
            <a:r>
              <a:rPr lang="zh-CN" altLang="zh-CN"/>
              <a:t>提供了测试模式，配置位时序寄存器</a:t>
            </a:r>
            <a:r>
              <a:rPr lang="en-US" altLang="zh-CN"/>
              <a:t>CAN_BTR</a:t>
            </a:r>
            <a:r>
              <a:rPr lang="zh-CN" altLang="zh-CN"/>
              <a:t>的</a:t>
            </a:r>
            <a:r>
              <a:rPr lang="en-US" altLang="zh-CN"/>
              <a:t>SILM</a:t>
            </a:r>
            <a:r>
              <a:rPr lang="zh-CN" altLang="zh-CN"/>
              <a:t>及</a:t>
            </a:r>
            <a:r>
              <a:rPr lang="en-US" altLang="zh-CN"/>
              <a:t>LBKM</a:t>
            </a:r>
            <a:r>
              <a:rPr lang="zh-CN" altLang="zh-CN"/>
              <a:t>寄存器位可以控制使用正常模式、静默模式、回环模式及静默回环模式</a:t>
            </a: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96146"/>
            <a:ext cx="4171101" cy="4039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25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CAN—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smtClean="0"/>
              <a:t>工作模式</a:t>
            </a:r>
            <a:endParaRPr lang="zh-CN" altLang="zh-CN" sz="2800" b="1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4535573" cy="4392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661138" y="1895921"/>
            <a:ext cx="44828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正常模式</a:t>
            </a:r>
          </a:p>
          <a:p>
            <a:r>
              <a:rPr lang="zh-CN" altLang="zh-CN"/>
              <a:t>正常模式下就是一个正常的</a:t>
            </a:r>
            <a:r>
              <a:rPr lang="en-US" altLang="zh-CN"/>
              <a:t>CAN</a:t>
            </a:r>
            <a:r>
              <a:rPr lang="zh-CN" altLang="zh-CN"/>
              <a:t>节点，可以向总线发送数据和接收数据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/>
              <a:t>静默模式</a:t>
            </a:r>
          </a:p>
          <a:p>
            <a:r>
              <a:rPr lang="zh-CN" altLang="zh-CN"/>
              <a:t>静默模式下，它自己的输出端的逻辑</a:t>
            </a:r>
            <a:r>
              <a:rPr lang="en-US" altLang="zh-CN"/>
              <a:t>0</a:t>
            </a:r>
            <a:r>
              <a:rPr lang="zh-CN" altLang="zh-CN"/>
              <a:t>数据会直接传输到它自己的输入端，逻辑</a:t>
            </a:r>
            <a:r>
              <a:rPr lang="en-US" altLang="zh-CN"/>
              <a:t>1</a:t>
            </a:r>
            <a:r>
              <a:rPr lang="zh-CN" altLang="zh-CN"/>
              <a:t>可以被发送到总线，所以它不能向总线发送显性位</a:t>
            </a:r>
            <a:r>
              <a:rPr lang="en-US" altLang="zh-CN"/>
              <a:t>(</a:t>
            </a:r>
            <a:r>
              <a:rPr lang="zh-CN" altLang="zh-CN"/>
              <a:t>逻辑</a:t>
            </a:r>
            <a:r>
              <a:rPr lang="en-US" altLang="zh-CN"/>
              <a:t>0)</a:t>
            </a:r>
            <a:r>
              <a:rPr lang="zh-CN" altLang="zh-CN"/>
              <a:t>，只能发送隐性位</a:t>
            </a:r>
            <a:r>
              <a:rPr lang="en-US" altLang="zh-CN"/>
              <a:t>(</a:t>
            </a:r>
            <a:r>
              <a:rPr lang="zh-CN" altLang="zh-CN"/>
              <a:t>逻辑</a:t>
            </a:r>
            <a:r>
              <a:rPr lang="en-US" altLang="zh-CN"/>
              <a:t>1)</a:t>
            </a:r>
            <a:r>
              <a:rPr lang="zh-CN" altLang="zh-CN"/>
              <a:t>。输入端可以从总线接收内容。由于它只可发送的隐性位不会强制影响总线的状态，所以把它称为静默模式。这种模式一般用于监测，它可以用于分析总线上的流量，但又不会因为发送显性位而影响总线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98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Pages>0</Pages>
  <Words>1109</Words>
  <Characters>0</Characters>
  <Application>Microsoft Office PowerPoint</Application>
  <DocSecurity>0</DocSecurity>
  <PresentationFormat>全屏显示(4:3)</PresentationFormat>
  <Lines>0</Lines>
  <Paragraphs>230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288</cp:revision>
  <dcterms:created xsi:type="dcterms:W3CDTF">2014-09-22T09:17:55Z</dcterms:created>
  <dcterms:modified xsi:type="dcterms:W3CDTF">2017-11-28T01:11:33Z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