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660" r:id="rId2"/>
    <p:sldMasterId id="2147483672" r:id="rId3"/>
  </p:sldMasterIdLst>
  <p:sldIdLst>
    <p:sldId id="287" r:id="rId4"/>
    <p:sldId id="328" r:id="rId5"/>
    <p:sldId id="296" r:id="rId6"/>
    <p:sldId id="329" r:id="rId7"/>
    <p:sldId id="330" r:id="rId8"/>
    <p:sldId id="331" r:id="rId9"/>
    <p:sldId id="332" r:id="rId10"/>
    <p:sldId id="334" r:id="rId11"/>
    <p:sldId id="335" r:id="rId12"/>
    <p:sldId id="336" r:id="rId13"/>
    <p:sldId id="337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283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FE978C"/>
    <a:srgbClr val="FFA850"/>
    <a:srgbClr val="5B81CF"/>
    <a:srgbClr val="EAFBFF"/>
    <a:srgbClr val="76A4DC"/>
    <a:srgbClr val="248C51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0" d="100"/>
          <a:sy n="80" d="100"/>
        </p:scale>
        <p:origin x="-1344" y="-67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541172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746883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13025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563916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589285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7052609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87265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8892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544571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0793984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0139181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883476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743281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11918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6589292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8089669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1697159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16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01267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823969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6454920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04536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8859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257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DCMI—OV2640</a:t>
              </a:r>
              <a:r>
                <a:rPr lang="zh-CN" altLang="en-US" sz="3200" b="1">
                  <a:latin typeface="微软雅黑" pitchFamily="34" charset="-122"/>
                  <a:ea typeface="微软雅黑" pitchFamily="34" charset="-122"/>
                </a:rPr>
                <a:t>摄像头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DCMI—OV2640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摄像头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34804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2400" b="1" smtClean="0"/>
              <a:t>OV2640</a:t>
            </a:r>
            <a:r>
              <a:rPr lang="zh-CN" altLang="en-US" sz="2400" b="1"/>
              <a:t>引脚及功能框图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OV2640</a:t>
            </a:r>
            <a:r>
              <a:rPr lang="zh-CN" altLang="zh-CN"/>
              <a:t>传感器采用</a:t>
            </a:r>
            <a:r>
              <a:rPr lang="en-US" altLang="zh-CN"/>
              <a:t>BGA</a:t>
            </a:r>
            <a:r>
              <a:rPr lang="zh-CN" altLang="zh-CN"/>
              <a:t>封装，它的前端是采光窗口，引脚都在背面引出，引脚的</a:t>
            </a:r>
            <a:r>
              <a:rPr lang="zh-CN" altLang="zh-CN" smtClean="0"/>
              <a:t>分布</a:t>
            </a:r>
            <a:r>
              <a:rPr lang="zh-CN" altLang="en-US" smtClean="0"/>
              <a:t>如下：</a:t>
            </a:r>
            <a:endParaRPr lang="zh-CN" altLang="zh-CN"/>
          </a:p>
        </p:txBody>
      </p:sp>
      <p:pic>
        <p:nvPicPr>
          <p:cNvPr id="6" name="图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688" y="2590373"/>
            <a:ext cx="2555875" cy="2908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矩形 1"/>
          <p:cNvSpPr/>
          <p:nvPr/>
        </p:nvSpPr>
        <p:spPr>
          <a:xfrm>
            <a:off x="474306" y="5805264"/>
            <a:ext cx="79861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	</a:t>
            </a:r>
            <a:r>
              <a:rPr lang="zh-CN" altLang="zh-CN" smtClean="0"/>
              <a:t>图</a:t>
            </a:r>
            <a:r>
              <a:rPr lang="zh-CN" altLang="zh-CN"/>
              <a:t>中的非彩色部分是电源相关的引脚，彩色部分是主要的信号</a:t>
            </a:r>
            <a:r>
              <a:rPr lang="zh-CN" altLang="zh-CN" smtClean="0"/>
              <a:t>引脚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34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DCMI—OV2640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摄像头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4804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2400" b="1" smtClean="0"/>
              <a:t>OV2640</a:t>
            </a:r>
            <a:r>
              <a:rPr lang="zh-CN" altLang="en-US" sz="2400" b="1"/>
              <a:t>引脚及功能框图</a:t>
            </a:r>
          </a:p>
        </p:txBody>
      </p:sp>
      <p:pic>
        <p:nvPicPr>
          <p:cNvPr id="6" name="图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196752"/>
            <a:ext cx="1821987" cy="2073218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137770"/>
              </p:ext>
            </p:extLst>
          </p:nvPr>
        </p:nvGraphicFramePr>
        <p:xfrm>
          <a:off x="640420" y="3284984"/>
          <a:ext cx="7848871" cy="329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3898"/>
                <a:gridCol w="1175212"/>
                <a:gridCol w="5529761"/>
              </a:tblGrid>
              <a:tr h="2246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管脚名称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管脚类型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管脚描述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/>
                </a:tc>
              </a:tr>
              <a:tr h="2246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SIO_C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输入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SCCB</a:t>
                      </a:r>
                      <a:r>
                        <a:rPr lang="zh-CN" sz="1400">
                          <a:effectLst/>
                        </a:rPr>
                        <a:t>总线的时钟线，可类比</a:t>
                      </a:r>
                      <a:r>
                        <a:rPr lang="en-US" sz="1400">
                          <a:effectLst/>
                        </a:rPr>
                        <a:t>I2C</a:t>
                      </a:r>
                      <a:r>
                        <a:rPr lang="zh-CN" sz="1400">
                          <a:effectLst/>
                        </a:rPr>
                        <a:t>的</a:t>
                      </a:r>
                      <a:r>
                        <a:rPr lang="en-US" sz="1400">
                          <a:effectLst/>
                        </a:rPr>
                        <a:t>SCL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246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SIO_D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I/O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SCCB</a:t>
                      </a:r>
                      <a:r>
                        <a:rPr lang="zh-CN" sz="1400">
                          <a:effectLst/>
                        </a:rPr>
                        <a:t>总线的数据线，可类比</a:t>
                      </a:r>
                      <a:r>
                        <a:rPr lang="en-US" sz="1400">
                          <a:effectLst/>
                        </a:rPr>
                        <a:t>I2C</a:t>
                      </a:r>
                      <a:r>
                        <a:rPr lang="zh-CN" sz="1400">
                          <a:effectLst/>
                        </a:rPr>
                        <a:t>的</a:t>
                      </a:r>
                      <a:r>
                        <a:rPr lang="en-US" sz="1400">
                          <a:effectLst/>
                        </a:rPr>
                        <a:t>SDA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246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RESETB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输入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系统复位管脚，低电平有效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246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PWDN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输入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掉电</a:t>
                      </a:r>
                      <a:r>
                        <a:rPr lang="en-US" sz="1400">
                          <a:effectLst/>
                        </a:rPr>
                        <a:t>/</a:t>
                      </a:r>
                      <a:r>
                        <a:rPr lang="zh-CN" sz="1400">
                          <a:effectLst/>
                        </a:rPr>
                        <a:t>省电模式，高电平有效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246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HREF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输出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行同步信号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246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VSYNC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输出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帧同步信号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246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PCLK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输出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像素同步时钟输出信号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246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XCLK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输入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外部时钟输入端口，可接外部晶振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22466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Y0</a:t>
                      </a:r>
                      <a:r>
                        <a:rPr lang="zh-CN" sz="1400">
                          <a:effectLst/>
                        </a:rPr>
                        <a:t>…</a:t>
                      </a:r>
                      <a:r>
                        <a:rPr lang="en-US" sz="1400">
                          <a:effectLst/>
                        </a:rPr>
                        <a:t>Y9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输出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像素数据输出端口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2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DCMI—OV2640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摄像头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4804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2400" b="1" smtClean="0"/>
              <a:t>OV2640</a:t>
            </a:r>
            <a:r>
              <a:rPr lang="zh-CN" altLang="en-US" sz="2400" b="1"/>
              <a:t>引脚及功能框图</a:t>
            </a:r>
          </a:p>
        </p:txBody>
      </p:sp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162" y="1628800"/>
            <a:ext cx="5273675" cy="30518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323528" y="5013176"/>
            <a:ext cx="87849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>
                <a:solidFill>
                  <a:srgbClr val="FF0000"/>
                </a:solidFill>
              </a:rPr>
              <a:t>控制寄存器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标号</a:t>
            </a:r>
            <a:r>
              <a:rPr lang="en-US" altLang="zh-CN">
                <a:sym typeface="Wingdings"/>
              </a:rPr>
              <a:t></a:t>
            </a:r>
            <a:r>
              <a:rPr lang="zh-CN" altLang="zh-CN"/>
              <a:t>处的是</a:t>
            </a:r>
            <a:r>
              <a:rPr lang="en-US" altLang="zh-CN"/>
              <a:t>OV2640</a:t>
            </a:r>
            <a:r>
              <a:rPr lang="zh-CN" altLang="zh-CN"/>
              <a:t>的控制寄存器，它根据这些寄存器配置的参数来运行，而这些参数是由外部控制器通过</a:t>
            </a:r>
            <a:r>
              <a:rPr lang="en-US" altLang="zh-CN"/>
              <a:t>SIO_C</a:t>
            </a:r>
            <a:r>
              <a:rPr lang="zh-CN" altLang="zh-CN"/>
              <a:t>和</a:t>
            </a:r>
            <a:r>
              <a:rPr lang="en-US" altLang="zh-CN"/>
              <a:t>SIO_D</a:t>
            </a:r>
            <a:r>
              <a:rPr lang="zh-CN" altLang="zh-CN"/>
              <a:t>引脚写入的，</a:t>
            </a:r>
            <a:r>
              <a:rPr lang="en-US" altLang="zh-CN"/>
              <a:t>SIO_C</a:t>
            </a:r>
            <a:r>
              <a:rPr lang="zh-CN" altLang="zh-CN"/>
              <a:t>与</a:t>
            </a:r>
            <a:r>
              <a:rPr lang="en-US" altLang="zh-CN"/>
              <a:t>SIO_D</a:t>
            </a:r>
            <a:r>
              <a:rPr lang="zh-CN" altLang="zh-CN"/>
              <a:t>使用的通讯协议跟</a:t>
            </a:r>
            <a:r>
              <a:rPr lang="en-US" altLang="zh-CN"/>
              <a:t>I2C</a:t>
            </a:r>
            <a:r>
              <a:rPr lang="zh-CN" altLang="zh-CN"/>
              <a:t>十分类似，在</a:t>
            </a:r>
            <a:r>
              <a:rPr lang="en-US" altLang="zh-CN"/>
              <a:t>STM32</a:t>
            </a:r>
            <a:r>
              <a:rPr lang="zh-CN" altLang="zh-CN"/>
              <a:t>中我们完全可以直接用</a:t>
            </a:r>
            <a:r>
              <a:rPr lang="en-US" altLang="zh-CN"/>
              <a:t>I2C</a:t>
            </a:r>
            <a:r>
              <a:rPr lang="zh-CN" altLang="zh-CN"/>
              <a:t>硬件外设来控制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804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DCMI—OV2640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摄像头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4804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2400" b="1" smtClean="0"/>
              <a:t>OV2640</a:t>
            </a:r>
            <a:r>
              <a:rPr lang="zh-CN" altLang="en-US" sz="2400" b="1"/>
              <a:t>引脚及功能框图</a:t>
            </a:r>
          </a:p>
        </p:txBody>
      </p:sp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16" y="1235124"/>
            <a:ext cx="3572941" cy="20676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172368" y="2780928"/>
            <a:ext cx="8784976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 dirty="0" smtClean="0">
                <a:solidFill>
                  <a:srgbClr val="FF0000"/>
                </a:solidFill>
              </a:rPr>
              <a:t>通信</a:t>
            </a:r>
            <a:r>
              <a:rPr lang="zh-CN" altLang="zh-CN" b="1" dirty="0">
                <a:solidFill>
                  <a:srgbClr val="FF0000"/>
                </a:solidFill>
              </a:rPr>
              <a:t>、控制信号及时钟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	</a:t>
            </a:r>
            <a:r>
              <a:rPr lang="zh-CN" altLang="zh-CN" dirty="0" smtClean="0"/>
              <a:t>标号</a:t>
            </a:r>
            <a:r>
              <a:rPr lang="en-US" altLang="zh-CN" dirty="0">
                <a:sym typeface="Wingdings"/>
              </a:rPr>
              <a:t></a:t>
            </a:r>
            <a:r>
              <a:rPr lang="zh-CN" altLang="zh-CN" dirty="0"/>
              <a:t>处包含了</a:t>
            </a:r>
            <a:r>
              <a:rPr lang="en-US" altLang="zh-CN" dirty="0"/>
              <a:t>OV2640</a:t>
            </a:r>
            <a:r>
              <a:rPr lang="zh-CN" altLang="zh-CN" dirty="0"/>
              <a:t>的通信、控制信号及外部时钟，其中</a:t>
            </a:r>
            <a:r>
              <a:rPr lang="en-US" altLang="zh-CN" dirty="0"/>
              <a:t>PCLK</a:t>
            </a:r>
            <a:r>
              <a:rPr lang="zh-CN" altLang="zh-CN" dirty="0"/>
              <a:t>、</a:t>
            </a:r>
            <a:r>
              <a:rPr lang="en-US" altLang="zh-CN" dirty="0"/>
              <a:t>HREF</a:t>
            </a:r>
            <a:r>
              <a:rPr lang="zh-CN" altLang="zh-CN" dirty="0"/>
              <a:t>及</a:t>
            </a:r>
            <a:r>
              <a:rPr lang="en-US" altLang="zh-CN" dirty="0"/>
              <a:t>VSYNC</a:t>
            </a:r>
            <a:r>
              <a:rPr lang="zh-CN" altLang="zh-CN" dirty="0"/>
              <a:t>分别是像素同步时钟、行同步信号以及帧同步信号，这与液晶屏控制中的信号是很类似的。</a:t>
            </a:r>
            <a:r>
              <a:rPr lang="en-US" altLang="zh-CN" dirty="0"/>
              <a:t>RESETB</a:t>
            </a:r>
            <a:r>
              <a:rPr lang="zh-CN" altLang="zh-CN" dirty="0"/>
              <a:t>引脚为低电平时，用于复位整个传感器芯片，</a:t>
            </a:r>
            <a:r>
              <a:rPr lang="en-US" altLang="zh-CN" dirty="0"/>
              <a:t>PWDN</a:t>
            </a:r>
            <a:r>
              <a:rPr lang="zh-CN" altLang="zh-CN" dirty="0"/>
              <a:t>用于控制芯片进入低功耗模式。注意最后的一个</a:t>
            </a:r>
            <a:r>
              <a:rPr lang="en-US" altLang="zh-CN" dirty="0"/>
              <a:t>XCLK</a:t>
            </a:r>
            <a:r>
              <a:rPr lang="zh-CN" altLang="zh-CN" dirty="0"/>
              <a:t>引脚，它跟</a:t>
            </a:r>
            <a:r>
              <a:rPr lang="en-US" altLang="zh-CN" dirty="0"/>
              <a:t>PCLK</a:t>
            </a:r>
            <a:r>
              <a:rPr lang="zh-CN" altLang="zh-CN" dirty="0"/>
              <a:t>是完全不同的，</a:t>
            </a:r>
            <a:r>
              <a:rPr lang="en-US" altLang="zh-CN" dirty="0"/>
              <a:t>XCLK</a:t>
            </a:r>
            <a:r>
              <a:rPr lang="zh-CN" altLang="zh-CN" dirty="0"/>
              <a:t>是用于驱动整个传感器芯片的时钟信号，是外部输入到</a:t>
            </a:r>
            <a:r>
              <a:rPr lang="en-US" altLang="zh-CN" dirty="0"/>
              <a:t>OV2640</a:t>
            </a:r>
            <a:r>
              <a:rPr lang="zh-CN" altLang="zh-CN" dirty="0"/>
              <a:t>的信号；而</a:t>
            </a:r>
            <a:r>
              <a:rPr lang="en-US" altLang="zh-CN" dirty="0"/>
              <a:t>PCLK</a:t>
            </a:r>
            <a:r>
              <a:rPr lang="zh-CN" altLang="zh-CN" dirty="0"/>
              <a:t>是</a:t>
            </a:r>
            <a:r>
              <a:rPr lang="en-US" altLang="zh-CN" dirty="0"/>
              <a:t>OV2640</a:t>
            </a:r>
            <a:r>
              <a:rPr lang="zh-CN" altLang="zh-CN" dirty="0"/>
              <a:t>输出数据时的同步信号，它是由</a:t>
            </a:r>
            <a:r>
              <a:rPr lang="en-US" altLang="zh-CN" dirty="0"/>
              <a:t>OV2640</a:t>
            </a:r>
            <a:r>
              <a:rPr lang="zh-CN" altLang="zh-CN" dirty="0"/>
              <a:t>输出的信号。</a:t>
            </a:r>
            <a:r>
              <a:rPr lang="en-US" altLang="zh-CN" dirty="0"/>
              <a:t>XCLK</a:t>
            </a:r>
            <a:r>
              <a:rPr lang="zh-CN" altLang="zh-CN" dirty="0"/>
              <a:t>可以外接晶振或由外部控制器提供，若要类比</a:t>
            </a:r>
            <a:r>
              <a:rPr lang="en-US" altLang="zh-CN" dirty="0"/>
              <a:t>XCLK</a:t>
            </a:r>
            <a:r>
              <a:rPr lang="zh-CN" altLang="zh-CN" dirty="0"/>
              <a:t>之于</a:t>
            </a:r>
            <a:r>
              <a:rPr lang="en-US" altLang="zh-CN" dirty="0"/>
              <a:t>OV2640</a:t>
            </a:r>
            <a:r>
              <a:rPr lang="zh-CN" altLang="zh-CN" dirty="0"/>
              <a:t>就相当于</a:t>
            </a:r>
            <a:r>
              <a:rPr lang="en-US" altLang="zh-CN" dirty="0"/>
              <a:t>HSE</a:t>
            </a:r>
            <a:r>
              <a:rPr lang="zh-CN" altLang="zh-CN" dirty="0"/>
              <a:t>时钟输入引脚与</a:t>
            </a:r>
            <a:r>
              <a:rPr lang="en-US" altLang="zh-CN" dirty="0"/>
              <a:t>STM32</a:t>
            </a:r>
            <a:r>
              <a:rPr lang="zh-CN" altLang="zh-CN" dirty="0"/>
              <a:t>芯片的关系，</a:t>
            </a:r>
            <a:r>
              <a:rPr lang="en-US" altLang="zh-CN" dirty="0"/>
              <a:t>PCLK</a:t>
            </a:r>
            <a:r>
              <a:rPr lang="zh-CN" altLang="zh-CN" dirty="0"/>
              <a:t>引脚可类比</a:t>
            </a:r>
            <a:r>
              <a:rPr lang="en-US" altLang="zh-CN" dirty="0"/>
              <a:t>STM32</a:t>
            </a:r>
            <a:r>
              <a:rPr lang="zh-CN" altLang="zh-CN" dirty="0"/>
              <a:t>的</a:t>
            </a:r>
            <a:r>
              <a:rPr lang="en-US" altLang="zh-CN" dirty="0"/>
              <a:t>I2C</a:t>
            </a:r>
            <a:r>
              <a:rPr lang="zh-CN" altLang="zh-CN" dirty="0"/>
              <a:t>外设的</a:t>
            </a:r>
            <a:r>
              <a:rPr lang="en-US" altLang="zh-CN" dirty="0"/>
              <a:t>SCL</a:t>
            </a:r>
            <a:r>
              <a:rPr lang="zh-CN" altLang="zh-CN" dirty="0"/>
              <a:t>引脚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3150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DCMI—OV2640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摄像头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4804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2400" b="1" smtClean="0"/>
              <a:t>OV2640</a:t>
            </a:r>
            <a:r>
              <a:rPr lang="zh-CN" altLang="en-US" sz="2400" b="1"/>
              <a:t>引脚及功能框图</a:t>
            </a:r>
          </a:p>
        </p:txBody>
      </p:sp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162" y="1628800"/>
            <a:ext cx="5273675" cy="30518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251520" y="4869160"/>
            <a:ext cx="878497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 smtClean="0">
                <a:solidFill>
                  <a:srgbClr val="FF0000"/>
                </a:solidFill>
              </a:rPr>
              <a:t>感光</a:t>
            </a:r>
            <a:r>
              <a:rPr lang="zh-CN" altLang="zh-CN" b="1">
                <a:solidFill>
                  <a:srgbClr val="FF0000"/>
                </a:solidFill>
              </a:rPr>
              <a:t>矩阵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标号</a:t>
            </a:r>
            <a:r>
              <a:rPr lang="en-US" altLang="zh-CN">
                <a:sym typeface="Wingdings"/>
              </a:rPr>
              <a:t></a:t>
            </a:r>
            <a:r>
              <a:rPr lang="zh-CN" altLang="zh-CN"/>
              <a:t>处的是感光矩阵，光信号在这里转化成电信号，经过各种处理，这些信号存储成由一个个像素点表示的数字图像</a:t>
            </a:r>
            <a:r>
              <a:rPr lang="zh-CN" altLang="zh-CN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0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DCMI—OV2640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摄像头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4804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2400" b="1" smtClean="0"/>
              <a:t>OV2640</a:t>
            </a:r>
            <a:r>
              <a:rPr lang="zh-CN" altLang="en-US" sz="2400" b="1"/>
              <a:t>引脚及功能框图</a:t>
            </a:r>
          </a:p>
        </p:txBody>
      </p:sp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162" y="1628800"/>
            <a:ext cx="5273675" cy="30518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251520" y="4725144"/>
            <a:ext cx="878497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 smtClean="0">
                <a:solidFill>
                  <a:srgbClr val="FF0000"/>
                </a:solidFill>
              </a:rPr>
              <a:t>数据</a:t>
            </a:r>
            <a:r>
              <a:rPr lang="zh-CN" altLang="zh-CN" b="1">
                <a:solidFill>
                  <a:srgbClr val="FF0000"/>
                </a:solidFill>
              </a:rPr>
              <a:t>输出信号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标号</a:t>
            </a:r>
            <a:r>
              <a:rPr lang="en-US" altLang="zh-CN">
                <a:sym typeface="Wingdings"/>
              </a:rPr>
              <a:t></a:t>
            </a:r>
            <a:r>
              <a:rPr lang="zh-CN" altLang="zh-CN"/>
              <a:t>处包含了</a:t>
            </a:r>
            <a:r>
              <a:rPr lang="en-US" altLang="zh-CN"/>
              <a:t>DSP</a:t>
            </a:r>
            <a:r>
              <a:rPr lang="zh-CN" altLang="zh-CN"/>
              <a:t>处理单元，它会根据控制寄存器的配置做一些基本的图像处理运算。这部分还包含了图像格式转换单元及压缩单元，转换出的数据最终通过</a:t>
            </a:r>
            <a:r>
              <a:rPr lang="en-US" altLang="zh-CN"/>
              <a:t>Y0-Y9</a:t>
            </a:r>
            <a:r>
              <a:rPr lang="zh-CN" altLang="zh-CN"/>
              <a:t>引脚输出，一般来说我们使用</a:t>
            </a:r>
            <a:r>
              <a:rPr lang="en-US" altLang="zh-CN"/>
              <a:t>8</a:t>
            </a:r>
            <a:r>
              <a:rPr lang="zh-CN" altLang="zh-CN"/>
              <a:t>根据数据线来传输，这时仅使用</a:t>
            </a:r>
            <a:r>
              <a:rPr lang="en-US" altLang="zh-CN"/>
              <a:t>Y2-Y9</a:t>
            </a:r>
            <a:r>
              <a:rPr lang="zh-CN" altLang="zh-CN"/>
              <a:t>引脚，</a:t>
            </a:r>
            <a:r>
              <a:rPr lang="en-US" altLang="zh-CN"/>
              <a:t>OV2640</a:t>
            </a:r>
            <a:r>
              <a:rPr lang="zh-CN" altLang="zh-CN"/>
              <a:t>与外部器件的连接方式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6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DCMI—OV2640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摄像头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4804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2400" b="1" smtClean="0"/>
              <a:t>OV2640</a:t>
            </a:r>
            <a:r>
              <a:rPr lang="zh-CN" altLang="en-US" sz="2400" b="1"/>
              <a:t>引脚及功能框图</a:t>
            </a:r>
          </a:p>
        </p:txBody>
      </p:sp>
      <p:pic>
        <p:nvPicPr>
          <p:cNvPr id="8" name="图片 7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11"/>
          <a:stretch/>
        </p:blipFill>
        <p:spPr bwMode="auto">
          <a:xfrm>
            <a:off x="3488171" y="2420888"/>
            <a:ext cx="2131060" cy="272224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矩形 1"/>
          <p:cNvSpPr/>
          <p:nvPr/>
        </p:nvSpPr>
        <p:spPr>
          <a:xfrm>
            <a:off x="358940" y="1763524"/>
            <a:ext cx="83895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/>
              <a:t>仅使用</a:t>
            </a:r>
            <a:r>
              <a:rPr lang="en-US" altLang="zh-CN"/>
              <a:t>Y2-Y9</a:t>
            </a:r>
            <a:r>
              <a:rPr lang="zh-CN" altLang="zh-CN" smtClean="0"/>
              <a:t>引脚</a:t>
            </a:r>
            <a:r>
              <a:rPr lang="zh-CN" altLang="en-US" smtClean="0"/>
              <a:t>时</a:t>
            </a:r>
            <a:r>
              <a:rPr lang="zh-CN" altLang="zh-CN" smtClean="0"/>
              <a:t>，</a:t>
            </a:r>
            <a:r>
              <a:rPr lang="en-US" altLang="zh-CN" smtClean="0"/>
              <a:t>OV2640</a:t>
            </a:r>
            <a:r>
              <a:rPr lang="zh-CN" altLang="en-US" smtClean="0"/>
              <a:t>的数据信号</a:t>
            </a:r>
            <a:r>
              <a:rPr lang="zh-CN" altLang="zh-CN" smtClean="0"/>
              <a:t>与</a:t>
            </a:r>
            <a:r>
              <a:rPr lang="zh-CN" altLang="zh-CN"/>
              <a:t>外部器件的</a:t>
            </a:r>
            <a:r>
              <a:rPr lang="zh-CN" altLang="zh-CN" smtClean="0"/>
              <a:t>连接方式</a:t>
            </a:r>
            <a:r>
              <a:rPr lang="zh-CN" altLang="en-US" smtClean="0"/>
              <a:t>：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62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DCMI—OV2640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摄像头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16770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>
                <a:solidFill>
                  <a:srgbClr val="000000"/>
                </a:solidFill>
              </a:rPr>
              <a:t>SCCB</a:t>
            </a:r>
            <a:r>
              <a:rPr lang="zh-CN" altLang="en-US" sz="2400" b="1" smtClean="0">
                <a:solidFill>
                  <a:srgbClr val="000000"/>
                </a:solidFill>
              </a:rPr>
              <a:t>时序</a:t>
            </a:r>
            <a:endParaRPr lang="zh-CN" altLang="en-US" sz="2400" b="1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	</a:t>
            </a:r>
            <a:r>
              <a:rPr lang="zh-CN" altLang="zh-CN">
                <a:solidFill>
                  <a:srgbClr val="000000"/>
                </a:solidFill>
              </a:rPr>
              <a:t>外部控制器对</a:t>
            </a:r>
            <a:r>
              <a:rPr lang="en-US" altLang="zh-CN">
                <a:solidFill>
                  <a:srgbClr val="000000"/>
                </a:solidFill>
              </a:rPr>
              <a:t>OV2640</a:t>
            </a:r>
            <a:r>
              <a:rPr lang="zh-CN" altLang="zh-CN">
                <a:solidFill>
                  <a:srgbClr val="000000"/>
                </a:solidFill>
              </a:rPr>
              <a:t>寄存器的配置参数是通过</a:t>
            </a:r>
            <a:r>
              <a:rPr lang="en-US" altLang="zh-CN">
                <a:solidFill>
                  <a:srgbClr val="000000"/>
                </a:solidFill>
              </a:rPr>
              <a:t>SCCB</a:t>
            </a:r>
            <a:r>
              <a:rPr lang="zh-CN" altLang="zh-CN">
                <a:solidFill>
                  <a:srgbClr val="000000"/>
                </a:solidFill>
              </a:rPr>
              <a:t>总线传输过去的，而</a:t>
            </a:r>
            <a:r>
              <a:rPr lang="en-US" altLang="zh-CN">
                <a:solidFill>
                  <a:srgbClr val="000000"/>
                </a:solidFill>
              </a:rPr>
              <a:t>SCCB</a:t>
            </a:r>
            <a:r>
              <a:rPr lang="zh-CN" altLang="zh-CN">
                <a:solidFill>
                  <a:srgbClr val="000000"/>
                </a:solidFill>
              </a:rPr>
              <a:t>总线跟</a:t>
            </a:r>
            <a:r>
              <a:rPr lang="en-US" altLang="zh-CN">
                <a:solidFill>
                  <a:srgbClr val="000000"/>
                </a:solidFill>
              </a:rPr>
              <a:t>I2C</a:t>
            </a:r>
            <a:r>
              <a:rPr lang="zh-CN" altLang="zh-CN">
                <a:solidFill>
                  <a:srgbClr val="000000"/>
                </a:solidFill>
              </a:rPr>
              <a:t>十分类似，所以在</a:t>
            </a:r>
            <a:r>
              <a:rPr lang="en-US" altLang="zh-CN">
                <a:solidFill>
                  <a:srgbClr val="000000"/>
                </a:solidFill>
              </a:rPr>
              <a:t>STM32</a:t>
            </a:r>
            <a:r>
              <a:rPr lang="zh-CN" altLang="zh-CN">
                <a:solidFill>
                  <a:srgbClr val="000000"/>
                </a:solidFill>
              </a:rPr>
              <a:t>驱动</a:t>
            </a:r>
            <a:r>
              <a:rPr lang="zh-CN" altLang="zh-CN" smtClean="0">
                <a:solidFill>
                  <a:srgbClr val="000000"/>
                </a:solidFill>
              </a:rPr>
              <a:t>中</a:t>
            </a:r>
            <a:r>
              <a:rPr lang="zh-CN" altLang="en-US" smtClean="0">
                <a:solidFill>
                  <a:srgbClr val="000000"/>
                </a:solidFill>
              </a:rPr>
              <a:t>可</a:t>
            </a:r>
            <a:r>
              <a:rPr lang="zh-CN" altLang="zh-CN" smtClean="0">
                <a:solidFill>
                  <a:srgbClr val="000000"/>
                </a:solidFill>
              </a:rPr>
              <a:t>直接</a:t>
            </a:r>
            <a:r>
              <a:rPr lang="zh-CN" altLang="zh-CN">
                <a:solidFill>
                  <a:srgbClr val="000000"/>
                </a:solidFill>
              </a:rPr>
              <a:t>使用片上</a:t>
            </a:r>
            <a:r>
              <a:rPr lang="en-US" altLang="zh-CN">
                <a:solidFill>
                  <a:srgbClr val="000000"/>
                </a:solidFill>
              </a:rPr>
              <a:t>I2C</a:t>
            </a:r>
            <a:r>
              <a:rPr lang="zh-CN" altLang="zh-CN">
                <a:solidFill>
                  <a:srgbClr val="000000"/>
                </a:solidFill>
              </a:rPr>
              <a:t>外设与它通讯</a:t>
            </a:r>
            <a:r>
              <a:rPr lang="zh-CN" altLang="zh-CN" smtClean="0">
                <a:solidFill>
                  <a:srgbClr val="000000"/>
                </a:solidFill>
              </a:rPr>
              <a:t>。</a:t>
            </a:r>
            <a:endParaRPr lang="en-US" altLang="zh-CN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00"/>
                </a:solidFill>
              </a:rPr>
              <a:t>	</a:t>
            </a:r>
            <a:r>
              <a:rPr lang="en-US" altLang="zh-CN" smtClean="0">
                <a:solidFill>
                  <a:srgbClr val="000000"/>
                </a:solidFill>
              </a:rPr>
              <a:t>SCCB</a:t>
            </a:r>
            <a:r>
              <a:rPr lang="zh-CN" altLang="zh-CN">
                <a:solidFill>
                  <a:srgbClr val="000000"/>
                </a:solidFill>
              </a:rPr>
              <a:t>与标准的</a:t>
            </a:r>
            <a:r>
              <a:rPr lang="en-US" altLang="zh-CN">
                <a:solidFill>
                  <a:srgbClr val="000000"/>
                </a:solidFill>
              </a:rPr>
              <a:t>I2C</a:t>
            </a:r>
            <a:r>
              <a:rPr lang="zh-CN" altLang="zh-CN">
                <a:solidFill>
                  <a:srgbClr val="000000"/>
                </a:solidFill>
              </a:rPr>
              <a:t>协议的区别是它每次传输只能写入或读取一个字节的数据，而</a:t>
            </a:r>
            <a:r>
              <a:rPr lang="en-US" altLang="zh-CN">
                <a:solidFill>
                  <a:srgbClr val="000000"/>
                </a:solidFill>
              </a:rPr>
              <a:t>I2C</a:t>
            </a:r>
            <a:r>
              <a:rPr lang="zh-CN" altLang="zh-CN">
                <a:solidFill>
                  <a:srgbClr val="000000"/>
                </a:solidFill>
              </a:rPr>
              <a:t>协议是支持突发读写的，即在一次传输中可以写入多个字节的数据</a:t>
            </a:r>
            <a:r>
              <a:rPr lang="en-US" altLang="zh-CN">
                <a:solidFill>
                  <a:srgbClr val="000000"/>
                </a:solidFill>
              </a:rPr>
              <a:t>(EEPROM</a:t>
            </a:r>
            <a:r>
              <a:rPr lang="zh-CN" altLang="zh-CN">
                <a:solidFill>
                  <a:srgbClr val="000000"/>
                </a:solidFill>
              </a:rPr>
              <a:t>中的页写入时序即突发写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r>
              <a:rPr lang="zh-CN" altLang="zh-CN">
                <a:solidFill>
                  <a:srgbClr val="000000"/>
                </a:solidFill>
              </a:rPr>
              <a:t>。关于</a:t>
            </a:r>
            <a:r>
              <a:rPr lang="en-US" altLang="zh-CN">
                <a:solidFill>
                  <a:srgbClr val="000000"/>
                </a:solidFill>
              </a:rPr>
              <a:t>SCCB</a:t>
            </a:r>
            <a:r>
              <a:rPr lang="zh-CN" altLang="zh-CN">
                <a:solidFill>
                  <a:srgbClr val="000000"/>
                </a:solidFill>
              </a:rPr>
              <a:t>协议的完整内容可查看配套资料里的《</a:t>
            </a:r>
            <a:r>
              <a:rPr lang="en-US" altLang="zh-CN">
                <a:solidFill>
                  <a:srgbClr val="000000"/>
                </a:solidFill>
              </a:rPr>
              <a:t>SCCB</a:t>
            </a:r>
            <a:r>
              <a:rPr lang="zh-CN" altLang="zh-CN">
                <a:solidFill>
                  <a:srgbClr val="000000"/>
                </a:solidFill>
              </a:rPr>
              <a:t>协议》</a:t>
            </a:r>
            <a:r>
              <a:rPr lang="zh-CN" altLang="zh-CN" smtClean="0">
                <a:solidFill>
                  <a:srgbClr val="000000"/>
                </a:solidFill>
              </a:rPr>
              <a:t>文档。</a:t>
            </a:r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51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DCMI—OV2640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摄像头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2861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>
                <a:solidFill>
                  <a:srgbClr val="000000"/>
                </a:solidFill>
              </a:rPr>
              <a:t>OV2640</a:t>
            </a:r>
            <a:r>
              <a:rPr lang="zh-CN" altLang="en-US" sz="2400" b="1">
                <a:solidFill>
                  <a:srgbClr val="000000"/>
                </a:solidFill>
              </a:rPr>
              <a:t>的</a:t>
            </a:r>
            <a:r>
              <a:rPr lang="zh-CN" altLang="en-US" sz="2400" b="1" smtClean="0">
                <a:solidFill>
                  <a:srgbClr val="000000"/>
                </a:solidFill>
              </a:rPr>
              <a:t>寄存器组</a:t>
            </a:r>
            <a:endParaRPr lang="zh-CN" altLang="en-US" sz="2400" b="1">
              <a:solidFill>
                <a:srgbClr val="000000"/>
              </a:solidFill>
            </a:endParaRPr>
          </a:p>
        </p:txBody>
      </p:sp>
      <p:pic>
        <p:nvPicPr>
          <p:cNvPr id="6" name="图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307" y="4005064"/>
            <a:ext cx="4871098" cy="27651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图片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306" y="1885369"/>
            <a:ext cx="4908691" cy="197860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054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DCMI—OV2640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摄像头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25523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>
                <a:solidFill>
                  <a:srgbClr val="000000"/>
                </a:solidFill>
              </a:rPr>
              <a:t>OV2640</a:t>
            </a:r>
            <a:r>
              <a:rPr lang="zh-CN" altLang="en-US" sz="2400" b="1">
                <a:solidFill>
                  <a:srgbClr val="000000"/>
                </a:solidFill>
              </a:rPr>
              <a:t>的寄存器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	</a:t>
            </a:r>
            <a:r>
              <a:rPr lang="zh-CN" altLang="zh-CN" smtClean="0">
                <a:solidFill>
                  <a:srgbClr val="000000"/>
                </a:solidFill>
              </a:rPr>
              <a:t>控制</a:t>
            </a:r>
            <a:r>
              <a:rPr lang="en-US" altLang="zh-CN">
                <a:solidFill>
                  <a:srgbClr val="000000"/>
                </a:solidFill>
              </a:rPr>
              <a:t>OV2640</a:t>
            </a:r>
            <a:r>
              <a:rPr lang="zh-CN" altLang="zh-CN">
                <a:solidFill>
                  <a:srgbClr val="000000"/>
                </a:solidFill>
              </a:rPr>
              <a:t>涉及到它很多的寄存器，可直接查询《</a:t>
            </a:r>
            <a:r>
              <a:rPr lang="en-US" altLang="zh-CN">
                <a:solidFill>
                  <a:srgbClr val="000000"/>
                </a:solidFill>
              </a:rPr>
              <a:t>ov2640datasheet</a:t>
            </a:r>
            <a:r>
              <a:rPr lang="zh-CN" altLang="zh-CN">
                <a:solidFill>
                  <a:srgbClr val="000000"/>
                </a:solidFill>
              </a:rPr>
              <a:t>》了解，通过这些寄存器的配置，可以控制它输出图像的分辨率大小、图像格式及图像方向等</a:t>
            </a:r>
            <a:r>
              <a:rPr lang="zh-CN" altLang="zh-CN" smtClean="0">
                <a:solidFill>
                  <a:srgbClr val="000000"/>
                </a:solidFill>
              </a:rPr>
              <a:t>。</a:t>
            </a:r>
            <a:endParaRPr lang="en-US" altLang="zh-CN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	</a:t>
            </a:r>
            <a:r>
              <a:rPr lang="zh-CN" altLang="zh-CN" smtClean="0">
                <a:solidFill>
                  <a:srgbClr val="000000"/>
                </a:solidFill>
              </a:rPr>
              <a:t>要</a:t>
            </a:r>
            <a:r>
              <a:rPr lang="zh-CN" altLang="zh-CN">
                <a:solidFill>
                  <a:srgbClr val="000000"/>
                </a:solidFill>
              </a:rPr>
              <a:t>注意的是</a:t>
            </a:r>
            <a:r>
              <a:rPr lang="en-US" altLang="zh-CN">
                <a:solidFill>
                  <a:srgbClr val="000000"/>
                </a:solidFill>
              </a:rPr>
              <a:t>OV2640</a:t>
            </a:r>
            <a:r>
              <a:rPr lang="zh-CN" altLang="zh-CN">
                <a:solidFill>
                  <a:srgbClr val="000000"/>
                </a:solidFill>
              </a:rPr>
              <a:t>有两组寄存器，这两组寄存器有部分地址重合，通过设置地址为</a:t>
            </a:r>
            <a:r>
              <a:rPr lang="en-US" altLang="zh-CN">
                <a:solidFill>
                  <a:srgbClr val="000000"/>
                </a:solidFill>
              </a:rPr>
              <a:t>0xFF</a:t>
            </a:r>
            <a:r>
              <a:rPr lang="zh-CN" altLang="zh-CN">
                <a:solidFill>
                  <a:srgbClr val="000000"/>
                </a:solidFill>
              </a:rPr>
              <a:t>的</a:t>
            </a:r>
            <a:r>
              <a:rPr lang="en-US" altLang="zh-CN">
                <a:solidFill>
                  <a:srgbClr val="000000"/>
                </a:solidFill>
              </a:rPr>
              <a:t>RA_DLMT</a:t>
            </a:r>
            <a:r>
              <a:rPr lang="zh-CN" altLang="zh-CN">
                <a:solidFill>
                  <a:srgbClr val="000000"/>
                </a:solidFill>
              </a:rPr>
              <a:t>寄存器可以切换寄存器组</a:t>
            </a:r>
            <a:r>
              <a:rPr lang="zh-CN" altLang="zh-CN" smtClean="0">
                <a:solidFill>
                  <a:srgbClr val="000000"/>
                </a:solidFill>
              </a:rPr>
              <a:t>，</a:t>
            </a:r>
            <a:endParaRPr lang="en-US" altLang="zh-CN" smtClean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mtClean="0">
                <a:solidFill>
                  <a:srgbClr val="000000"/>
                </a:solidFill>
              </a:rPr>
              <a:t>当</a:t>
            </a:r>
            <a:r>
              <a:rPr lang="en-US" altLang="zh-CN">
                <a:solidFill>
                  <a:srgbClr val="000000"/>
                </a:solidFill>
              </a:rPr>
              <a:t>RA_DLMT</a:t>
            </a:r>
            <a:r>
              <a:rPr lang="zh-CN" altLang="zh-CN">
                <a:solidFill>
                  <a:srgbClr val="000000"/>
                </a:solidFill>
              </a:rPr>
              <a:t>寄存器为</a:t>
            </a:r>
            <a:r>
              <a:rPr lang="en-US" altLang="zh-CN">
                <a:solidFill>
                  <a:srgbClr val="000000"/>
                </a:solidFill>
              </a:rPr>
              <a:t>0</a:t>
            </a:r>
            <a:r>
              <a:rPr lang="zh-CN" altLang="zh-CN">
                <a:solidFill>
                  <a:srgbClr val="000000"/>
                </a:solidFill>
              </a:rPr>
              <a:t>时，通过</a:t>
            </a:r>
            <a:r>
              <a:rPr lang="en-US" altLang="zh-CN">
                <a:solidFill>
                  <a:srgbClr val="000000"/>
                </a:solidFill>
              </a:rPr>
              <a:t>SCCB</a:t>
            </a:r>
            <a:r>
              <a:rPr lang="zh-CN" altLang="zh-CN">
                <a:solidFill>
                  <a:srgbClr val="000000"/>
                </a:solidFill>
              </a:rPr>
              <a:t>发送的寄存器地址在</a:t>
            </a:r>
            <a:r>
              <a:rPr lang="en-US" altLang="zh-CN">
                <a:solidFill>
                  <a:srgbClr val="000000"/>
                </a:solidFill>
              </a:rPr>
              <a:t>DSP</a:t>
            </a:r>
            <a:r>
              <a:rPr lang="zh-CN" altLang="zh-CN">
                <a:solidFill>
                  <a:srgbClr val="000000"/>
                </a:solidFill>
              </a:rPr>
              <a:t>相关的寄存器组</a:t>
            </a:r>
            <a:r>
              <a:rPr lang="zh-CN" altLang="zh-CN" smtClean="0">
                <a:solidFill>
                  <a:srgbClr val="000000"/>
                </a:solidFill>
              </a:rPr>
              <a:t>寻址</a:t>
            </a:r>
            <a:endParaRPr lang="en-US" altLang="zh-CN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mtClean="0">
                <a:solidFill>
                  <a:srgbClr val="000000"/>
                </a:solidFill>
              </a:rPr>
              <a:t>当</a:t>
            </a:r>
            <a:r>
              <a:rPr lang="en-US" altLang="zh-CN" smtClean="0">
                <a:solidFill>
                  <a:srgbClr val="000000"/>
                </a:solidFill>
              </a:rPr>
              <a:t>RA_DLMT</a:t>
            </a:r>
            <a:r>
              <a:rPr lang="zh-CN" altLang="zh-CN">
                <a:solidFill>
                  <a:srgbClr val="000000"/>
                </a:solidFill>
              </a:rPr>
              <a:t>寄存器为</a:t>
            </a:r>
            <a:r>
              <a:rPr lang="en-US" altLang="zh-CN">
                <a:solidFill>
                  <a:srgbClr val="000000"/>
                </a:solidFill>
              </a:rPr>
              <a:t>1</a:t>
            </a:r>
            <a:r>
              <a:rPr lang="zh-CN" altLang="zh-CN">
                <a:solidFill>
                  <a:srgbClr val="000000"/>
                </a:solidFill>
              </a:rPr>
              <a:t>时，在</a:t>
            </a:r>
            <a:r>
              <a:rPr lang="en-US" altLang="zh-CN">
                <a:solidFill>
                  <a:srgbClr val="000000"/>
                </a:solidFill>
              </a:rPr>
              <a:t>Sensor</a:t>
            </a:r>
            <a:r>
              <a:rPr lang="zh-CN" altLang="zh-CN">
                <a:solidFill>
                  <a:srgbClr val="000000"/>
                </a:solidFill>
              </a:rPr>
              <a:t>相关的寄存器组</a:t>
            </a:r>
            <a:r>
              <a:rPr lang="zh-CN" altLang="zh-CN" smtClean="0">
                <a:solidFill>
                  <a:srgbClr val="000000"/>
                </a:solidFill>
              </a:rPr>
              <a:t>寻址</a:t>
            </a:r>
            <a:r>
              <a:rPr lang="zh-CN" altLang="en-US" smtClean="0">
                <a:solidFill>
                  <a:srgbClr val="000000"/>
                </a:solidFill>
              </a:rPr>
              <a:t>。</a:t>
            </a:r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94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1979712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80069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174429"/>
            <a:ext cx="34147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OV2640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摄像头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1979712" y="28529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42890" y="4345940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1570" y="2852936"/>
            <a:ext cx="37128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DCMI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的初始化结构体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1979712" y="372330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4929" y="3501008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053562" y="3841884"/>
            <a:ext cx="52100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实验：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OV2640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摄像头图像采集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对角圆角矩形 13"/>
          <p:cNvSpPr/>
          <p:nvPr/>
        </p:nvSpPr>
        <p:spPr bwMode="auto">
          <a:xfrm>
            <a:off x="1979712" y="199511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AC4744">
                    <a:lumMod val="75000"/>
                  </a:srgb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rgbClr val="AC4744">
                  <a:lumMod val="75000"/>
                </a:srgb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1982570"/>
            <a:ext cx="49648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DCMI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功能框图说明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2630642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26417" y="5626114"/>
            <a:ext cx="3698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000000"/>
                </a:solidFill>
              </a:rPr>
              <a:t>参考资料</a:t>
            </a:r>
            <a:r>
              <a:rPr lang="en-US" altLang="zh-CN" smtClean="0">
                <a:solidFill>
                  <a:srgbClr val="000000"/>
                </a:solidFill>
              </a:rPr>
              <a:t>《</a:t>
            </a:r>
            <a:r>
              <a:rPr lang="zh-CN" altLang="en-US" smtClean="0">
                <a:solidFill>
                  <a:srgbClr val="000000"/>
                </a:solidFill>
              </a:rPr>
              <a:t>零死角玩转</a:t>
            </a:r>
            <a:r>
              <a:rPr lang="en-US" altLang="zh-CN" smtClean="0">
                <a:solidFill>
                  <a:srgbClr val="000000"/>
                </a:solidFill>
              </a:rPr>
              <a:t>STM32》</a:t>
            </a:r>
            <a:r>
              <a:rPr lang="zh-CN" altLang="en-US" smtClean="0">
                <a:solidFill>
                  <a:srgbClr val="000000"/>
                </a:solidFill>
              </a:rPr>
              <a:t>的</a:t>
            </a:r>
            <a:endParaRPr lang="en-US" altLang="zh-CN" smtClean="0">
              <a:solidFill>
                <a:srgbClr val="000000"/>
              </a:solidFill>
            </a:endParaRPr>
          </a:p>
          <a:p>
            <a:r>
              <a:rPr lang="zh-CN" altLang="en-US" smtClean="0">
                <a:solidFill>
                  <a:srgbClr val="000000"/>
                </a:solidFill>
              </a:rPr>
              <a:t>“</a:t>
            </a:r>
            <a:r>
              <a:rPr lang="en-US" altLang="zh-CN" smtClean="0">
                <a:solidFill>
                  <a:srgbClr val="000000"/>
                </a:solidFill>
              </a:rPr>
              <a:t>DCMI—OV2640</a:t>
            </a:r>
            <a:r>
              <a:rPr lang="zh-CN" altLang="en-US" smtClean="0">
                <a:solidFill>
                  <a:srgbClr val="000000"/>
                </a:solidFill>
              </a:rPr>
              <a:t>摄像头”章节</a:t>
            </a: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76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DCMI—OV2640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摄像头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solidFill>
                  <a:srgbClr val="000000"/>
                </a:solidFill>
              </a:rPr>
              <a:t>官方配置示例</a:t>
            </a:r>
            <a:endParaRPr lang="zh-CN" altLang="en-US" sz="2400" b="1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OV2640</a:t>
            </a:r>
            <a:r>
              <a:rPr lang="zh-CN" altLang="zh-CN" smtClean="0">
                <a:solidFill>
                  <a:srgbClr val="000000"/>
                </a:solidFill>
              </a:rPr>
              <a:t>官方</a:t>
            </a:r>
            <a:r>
              <a:rPr lang="zh-CN" altLang="zh-CN">
                <a:solidFill>
                  <a:srgbClr val="000000"/>
                </a:solidFill>
              </a:rPr>
              <a:t>还提供了一个《</a:t>
            </a:r>
            <a:r>
              <a:rPr lang="en-US" altLang="zh-CN">
                <a:solidFill>
                  <a:srgbClr val="000000"/>
                </a:solidFill>
              </a:rPr>
              <a:t>OV2640_Camera_app</a:t>
            </a:r>
            <a:r>
              <a:rPr lang="zh-CN" altLang="zh-CN">
                <a:solidFill>
                  <a:srgbClr val="000000"/>
                </a:solidFill>
              </a:rPr>
              <a:t>》的文档，它针对不同的配置需求，提供了配置范例</a:t>
            </a:r>
            <a:r>
              <a:rPr lang="zh-CN" altLang="zh-CN" smtClean="0">
                <a:solidFill>
                  <a:srgbClr val="000000"/>
                </a:solidFill>
              </a:rPr>
              <a:t>，</a:t>
            </a:r>
            <a:r>
              <a:rPr lang="zh-CN" altLang="zh-CN">
                <a:solidFill>
                  <a:srgbClr val="000000"/>
                </a:solidFill>
              </a:rPr>
              <a:t>其中</a:t>
            </a:r>
            <a:r>
              <a:rPr lang="en-US" altLang="zh-CN">
                <a:solidFill>
                  <a:srgbClr val="000000"/>
                </a:solidFill>
              </a:rPr>
              <a:t>write_SCCB</a:t>
            </a:r>
            <a:r>
              <a:rPr lang="zh-CN" altLang="zh-CN">
                <a:solidFill>
                  <a:srgbClr val="000000"/>
                </a:solidFill>
              </a:rPr>
              <a:t>是一个利用</a:t>
            </a:r>
            <a:r>
              <a:rPr lang="en-US" altLang="zh-CN">
                <a:solidFill>
                  <a:srgbClr val="000000"/>
                </a:solidFill>
              </a:rPr>
              <a:t>SCCB</a:t>
            </a:r>
            <a:r>
              <a:rPr lang="zh-CN" altLang="zh-CN">
                <a:solidFill>
                  <a:srgbClr val="000000"/>
                </a:solidFill>
              </a:rPr>
              <a:t>向寄存器写入数据的函数，第一个参数为要写入的寄存器的地址，第二个参数为要写入的内容</a:t>
            </a:r>
            <a:r>
              <a:rPr lang="zh-CN" altLang="zh-CN" smtClean="0">
                <a:solidFill>
                  <a:srgbClr val="000000"/>
                </a:solidFill>
              </a:rPr>
              <a:t>。</a:t>
            </a:r>
            <a:endParaRPr lang="zh-CN" altLang="zh-CN">
              <a:solidFill>
                <a:srgbClr val="000000"/>
              </a:solidFill>
            </a:endParaRPr>
          </a:p>
        </p:txBody>
      </p:sp>
      <p:pic>
        <p:nvPicPr>
          <p:cNvPr id="6" name="图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968" y="3573016"/>
            <a:ext cx="5274310" cy="25882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6576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DCMI—OV2640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摄像头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2659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solidFill>
                  <a:srgbClr val="000000"/>
                </a:solidFill>
              </a:rPr>
              <a:t>像素</a:t>
            </a:r>
            <a:r>
              <a:rPr lang="zh-CN" altLang="en-US" sz="2400" b="1">
                <a:solidFill>
                  <a:srgbClr val="000000"/>
                </a:solidFill>
              </a:rPr>
              <a:t>数据输出时序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	</a:t>
            </a:r>
            <a:r>
              <a:rPr lang="zh-CN" altLang="zh-CN">
                <a:solidFill>
                  <a:srgbClr val="000000"/>
                </a:solidFill>
              </a:rPr>
              <a:t>主控器控制</a:t>
            </a:r>
            <a:r>
              <a:rPr lang="en-US" altLang="zh-CN">
                <a:solidFill>
                  <a:srgbClr val="000000"/>
                </a:solidFill>
              </a:rPr>
              <a:t>OV2640</a:t>
            </a:r>
            <a:r>
              <a:rPr lang="zh-CN" altLang="zh-CN">
                <a:solidFill>
                  <a:srgbClr val="000000"/>
                </a:solidFill>
              </a:rPr>
              <a:t>时采用</a:t>
            </a:r>
            <a:r>
              <a:rPr lang="en-US" altLang="zh-CN">
                <a:solidFill>
                  <a:srgbClr val="000000"/>
                </a:solidFill>
              </a:rPr>
              <a:t>SCCB</a:t>
            </a:r>
            <a:r>
              <a:rPr lang="zh-CN" altLang="zh-CN">
                <a:solidFill>
                  <a:srgbClr val="000000"/>
                </a:solidFill>
              </a:rPr>
              <a:t>协议读写其寄存器</a:t>
            </a:r>
            <a:r>
              <a:rPr lang="zh-CN" altLang="zh-CN" smtClean="0">
                <a:solidFill>
                  <a:srgbClr val="000000"/>
                </a:solidFill>
              </a:rPr>
              <a:t>，</a:t>
            </a:r>
            <a:r>
              <a:rPr lang="zh-CN" altLang="zh-CN">
                <a:solidFill>
                  <a:srgbClr val="000000"/>
                </a:solidFill>
              </a:rPr>
              <a:t>而它输出图像时则使用</a:t>
            </a:r>
            <a:r>
              <a:rPr lang="en-US" altLang="zh-CN">
                <a:solidFill>
                  <a:srgbClr val="000000"/>
                </a:solidFill>
              </a:rPr>
              <a:t>VGA</a:t>
            </a:r>
            <a:r>
              <a:rPr lang="zh-CN" altLang="zh-CN">
                <a:solidFill>
                  <a:srgbClr val="000000"/>
                </a:solidFill>
              </a:rPr>
              <a:t>时序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zh-CN" altLang="zh-CN">
                <a:solidFill>
                  <a:srgbClr val="000000"/>
                </a:solidFill>
              </a:rPr>
              <a:t>还可用</a:t>
            </a:r>
            <a:r>
              <a:rPr lang="en-US" altLang="zh-CN">
                <a:solidFill>
                  <a:srgbClr val="000000"/>
                </a:solidFill>
              </a:rPr>
              <a:t>SVGA</a:t>
            </a:r>
            <a:r>
              <a:rPr lang="zh-CN" altLang="zh-CN">
                <a:solidFill>
                  <a:srgbClr val="000000"/>
                </a:solidFill>
              </a:rPr>
              <a:t>、</a:t>
            </a:r>
            <a:r>
              <a:rPr lang="en-US" altLang="zh-CN">
                <a:solidFill>
                  <a:srgbClr val="000000"/>
                </a:solidFill>
              </a:rPr>
              <a:t>UXGA</a:t>
            </a:r>
            <a:r>
              <a:rPr lang="zh-CN" altLang="zh-CN">
                <a:solidFill>
                  <a:srgbClr val="000000"/>
                </a:solidFill>
              </a:rPr>
              <a:t>，这些时序都差不多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r>
              <a:rPr lang="zh-CN" altLang="zh-CN">
                <a:solidFill>
                  <a:srgbClr val="000000"/>
                </a:solidFill>
              </a:rPr>
              <a:t>，这跟控制液晶屏输入图像时很类似。</a:t>
            </a:r>
            <a:r>
              <a:rPr lang="en-US" altLang="zh-CN">
                <a:solidFill>
                  <a:srgbClr val="000000"/>
                </a:solidFill>
              </a:rPr>
              <a:t>OV2640</a:t>
            </a:r>
            <a:r>
              <a:rPr lang="zh-CN" altLang="zh-CN">
                <a:solidFill>
                  <a:srgbClr val="000000"/>
                </a:solidFill>
              </a:rPr>
              <a:t>输出图像时，一帧帧地输出，在帧内的数据一般从左到右，从上到下，一个像素一个像素地输出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zh-CN" altLang="zh-CN">
                <a:solidFill>
                  <a:srgbClr val="000000"/>
                </a:solidFill>
              </a:rPr>
              <a:t>也可通过寄存器修改方向</a:t>
            </a:r>
            <a:r>
              <a:rPr lang="en-US" altLang="zh-CN" smtClean="0">
                <a:solidFill>
                  <a:srgbClr val="000000"/>
                </a:solidFill>
              </a:rPr>
              <a:t>)</a:t>
            </a:r>
            <a:r>
              <a:rPr lang="zh-CN" altLang="en-US" smtClean="0">
                <a:solidFill>
                  <a:srgbClr val="000000"/>
                </a:solidFill>
              </a:rPr>
              <a:t>。</a:t>
            </a:r>
            <a:endParaRPr lang="zh-CN" altLang="zh-CN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640" y="4077072"/>
            <a:ext cx="2924175" cy="2181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518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DCMI—OV2640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摄像头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2659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solidFill>
                  <a:srgbClr val="000000"/>
                </a:solidFill>
              </a:rPr>
              <a:t>像素</a:t>
            </a:r>
            <a:r>
              <a:rPr lang="zh-CN" altLang="en-US" sz="2400" b="1">
                <a:solidFill>
                  <a:srgbClr val="000000"/>
                </a:solidFill>
              </a:rPr>
              <a:t>数据输出时序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>
                <a:solidFill>
                  <a:srgbClr val="000000"/>
                </a:solidFill>
              </a:rPr>
              <a:t>	</a:t>
            </a:r>
            <a:r>
              <a:rPr lang="zh-CN" altLang="zh-CN" smtClean="0">
                <a:solidFill>
                  <a:srgbClr val="000000"/>
                </a:solidFill>
              </a:rPr>
              <a:t>若使用</a:t>
            </a:r>
            <a:r>
              <a:rPr lang="en-US" altLang="zh-CN">
                <a:solidFill>
                  <a:srgbClr val="000000"/>
                </a:solidFill>
              </a:rPr>
              <a:t>Y2-Y9</a:t>
            </a:r>
            <a:r>
              <a:rPr lang="zh-CN" altLang="zh-CN">
                <a:solidFill>
                  <a:srgbClr val="000000"/>
                </a:solidFill>
              </a:rPr>
              <a:t>数据线，图像格式设置为</a:t>
            </a:r>
            <a:r>
              <a:rPr lang="en-US" altLang="zh-CN">
                <a:solidFill>
                  <a:srgbClr val="000000"/>
                </a:solidFill>
              </a:rPr>
              <a:t>RGB565</a:t>
            </a:r>
            <a:r>
              <a:rPr lang="zh-CN" altLang="zh-CN">
                <a:solidFill>
                  <a:srgbClr val="000000"/>
                </a:solidFill>
              </a:rPr>
              <a:t>，进行数据输出时，</a:t>
            </a:r>
            <a:r>
              <a:rPr lang="en-US" altLang="zh-CN">
                <a:solidFill>
                  <a:srgbClr val="000000"/>
                </a:solidFill>
              </a:rPr>
              <a:t>Y2-Y9</a:t>
            </a:r>
            <a:r>
              <a:rPr lang="zh-CN" altLang="zh-CN">
                <a:solidFill>
                  <a:srgbClr val="000000"/>
                </a:solidFill>
              </a:rPr>
              <a:t>数据线会在</a:t>
            </a:r>
            <a:r>
              <a:rPr lang="en-US" altLang="zh-CN">
                <a:solidFill>
                  <a:srgbClr val="000000"/>
                </a:solidFill>
              </a:rPr>
              <a:t>1</a:t>
            </a:r>
            <a:r>
              <a:rPr lang="zh-CN" altLang="zh-CN">
                <a:solidFill>
                  <a:srgbClr val="000000"/>
                </a:solidFill>
              </a:rPr>
              <a:t>个像素同步时钟</a:t>
            </a:r>
            <a:r>
              <a:rPr lang="en-US" altLang="zh-CN">
                <a:solidFill>
                  <a:srgbClr val="000000"/>
                </a:solidFill>
              </a:rPr>
              <a:t>PCLK</a:t>
            </a:r>
            <a:r>
              <a:rPr lang="zh-CN" altLang="zh-CN">
                <a:solidFill>
                  <a:srgbClr val="000000"/>
                </a:solidFill>
              </a:rPr>
              <a:t>的驱动下发送</a:t>
            </a:r>
            <a:r>
              <a:rPr lang="en-US" altLang="zh-CN">
                <a:solidFill>
                  <a:srgbClr val="000000"/>
                </a:solidFill>
              </a:rPr>
              <a:t>1</a:t>
            </a:r>
            <a:r>
              <a:rPr lang="zh-CN" altLang="zh-CN">
                <a:solidFill>
                  <a:srgbClr val="000000"/>
                </a:solidFill>
              </a:rPr>
              <a:t>字节的数据信号，所以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zh-CN" altLang="zh-CN">
                <a:solidFill>
                  <a:srgbClr val="000000"/>
                </a:solidFill>
              </a:rPr>
              <a:t>个</a:t>
            </a:r>
            <a:r>
              <a:rPr lang="en-US" altLang="zh-CN">
                <a:solidFill>
                  <a:srgbClr val="000000"/>
                </a:solidFill>
              </a:rPr>
              <a:t>PCLK</a:t>
            </a:r>
            <a:r>
              <a:rPr lang="zh-CN" altLang="zh-CN">
                <a:solidFill>
                  <a:srgbClr val="000000"/>
                </a:solidFill>
              </a:rPr>
              <a:t>时钟可发送</a:t>
            </a:r>
            <a:r>
              <a:rPr lang="en-US" altLang="zh-CN">
                <a:solidFill>
                  <a:srgbClr val="000000"/>
                </a:solidFill>
              </a:rPr>
              <a:t>1</a:t>
            </a:r>
            <a:r>
              <a:rPr lang="zh-CN" altLang="zh-CN">
                <a:solidFill>
                  <a:srgbClr val="000000"/>
                </a:solidFill>
              </a:rPr>
              <a:t>个</a:t>
            </a:r>
            <a:r>
              <a:rPr lang="en-US" altLang="zh-CN">
                <a:solidFill>
                  <a:srgbClr val="000000"/>
                </a:solidFill>
              </a:rPr>
              <a:t>RGB565</a:t>
            </a:r>
            <a:r>
              <a:rPr lang="zh-CN" altLang="zh-CN">
                <a:solidFill>
                  <a:srgbClr val="000000"/>
                </a:solidFill>
              </a:rPr>
              <a:t>格式的像素数据。像素数据依次传输，每传输完一行数据时，行同步信号</a:t>
            </a:r>
            <a:r>
              <a:rPr lang="en-US" altLang="zh-CN">
                <a:solidFill>
                  <a:srgbClr val="000000"/>
                </a:solidFill>
              </a:rPr>
              <a:t>HREF</a:t>
            </a:r>
            <a:r>
              <a:rPr lang="zh-CN" altLang="zh-CN">
                <a:solidFill>
                  <a:srgbClr val="000000"/>
                </a:solidFill>
              </a:rPr>
              <a:t>会输出一个电平跳变信号，每传输完一帧图像时，</a:t>
            </a:r>
            <a:r>
              <a:rPr lang="en-US" altLang="zh-CN">
                <a:solidFill>
                  <a:srgbClr val="000000"/>
                </a:solidFill>
              </a:rPr>
              <a:t>VSYNC</a:t>
            </a:r>
            <a:r>
              <a:rPr lang="zh-CN" altLang="zh-CN">
                <a:solidFill>
                  <a:srgbClr val="000000"/>
                </a:solidFill>
              </a:rPr>
              <a:t>会输出一个电平跳变信号。</a:t>
            </a:r>
          </a:p>
        </p:txBody>
      </p:sp>
      <p:pic>
        <p:nvPicPr>
          <p:cNvPr id="8" name="图片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891617"/>
            <a:ext cx="5274310" cy="27057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矩形 1"/>
          <p:cNvSpPr/>
          <p:nvPr/>
        </p:nvSpPr>
        <p:spPr>
          <a:xfrm>
            <a:off x="7452320" y="616530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000000"/>
                </a:solidFill>
              </a:rPr>
              <a:t>像素同步时序</a:t>
            </a:r>
          </a:p>
        </p:txBody>
      </p:sp>
    </p:spTree>
    <p:extLst>
      <p:ext uri="{BB962C8B-B14F-4D97-AF65-F5344CB8AC3E}">
        <p14:creationId xmlns:p14="http://schemas.microsoft.com/office/powerpoint/2010/main" val="218062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DCMI—OV2640</a:t>
            </a:r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摄像头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2659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solidFill>
                  <a:srgbClr val="000000"/>
                </a:solidFill>
              </a:rPr>
              <a:t>像素</a:t>
            </a:r>
            <a:r>
              <a:rPr lang="zh-CN" altLang="en-US" sz="2400" b="1">
                <a:solidFill>
                  <a:srgbClr val="000000"/>
                </a:solidFill>
              </a:rPr>
              <a:t>数据输出时序</a:t>
            </a:r>
          </a:p>
        </p:txBody>
      </p:sp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204864"/>
            <a:ext cx="6945132" cy="24482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矩形 1"/>
          <p:cNvSpPr/>
          <p:nvPr/>
        </p:nvSpPr>
        <p:spPr>
          <a:xfrm>
            <a:off x="3759943" y="508518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000000"/>
                </a:solidFill>
              </a:rPr>
              <a:t>帧图像同步时序</a:t>
            </a: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6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 smtClean="0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  <a:endParaRPr lang="en-US" altLang="zh-CN" sz="2000" b="1" noProof="1">
                <a:solidFill>
                  <a:srgbClr val="7F7F7F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endParaRP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DCMI—OV2640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摄像头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/>
              <a:t>摄像头</a:t>
            </a:r>
            <a:r>
              <a:rPr lang="zh-CN" altLang="en-US" sz="2400" b="1"/>
              <a:t>简介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2116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/>
              <a:t>在各类信息中，图像含有最丰富的信息，作为机器视觉领域的核心部件，摄像头被广泛地应用在安防、探险以及车牌检测等场合。摄像头按输出信号的类型来看可以分为数字摄像头和模拟摄像头，按照摄像头图像传感器材料构成来看可以分为</a:t>
            </a:r>
            <a:r>
              <a:rPr lang="en-US" altLang="zh-CN"/>
              <a:t>CCD</a:t>
            </a:r>
            <a:r>
              <a:rPr lang="zh-CN" altLang="zh-CN"/>
              <a:t>和</a:t>
            </a:r>
            <a:r>
              <a:rPr lang="en-US" altLang="zh-CN"/>
              <a:t>CMOS</a:t>
            </a:r>
            <a:r>
              <a:rPr lang="zh-CN" altLang="zh-CN"/>
              <a:t>。现在智能手机的摄像头绝大部分都是</a:t>
            </a:r>
            <a:r>
              <a:rPr lang="en-US" altLang="zh-CN"/>
              <a:t>CMOS</a:t>
            </a:r>
            <a:r>
              <a:rPr lang="zh-CN" altLang="zh-CN"/>
              <a:t>类型的数字摄像头。</a:t>
            </a:r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DCMI—OV2640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摄像头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4206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/>
              <a:t>数字</a:t>
            </a:r>
            <a:r>
              <a:rPr lang="zh-CN" altLang="en-US" sz="2400" b="1"/>
              <a:t>摄像头跟模拟摄像头区别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>
                <a:solidFill>
                  <a:srgbClr val="FF0000"/>
                </a:solidFill>
              </a:rPr>
              <a:t>输出信号类型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数字</a:t>
            </a:r>
            <a:r>
              <a:rPr lang="zh-CN" altLang="zh-CN"/>
              <a:t>摄像头输出信号为数字信号，模拟摄像头输出信号为标准的模拟信号。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>
                <a:solidFill>
                  <a:srgbClr val="FF0000"/>
                </a:solidFill>
              </a:rPr>
              <a:t>接口类型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数字</a:t>
            </a:r>
            <a:r>
              <a:rPr lang="zh-CN" altLang="zh-CN"/>
              <a:t>摄像头有</a:t>
            </a:r>
            <a:r>
              <a:rPr lang="en-US" altLang="zh-CN"/>
              <a:t>USB</a:t>
            </a:r>
            <a:r>
              <a:rPr lang="zh-CN" altLang="zh-CN"/>
              <a:t>接口</a:t>
            </a:r>
            <a:r>
              <a:rPr lang="en-US" altLang="zh-CN"/>
              <a:t>(</a:t>
            </a:r>
            <a:r>
              <a:rPr lang="zh-CN" altLang="zh-CN"/>
              <a:t>比如常见的</a:t>
            </a:r>
            <a:r>
              <a:rPr lang="en-US" altLang="zh-CN"/>
              <a:t>PC</a:t>
            </a:r>
            <a:r>
              <a:rPr lang="zh-CN" altLang="zh-CN"/>
              <a:t>端免驱摄像头</a:t>
            </a:r>
            <a:r>
              <a:rPr lang="en-US" altLang="zh-CN"/>
              <a:t>)</a:t>
            </a:r>
            <a:r>
              <a:rPr lang="zh-CN" altLang="zh-CN"/>
              <a:t>、</a:t>
            </a:r>
            <a:r>
              <a:rPr lang="en-US" altLang="zh-CN"/>
              <a:t>IEE1394</a:t>
            </a:r>
            <a:r>
              <a:rPr lang="zh-CN" altLang="zh-CN"/>
              <a:t>火线接口</a:t>
            </a:r>
            <a:r>
              <a:rPr lang="en-US" altLang="zh-CN"/>
              <a:t>(</a:t>
            </a:r>
            <a:r>
              <a:rPr lang="zh-CN" altLang="zh-CN"/>
              <a:t>由苹果公司领导的开发联盟开发的一种高速度传送接口，数据传输率高达</a:t>
            </a:r>
            <a:r>
              <a:rPr lang="en-US" altLang="zh-CN"/>
              <a:t>800Mbps)</a:t>
            </a:r>
            <a:r>
              <a:rPr lang="zh-CN" altLang="zh-CN"/>
              <a:t>、千兆网接口（网络摄像头）。模拟摄像头多采用</a:t>
            </a:r>
            <a:r>
              <a:rPr lang="en-US" altLang="zh-CN"/>
              <a:t>AV</a:t>
            </a:r>
            <a:r>
              <a:rPr lang="zh-CN" altLang="zh-CN"/>
              <a:t>视频端子（信号线</a:t>
            </a:r>
            <a:r>
              <a:rPr lang="en-US" altLang="zh-CN"/>
              <a:t>+</a:t>
            </a:r>
            <a:r>
              <a:rPr lang="zh-CN" altLang="zh-CN"/>
              <a:t>地线）或</a:t>
            </a:r>
            <a:r>
              <a:rPr lang="en-US" altLang="zh-CN"/>
              <a:t>S-VIDEO</a:t>
            </a:r>
            <a:r>
              <a:rPr lang="zh-CN" altLang="zh-CN"/>
              <a:t>（即莲花头</a:t>
            </a:r>
            <a:r>
              <a:rPr lang="en-US" altLang="zh-CN"/>
              <a:t>--SUPER VIDEO</a:t>
            </a:r>
            <a:r>
              <a:rPr lang="zh-CN" altLang="zh-CN"/>
              <a:t>，是一种五芯的接口，由两路视频亮度信号、两路视频色度信号和一路公共屏蔽地线共五条芯线组成）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0716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DCMI—OV2640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摄像头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4206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/>
              <a:t>数字</a:t>
            </a:r>
            <a:r>
              <a:rPr lang="zh-CN" altLang="en-US" sz="2400" b="1"/>
              <a:t>摄像头跟模拟摄像头区别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 smtClean="0">
                <a:solidFill>
                  <a:srgbClr val="FF0000"/>
                </a:solidFill>
              </a:rPr>
              <a:t>分辨率</a:t>
            </a:r>
            <a:endParaRPr lang="zh-CN" altLang="zh-CN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模拟</a:t>
            </a:r>
            <a:r>
              <a:rPr lang="zh-CN" altLang="zh-CN"/>
              <a:t>摄像头的感光器件，其像素指标一般维持在</a:t>
            </a:r>
            <a:r>
              <a:rPr lang="en-US" altLang="zh-CN"/>
              <a:t>752(H)*582(V)</a:t>
            </a:r>
            <a:r>
              <a:rPr lang="zh-CN" altLang="zh-CN"/>
              <a:t>左右的水平，像素数一般情况下维持在</a:t>
            </a:r>
            <a:r>
              <a:rPr lang="en-US" altLang="zh-CN"/>
              <a:t>41</a:t>
            </a:r>
            <a:r>
              <a:rPr lang="zh-CN" altLang="zh-CN"/>
              <a:t>万左右。现在的数字摄像头分辨率一般从数十万到数千万。但这并不能说明数字摄像头的成像分辨率就比模拟摄像头的高，原因在于模拟摄像头输出的是模拟视频信号，一般直接输入至电视或监视器，其感光器件的分辨率与电视信号的扫描数呈一定的换算关系，图像的显示介质已经确定，因此模拟摄像头的感光器件分辨率不是不能做高，而是依据于实际情况没必要做这么高。</a:t>
            </a:r>
          </a:p>
        </p:txBody>
      </p:sp>
    </p:spTree>
    <p:extLst>
      <p:ext uri="{BB962C8B-B14F-4D97-AF65-F5344CB8AC3E}">
        <p14:creationId xmlns:p14="http://schemas.microsoft.com/office/powerpoint/2010/main" val="283303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DCMI—OV2640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摄像头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30139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CCD</a:t>
            </a:r>
            <a:r>
              <a:rPr lang="zh-CN" altLang="en-US" sz="2400" b="1"/>
              <a:t>与</a:t>
            </a:r>
            <a:r>
              <a:rPr lang="en-US" altLang="zh-CN" sz="2400" b="1"/>
              <a:t>CMOS</a:t>
            </a:r>
            <a:r>
              <a:rPr lang="zh-CN" altLang="en-US" sz="2400" b="1"/>
              <a:t>的区别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/>
              <a:t>摄像头的图像传感器</a:t>
            </a:r>
            <a:r>
              <a:rPr lang="en-US" altLang="zh-CN"/>
              <a:t>CCD</a:t>
            </a:r>
            <a:r>
              <a:rPr lang="zh-CN" altLang="zh-CN"/>
              <a:t>与</a:t>
            </a:r>
            <a:r>
              <a:rPr lang="en-US" altLang="zh-CN"/>
              <a:t>CMOS</a:t>
            </a:r>
            <a:r>
              <a:rPr lang="zh-CN" altLang="zh-CN"/>
              <a:t>传感器主要区别如下：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2204864"/>
            <a:ext cx="828092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>
                <a:solidFill>
                  <a:srgbClr val="FF0000"/>
                </a:solidFill>
              </a:rPr>
              <a:t>成像材料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CCD</a:t>
            </a:r>
            <a:r>
              <a:rPr lang="zh-CN" altLang="zh-CN"/>
              <a:t>与</a:t>
            </a:r>
            <a:r>
              <a:rPr lang="en-US" altLang="zh-CN"/>
              <a:t>CMOS</a:t>
            </a:r>
            <a:r>
              <a:rPr lang="zh-CN" altLang="zh-CN"/>
              <a:t>的名称跟它们成像使用的材料有关，</a:t>
            </a:r>
            <a:r>
              <a:rPr lang="en-US" altLang="zh-CN"/>
              <a:t>CCD</a:t>
            </a:r>
            <a:r>
              <a:rPr lang="zh-CN" altLang="zh-CN"/>
              <a:t>是</a:t>
            </a:r>
            <a:r>
              <a:rPr lang="en-US" altLang="zh-CN"/>
              <a:t>“</a:t>
            </a:r>
            <a:r>
              <a:rPr lang="zh-CN" altLang="zh-CN"/>
              <a:t>电荷耦合器件</a:t>
            </a:r>
            <a:r>
              <a:rPr lang="en-US" altLang="zh-CN"/>
              <a:t>”(Charge Coupled Device)</a:t>
            </a:r>
            <a:r>
              <a:rPr lang="zh-CN" altLang="zh-CN"/>
              <a:t>的简称，而</a:t>
            </a:r>
            <a:r>
              <a:rPr lang="en-US" altLang="zh-CN"/>
              <a:t>CMOS</a:t>
            </a:r>
            <a:r>
              <a:rPr lang="zh-CN" altLang="zh-CN"/>
              <a:t>是</a:t>
            </a:r>
            <a:r>
              <a:rPr lang="en-US" altLang="zh-CN"/>
              <a:t>“</a:t>
            </a:r>
            <a:r>
              <a:rPr lang="zh-CN" altLang="zh-CN"/>
              <a:t>互补金属氧化物半导体</a:t>
            </a:r>
            <a:r>
              <a:rPr lang="en-US" altLang="zh-CN"/>
              <a:t>”(Complementary Metal Oxide Semiconductor)</a:t>
            </a:r>
            <a:r>
              <a:rPr lang="zh-CN" altLang="zh-CN"/>
              <a:t>的简称。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>
                <a:solidFill>
                  <a:srgbClr val="FF0000"/>
                </a:solidFill>
              </a:rPr>
              <a:t>功耗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由于</a:t>
            </a:r>
            <a:r>
              <a:rPr lang="en-US" altLang="zh-CN"/>
              <a:t>CCD</a:t>
            </a:r>
            <a:r>
              <a:rPr lang="zh-CN" altLang="zh-CN"/>
              <a:t>的像素由</a:t>
            </a:r>
            <a:r>
              <a:rPr lang="en-US" altLang="zh-CN"/>
              <a:t>MOS</a:t>
            </a:r>
            <a:r>
              <a:rPr lang="zh-CN" altLang="zh-CN"/>
              <a:t>电容构成，读取电荷信号时需使用电压相当大</a:t>
            </a:r>
            <a:r>
              <a:rPr lang="en-US" altLang="zh-CN"/>
              <a:t>(</a:t>
            </a:r>
            <a:r>
              <a:rPr lang="zh-CN" altLang="zh-CN"/>
              <a:t>至少</a:t>
            </a:r>
            <a:r>
              <a:rPr lang="en-US" altLang="zh-CN"/>
              <a:t>12V)</a:t>
            </a:r>
            <a:r>
              <a:rPr lang="zh-CN" altLang="zh-CN"/>
              <a:t>的二相或三相或四相时序脉冲信号，才能有效地传输电荷。因此</a:t>
            </a:r>
            <a:r>
              <a:rPr lang="en-US" altLang="zh-CN"/>
              <a:t>CCD</a:t>
            </a:r>
            <a:r>
              <a:rPr lang="zh-CN" altLang="zh-CN"/>
              <a:t>的取像系统除了要有多个电源外，其外设电路也会消耗相当大的功率。有的</a:t>
            </a:r>
            <a:r>
              <a:rPr lang="en-US" altLang="zh-CN"/>
              <a:t>CCD</a:t>
            </a:r>
            <a:r>
              <a:rPr lang="zh-CN" altLang="zh-CN"/>
              <a:t>取像系统需消耗</a:t>
            </a:r>
            <a:r>
              <a:rPr lang="en-US" altLang="zh-CN"/>
              <a:t>2~5W</a:t>
            </a:r>
            <a:r>
              <a:rPr lang="zh-CN" altLang="zh-CN"/>
              <a:t>的功率。而</a:t>
            </a:r>
            <a:r>
              <a:rPr lang="en-US" altLang="zh-CN"/>
              <a:t>CMOS</a:t>
            </a:r>
            <a:r>
              <a:rPr lang="zh-CN" altLang="zh-CN"/>
              <a:t>光电传感器件只需使用一个单电源</a:t>
            </a:r>
            <a:r>
              <a:rPr lang="en-US" altLang="zh-CN"/>
              <a:t>5V</a:t>
            </a:r>
            <a:r>
              <a:rPr lang="zh-CN" altLang="zh-CN"/>
              <a:t>或</a:t>
            </a:r>
            <a:r>
              <a:rPr lang="en-US" altLang="zh-CN"/>
              <a:t>3V</a:t>
            </a:r>
            <a:r>
              <a:rPr lang="zh-CN" altLang="zh-CN"/>
              <a:t>，耗电量非常小，仅为</a:t>
            </a:r>
            <a:r>
              <a:rPr lang="en-US" altLang="zh-CN"/>
              <a:t>CCD</a:t>
            </a:r>
            <a:r>
              <a:rPr lang="zh-CN" altLang="zh-CN"/>
              <a:t>的</a:t>
            </a:r>
            <a:r>
              <a:rPr lang="en-US" altLang="zh-CN"/>
              <a:t>1/8~1/10</a:t>
            </a:r>
            <a:r>
              <a:rPr lang="zh-CN" altLang="zh-CN"/>
              <a:t>，有的</a:t>
            </a:r>
            <a:r>
              <a:rPr lang="en-US" altLang="zh-CN"/>
              <a:t>CMOS</a:t>
            </a:r>
            <a:r>
              <a:rPr lang="zh-CN" altLang="zh-CN"/>
              <a:t>取像系统只消耗</a:t>
            </a:r>
            <a:r>
              <a:rPr lang="en-US" altLang="zh-CN"/>
              <a:t>20~50mW</a:t>
            </a:r>
            <a:r>
              <a:rPr lang="zh-CN" altLang="zh-CN"/>
              <a:t>的功率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7930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DCMI—OV2640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摄像头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30139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CCD</a:t>
            </a:r>
            <a:r>
              <a:rPr lang="zh-CN" altLang="en-US" sz="2400" b="1"/>
              <a:t>与</a:t>
            </a:r>
            <a:r>
              <a:rPr lang="en-US" altLang="zh-CN" sz="2400" b="1"/>
              <a:t>CMOS</a:t>
            </a:r>
            <a:r>
              <a:rPr lang="zh-CN" altLang="en-US" sz="2400" b="1"/>
              <a:t>的区别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/>
              <a:t>摄像头的图像传感器</a:t>
            </a:r>
            <a:r>
              <a:rPr lang="en-US" altLang="zh-CN"/>
              <a:t>CCD</a:t>
            </a:r>
            <a:r>
              <a:rPr lang="zh-CN" altLang="zh-CN"/>
              <a:t>与</a:t>
            </a:r>
            <a:r>
              <a:rPr lang="en-US" altLang="zh-CN"/>
              <a:t>CMOS</a:t>
            </a:r>
            <a:r>
              <a:rPr lang="zh-CN" altLang="zh-CN"/>
              <a:t>传感器主要区别如下：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2204864"/>
            <a:ext cx="82809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b="1" smtClean="0">
                <a:solidFill>
                  <a:srgbClr val="FF0000"/>
                </a:solidFill>
              </a:rPr>
              <a:t>成像</a:t>
            </a:r>
            <a:r>
              <a:rPr lang="zh-CN" altLang="zh-CN" b="1">
                <a:solidFill>
                  <a:srgbClr val="FF0000"/>
                </a:solidFill>
              </a:rPr>
              <a:t>质量</a:t>
            </a:r>
          </a:p>
          <a:p>
            <a:pPr>
              <a:lnSpc>
                <a:spcPct val="150000"/>
              </a:lnSpc>
            </a:pPr>
            <a:r>
              <a:rPr lang="en-US" altLang="zh-CN" smtClean="0"/>
              <a:t>	CCD</a:t>
            </a:r>
            <a:r>
              <a:rPr lang="zh-CN" altLang="zh-CN"/>
              <a:t>传感器件制作技术起步早，技术成熟，采用</a:t>
            </a:r>
            <a:r>
              <a:rPr lang="en-US" altLang="zh-CN"/>
              <a:t>PN</a:t>
            </a:r>
            <a:r>
              <a:rPr lang="zh-CN" altLang="zh-CN"/>
              <a:t>结或二氧化硅</a:t>
            </a:r>
            <a:r>
              <a:rPr lang="en-US" altLang="zh-CN"/>
              <a:t>(sio2)</a:t>
            </a:r>
            <a:r>
              <a:rPr lang="zh-CN" altLang="zh-CN"/>
              <a:t>隔离层隔离噪声，所以噪声低，成像质量好。与</a:t>
            </a:r>
            <a:r>
              <a:rPr lang="en-US" altLang="zh-CN"/>
              <a:t>CCD</a:t>
            </a:r>
            <a:r>
              <a:rPr lang="zh-CN" altLang="zh-CN"/>
              <a:t>相比，</a:t>
            </a:r>
            <a:r>
              <a:rPr lang="en-US" altLang="zh-CN"/>
              <a:t>CMOS</a:t>
            </a:r>
            <a:r>
              <a:rPr lang="zh-CN" altLang="zh-CN"/>
              <a:t>的主要缺点是噪声高及灵敏度低，不过现在随着</a:t>
            </a:r>
            <a:r>
              <a:rPr lang="en-US" altLang="zh-CN"/>
              <a:t>CMOS</a:t>
            </a:r>
            <a:r>
              <a:rPr lang="zh-CN" altLang="zh-CN"/>
              <a:t>电路消噪技术的不断发展，为生产高密度优质的</a:t>
            </a:r>
            <a:r>
              <a:rPr lang="en-US" altLang="zh-CN"/>
              <a:t>CMOS</a:t>
            </a:r>
            <a:r>
              <a:rPr lang="zh-CN" altLang="zh-CN"/>
              <a:t>传感器件提供了良好的条件，现在的</a:t>
            </a:r>
            <a:r>
              <a:rPr lang="en-US" altLang="zh-CN"/>
              <a:t>CMOS</a:t>
            </a:r>
            <a:r>
              <a:rPr lang="zh-CN" altLang="zh-CN"/>
              <a:t>传感器已经占领了大部分的市场，主流的单反相机、智能手机都已普遍采用</a:t>
            </a:r>
            <a:r>
              <a:rPr lang="en-US" altLang="zh-CN"/>
              <a:t>CMOS</a:t>
            </a:r>
            <a:r>
              <a:rPr lang="zh-CN" altLang="zh-CN"/>
              <a:t>传感器。</a:t>
            </a:r>
          </a:p>
        </p:txBody>
      </p:sp>
    </p:spTree>
    <p:extLst>
      <p:ext uri="{BB962C8B-B14F-4D97-AF65-F5344CB8AC3E}">
        <p14:creationId xmlns:p14="http://schemas.microsoft.com/office/powerpoint/2010/main" val="79433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DCMI—OV2640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摄像头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2242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2400" b="1" smtClean="0"/>
              <a:t>OV2640</a:t>
            </a:r>
            <a:r>
              <a:rPr lang="zh-CN" altLang="en-US" sz="2400" b="1"/>
              <a:t>摄像头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869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en-US" smtClean="0"/>
              <a:t>秉火</a:t>
            </a:r>
            <a:r>
              <a:rPr lang="en-US" altLang="zh-CN" smtClean="0"/>
              <a:t>OV2640</a:t>
            </a:r>
            <a:r>
              <a:rPr lang="zh-CN" altLang="en-US" smtClean="0"/>
              <a:t>是一款分辨率为</a:t>
            </a:r>
            <a:r>
              <a:rPr lang="en-US" altLang="zh-CN" smtClean="0"/>
              <a:t>200</a:t>
            </a:r>
            <a:r>
              <a:rPr lang="zh-CN" altLang="en-US" smtClean="0"/>
              <a:t>万的</a:t>
            </a:r>
            <a:r>
              <a:rPr lang="en-US" altLang="zh-CN" smtClean="0"/>
              <a:t>CMOS</a:t>
            </a:r>
            <a:r>
              <a:rPr lang="zh-CN" altLang="zh-CN" smtClean="0"/>
              <a:t>摄像头</a:t>
            </a:r>
            <a:r>
              <a:rPr lang="zh-CN" altLang="en-US" smtClean="0"/>
              <a:t>，它</a:t>
            </a:r>
            <a:r>
              <a:rPr lang="zh-CN" altLang="zh-CN" smtClean="0"/>
              <a:t>主要</a:t>
            </a:r>
            <a:r>
              <a:rPr lang="zh-CN" altLang="zh-CN"/>
              <a:t>由镜头、图像传感器、板载电路及下方的信号引脚组成。</a:t>
            </a:r>
          </a:p>
        </p:txBody>
      </p:sp>
      <p:pic>
        <p:nvPicPr>
          <p:cNvPr id="7" name="图片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05" y="2780928"/>
            <a:ext cx="6891781" cy="36724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264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DCMI—OV2640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摄像头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196752"/>
            <a:ext cx="2242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2400" b="1" smtClean="0"/>
              <a:t>OV2640</a:t>
            </a:r>
            <a:r>
              <a:rPr lang="zh-CN" altLang="en-US" sz="2400" b="1"/>
              <a:t>摄像头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1720840"/>
            <a:ext cx="813690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mtClean="0"/>
              <a:t>镜头</a:t>
            </a:r>
            <a:r>
              <a:rPr lang="zh-CN" altLang="zh-CN"/>
              <a:t>部件包含一个镜头座和一个可旋转调节距离的凸透镜，通过旋转可以调节焦距，正常使用时，镜头座覆盖在电路板上遮光，光线只能经过镜头传输到正中央的图像传感器，它采集光线信号，然后把采集得的数据通过下方的信号引脚输出数据到外部器件</a:t>
            </a:r>
            <a:r>
              <a:rPr lang="zh-CN" altLang="zh-CN" smtClean="0"/>
              <a:t>。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/>
              <a:t>图像传感器是摄像头的核心部件</a:t>
            </a:r>
            <a:r>
              <a:rPr lang="zh-CN" altLang="zh-CN" smtClean="0"/>
              <a:t>，</a:t>
            </a:r>
            <a:r>
              <a:rPr lang="zh-CN" altLang="en-US"/>
              <a:t>该</a:t>
            </a:r>
            <a:r>
              <a:rPr lang="zh-CN" altLang="zh-CN" smtClean="0"/>
              <a:t>摄像头</a:t>
            </a:r>
            <a:r>
              <a:rPr lang="zh-CN" altLang="zh-CN"/>
              <a:t>中的图像传感器是一款型号为</a:t>
            </a:r>
            <a:r>
              <a:rPr lang="en-US" altLang="zh-CN"/>
              <a:t>OV2640</a:t>
            </a:r>
            <a:r>
              <a:rPr lang="zh-CN" altLang="zh-CN"/>
              <a:t>的</a:t>
            </a:r>
            <a:r>
              <a:rPr lang="en-US" altLang="zh-CN"/>
              <a:t>CMOS</a:t>
            </a:r>
            <a:r>
              <a:rPr lang="zh-CN" altLang="zh-CN"/>
              <a:t>类型数字图像传感器。该传感器支持输出最大为</a:t>
            </a:r>
            <a:r>
              <a:rPr lang="en-US" altLang="zh-CN" b="1">
                <a:solidFill>
                  <a:srgbClr val="FF0000"/>
                </a:solidFill>
              </a:rPr>
              <a:t>200</a:t>
            </a:r>
            <a:r>
              <a:rPr lang="zh-CN" altLang="zh-CN" b="1">
                <a:solidFill>
                  <a:srgbClr val="FF0000"/>
                </a:solidFill>
              </a:rPr>
              <a:t>万像素</a:t>
            </a:r>
            <a:r>
              <a:rPr lang="zh-CN" altLang="zh-CN"/>
              <a:t>的图像</a:t>
            </a:r>
            <a:r>
              <a:rPr lang="en-US" altLang="zh-CN"/>
              <a:t> (1600x1200</a:t>
            </a:r>
            <a:r>
              <a:rPr lang="zh-CN" altLang="zh-CN"/>
              <a:t>分辨率</a:t>
            </a:r>
            <a:r>
              <a:rPr lang="en-US" altLang="zh-CN"/>
              <a:t>)</a:t>
            </a:r>
            <a:r>
              <a:rPr lang="zh-CN" altLang="zh-CN"/>
              <a:t>，支持使用</a:t>
            </a:r>
            <a:r>
              <a:rPr lang="en-US" altLang="zh-CN"/>
              <a:t>VGA</a:t>
            </a:r>
            <a:r>
              <a:rPr lang="zh-CN" altLang="zh-CN"/>
              <a:t>时序输出图像数据，输出图像的数据格式</a:t>
            </a:r>
            <a:r>
              <a:rPr lang="zh-CN" altLang="zh-CN" b="1">
                <a:solidFill>
                  <a:srgbClr val="FF0000"/>
                </a:solidFill>
              </a:rPr>
              <a:t>支持</a:t>
            </a:r>
            <a:r>
              <a:rPr lang="en-US" altLang="zh-CN" b="1">
                <a:solidFill>
                  <a:srgbClr val="FF0000"/>
                </a:solidFill>
              </a:rPr>
              <a:t>YUV(422/420)</a:t>
            </a:r>
            <a:r>
              <a:rPr lang="zh-CN" altLang="zh-CN" b="1">
                <a:solidFill>
                  <a:srgbClr val="FF0000"/>
                </a:solidFill>
              </a:rPr>
              <a:t>、</a:t>
            </a:r>
            <a:r>
              <a:rPr lang="en-US" altLang="zh-CN" b="1">
                <a:solidFill>
                  <a:srgbClr val="FF0000"/>
                </a:solidFill>
              </a:rPr>
              <a:t>YCbCr422</a:t>
            </a:r>
            <a:r>
              <a:rPr lang="zh-CN" altLang="zh-CN" b="1">
                <a:solidFill>
                  <a:srgbClr val="FF0000"/>
                </a:solidFill>
              </a:rPr>
              <a:t>、</a:t>
            </a:r>
            <a:r>
              <a:rPr lang="en-US" altLang="zh-CN" b="1">
                <a:solidFill>
                  <a:srgbClr val="FF0000"/>
                </a:solidFill>
              </a:rPr>
              <a:t>RGB565</a:t>
            </a:r>
            <a:r>
              <a:rPr lang="zh-CN" altLang="zh-CN" b="1">
                <a:solidFill>
                  <a:srgbClr val="FF0000"/>
                </a:solidFill>
              </a:rPr>
              <a:t>以及</a:t>
            </a:r>
            <a:r>
              <a:rPr lang="en-US" altLang="zh-CN" b="1">
                <a:solidFill>
                  <a:srgbClr val="FF0000"/>
                </a:solidFill>
              </a:rPr>
              <a:t>JPEG</a:t>
            </a:r>
            <a:r>
              <a:rPr lang="zh-CN" altLang="zh-CN" b="1">
                <a:solidFill>
                  <a:srgbClr val="FF0000"/>
                </a:solidFill>
              </a:rPr>
              <a:t>格式</a:t>
            </a:r>
            <a:r>
              <a:rPr lang="zh-CN" altLang="zh-CN"/>
              <a:t>，若直接输出</a:t>
            </a:r>
            <a:r>
              <a:rPr lang="en-US" altLang="zh-CN"/>
              <a:t>JPEG</a:t>
            </a:r>
            <a:r>
              <a:rPr lang="zh-CN" altLang="zh-CN"/>
              <a:t>格式的图像时可大大减少数据量，方便网络传输。它还可以对采集得的图像进行补偿，支持伽玛曲线、白平衡、饱和度、色度等基础处理。根据不同的分辨率配置，传感器输出图像数据的帧率从</a:t>
            </a:r>
            <a:r>
              <a:rPr lang="en-US" altLang="zh-CN"/>
              <a:t>15-60</a:t>
            </a:r>
            <a:r>
              <a:rPr lang="zh-CN" altLang="zh-CN"/>
              <a:t>帧可调，工作时功率在</a:t>
            </a:r>
            <a:r>
              <a:rPr lang="en-US" altLang="zh-CN"/>
              <a:t>125mW-140mW</a:t>
            </a:r>
            <a:r>
              <a:rPr lang="zh-CN" altLang="zh-CN"/>
              <a:t>之间</a:t>
            </a:r>
            <a:r>
              <a:rPr lang="zh-CN" altLang="zh-CN" smtClean="0"/>
              <a:t>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5970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4716</TotalTime>
  <Pages>0</Pages>
  <Words>623</Words>
  <Characters>0</Characters>
  <Application>Microsoft Office PowerPoint</Application>
  <DocSecurity>0</DocSecurity>
  <PresentationFormat>全屏显示(4:3)</PresentationFormat>
  <Lines>0</Lines>
  <Paragraphs>133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27" baseType="lpstr">
      <vt:lpstr>Office 主题</vt:lpstr>
      <vt:lpstr>1_Office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405</cp:revision>
  <dcterms:created xsi:type="dcterms:W3CDTF">2014-09-22T09:17:55Z</dcterms:created>
  <dcterms:modified xsi:type="dcterms:W3CDTF">2018-01-03T02:15:26Z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