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660" r:id="rId2"/>
  </p:sldMasterIdLst>
  <p:sldIdLst>
    <p:sldId id="287" r:id="rId3"/>
    <p:sldId id="358" r:id="rId4"/>
    <p:sldId id="296" r:id="rId5"/>
    <p:sldId id="344" r:id="rId6"/>
    <p:sldId id="345" r:id="rId7"/>
    <p:sldId id="350" r:id="rId8"/>
    <p:sldId id="351" r:id="rId9"/>
    <p:sldId id="352" r:id="rId10"/>
    <p:sldId id="353" r:id="rId11"/>
    <p:sldId id="354" r:id="rId12"/>
    <p:sldId id="356" r:id="rId13"/>
    <p:sldId id="357"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34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79082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79917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3657641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13526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867335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890391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766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259474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965763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62264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0858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151479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2" name="矩形 1"/>
          <p:cNvSpPr/>
          <p:nvPr/>
        </p:nvSpPr>
        <p:spPr>
          <a:xfrm>
            <a:off x="467544" y="1844824"/>
            <a:ext cx="8280920" cy="2585323"/>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控制</a:t>
            </a:r>
            <a:r>
              <a:rPr lang="en-US" altLang="zh-CN"/>
              <a:t>/</a:t>
            </a:r>
            <a:r>
              <a:rPr lang="zh-CN" altLang="zh-CN"/>
              <a:t>状态寄存器</a:t>
            </a:r>
          </a:p>
          <a:p>
            <a:pPr>
              <a:lnSpc>
                <a:spcPct val="150000"/>
              </a:lnSpc>
            </a:pPr>
            <a:r>
              <a:rPr lang="en-US" altLang="zh-CN" smtClean="0"/>
              <a:t>     DCMI</a:t>
            </a:r>
            <a:r>
              <a:rPr lang="zh-CN" altLang="zh-CN"/>
              <a:t>的控制寄存器协调图中的各个结构运行，程序中可通过检测状态寄存器来获</a:t>
            </a:r>
            <a:r>
              <a:rPr lang="en-US" altLang="zh-CN"/>
              <a:t>DCMI</a:t>
            </a:r>
            <a:r>
              <a:rPr lang="zh-CN" altLang="zh-CN"/>
              <a:t>的当前运行状态。 </a:t>
            </a:r>
          </a:p>
          <a:p>
            <a:pPr marL="285750" lvl="0" indent="-285750">
              <a:lnSpc>
                <a:spcPct val="150000"/>
              </a:lnSpc>
              <a:buFont typeface="Arial" panose="020B0604020202020204" pitchFamily="34" charset="0"/>
              <a:buChar char="•"/>
            </a:pPr>
            <a:r>
              <a:rPr lang="en-US" altLang="zh-CN"/>
              <a:t>DMA</a:t>
            </a:r>
            <a:r>
              <a:rPr lang="zh-CN" altLang="zh-CN"/>
              <a:t>接口</a:t>
            </a:r>
          </a:p>
          <a:p>
            <a:pPr>
              <a:lnSpc>
                <a:spcPct val="150000"/>
              </a:lnSpc>
            </a:pPr>
            <a:r>
              <a:rPr lang="en-US" altLang="zh-CN"/>
              <a:t> </a:t>
            </a:r>
            <a:r>
              <a:rPr lang="en-US" altLang="zh-CN" smtClean="0"/>
              <a:t>    </a:t>
            </a:r>
            <a:r>
              <a:rPr lang="zh-CN" altLang="zh-CN" smtClean="0"/>
              <a:t>由于</a:t>
            </a:r>
            <a:r>
              <a:rPr lang="en-US" altLang="zh-CN"/>
              <a:t>DCMI</a:t>
            </a:r>
            <a:r>
              <a:rPr lang="zh-CN" altLang="zh-CN"/>
              <a:t>采集的数据量很大，我们一般使用</a:t>
            </a:r>
            <a:r>
              <a:rPr lang="en-US" altLang="zh-CN"/>
              <a:t>DMA</a:t>
            </a:r>
            <a:r>
              <a:rPr lang="zh-CN" altLang="zh-CN"/>
              <a:t>来把采集得的数据搬运至内存。</a:t>
            </a:r>
          </a:p>
        </p:txBody>
      </p:sp>
    </p:spTree>
    <p:extLst>
      <p:ext uri="{BB962C8B-B14F-4D97-AF65-F5344CB8AC3E}">
        <p14:creationId xmlns:p14="http://schemas.microsoft.com/office/powerpoint/2010/main" val="2949484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1422184" cy="461665"/>
          </a:xfrm>
          <a:prstGeom prst="rect">
            <a:avLst/>
          </a:prstGeom>
        </p:spPr>
        <p:txBody>
          <a:bodyPr wrap="none">
            <a:spAutoFit/>
          </a:bodyPr>
          <a:lstStyle/>
          <a:p>
            <a:r>
              <a:rPr lang="zh-CN" altLang="en-US" sz="2400" b="1" smtClean="0"/>
              <a:t>同步</a:t>
            </a:r>
            <a:r>
              <a:rPr lang="zh-CN" altLang="en-US" sz="2400" b="1"/>
              <a:t>方式</a:t>
            </a:r>
            <a:endParaRPr lang="zh-CN" altLang="zh-CN" sz="2400" b="1"/>
          </a:p>
        </p:txBody>
      </p:sp>
      <p:sp>
        <p:nvSpPr>
          <p:cNvPr id="2" name="矩形 1"/>
          <p:cNvSpPr/>
          <p:nvPr/>
        </p:nvSpPr>
        <p:spPr>
          <a:xfrm>
            <a:off x="467544" y="1844824"/>
            <a:ext cx="8280920" cy="3000821"/>
          </a:xfrm>
          <a:prstGeom prst="rect">
            <a:avLst/>
          </a:prstGeom>
        </p:spPr>
        <p:txBody>
          <a:bodyPr wrap="square">
            <a:spAutoFit/>
          </a:bodyPr>
          <a:lstStyle/>
          <a:p>
            <a:pPr>
              <a:lnSpc>
                <a:spcPct val="150000"/>
              </a:lnSpc>
            </a:pPr>
            <a:r>
              <a:rPr lang="en-US" altLang="zh-CN" smtClean="0"/>
              <a:t>	DCMI</a:t>
            </a:r>
            <a:r>
              <a:rPr lang="zh-CN" altLang="zh-CN"/>
              <a:t>接口支持硬件同步或内嵌码同步方式，硬件同步方式即使用</a:t>
            </a:r>
            <a:r>
              <a:rPr lang="en-US" altLang="zh-CN"/>
              <a:t>HSYNC</a:t>
            </a:r>
            <a:r>
              <a:rPr lang="zh-CN" altLang="zh-CN"/>
              <a:t>和</a:t>
            </a:r>
            <a:r>
              <a:rPr lang="en-US" altLang="zh-CN"/>
              <a:t>VSYNC</a:t>
            </a:r>
            <a:r>
              <a:rPr lang="zh-CN" altLang="zh-CN"/>
              <a:t>作为同步信号的方式，</a:t>
            </a:r>
            <a:r>
              <a:rPr lang="en-US" altLang="zh-CN"/>
              <a:t>OV2640</a:t>
            </a:r>
            <a:r>
              <a:rPr lang="zh-CN" altLang="zh-CN"/>
              <a:t>就是使用这种同步时序。</a:t>
            </a:r>
          </a:p>
          <a:p>
            <a:pPr>
              <a:lnSpc>
                <a:spcPct val="150000"/>
              </a:lnSpc>
            </a:pPr>
            <a:r>
              <a:rPr lang="en-US" altLang="zh-CN" smtClean="0"/>
              <a:t>	</a:t>
            </a:r>
            <a:r>
              <a:rPr lang="zh-CN" altLang="zh-CN" smtClean="0"/>
              <a:t>而</a:t>
            </a:r>
            <a:r>
              <a:rPr lang="zh-CN" altLang="zh-CN"/>
              <a:t>内嵌码同步的方式是使用数据信号线传输中的特定编码来表示同步信息，由于需要用</a:t>
            </a:r>
            <a:r>
              <a:rPr lang="en-US" altLang="zh-CN"/>
              <a:t>0x00</a:t>
            </a:r>
            <a:r>
              <a:rPr lang="zh-CN" altLang="zh-CN"/>
              <a:t>和</a:t>
            </a:r>
            <a:r>
              <a:rPr lang="en-US" altLang="zh-CN"/>
              <a:t>0xFF</a:t>
            </a:r>
            <a:r>
              <a:rPr lang="zh-CN" altLang="zh-CN"/>
              <a:t>来表示编码，所以表示图像的数据中不能包含有这两个值。利用这两个值，它扩展到</a:t>
            </a:r>
            <a:r>
              <a:rPr lang="en-US" altLang="zh-CN"/>
              <a:t>4</a:t>
            </a:r>
            <a:r>
              <a:rPr lang="zh-CN" altLang="zh-CN"/>
              <a:t>个字节，定义出了</a:t>
            </a:r>
            <a:r>
              <a:rPr lang="en-US" altLang="zh-CN"/>
              <a:t>2</a:t>
            </a:r>
            <a:r>
              <a:rPr lang="zh-CN" altLang="zh-CN"/>
              <a:t>种模式的同步码，每种模式包含</a:t>
            </a:r>
            <a:r>
              <a:rPr lang="en-US" altLang="zh-CN"/>
              <a:t>4</a:t>
            </a:r>
            <a:r>
              <a:rPr lang="zh-CN" altLang="zh-CN"/>
              <a:t>个编码，编码格式为</a:t>
            </a:r>
            <a:r>
              <a:rPr lang="en-US" altLang="zh-CN"/>
              <a:t>0xFF0000XY</a:t>
            </a:r>
            <a:r>
              <a:rPr lang="zh-CN" altLang="zh-CN"/>
              <a:t>，其中</a:t>
            </a:r>
            <a:r>
              <a:rPr lang="en-US" altLang="zh-CN"/>
              <a:t>XY</a:t>
            </a:r>
            <a:r>
              <a:rPr lang="zh-CN" altLang="zh-CN"/>
              <a:t>的值可通过寄存器设置。当</a:t>
            </a:r>
            <a:r>
              <a:rPr lang="en-US" altLang="zh-CN"/>
              <a:t>DCMI</a:t>
            </a:r>
            <a:r>
              <a:rPr lang="zh-CN" altLang="zh-CN"/>
              <a:t>接收到这样的编码时，它不会把这些当成图像数据，</a:t>
            </a:r>
          </a:p>
        </p:txBody>
      </p:sp>
      <p:graphicFrame>
        <p:nvGraphicFramePr>
          <p:cNvPr id="3" name="表格 2"/>
          <p:cNvGraphicFramePr>
            <a:graphicFrameLocks noGrp="1"/>
          </p:cNvGraphicFramePr>
          <p:nvPr>
            <p:extLst>
              <p:ext uri="{D42A27DB-BD31-4B8C-83A1-F6EECF244321}">
                <p14:modId xmlns:p14="http://schemas.microsoft.com/office/powerpoint/2010/main" val="3749868987"/>
              </p:ext>
            </p:extLst>
          </p:nvPr>
        </p:nvGraphicFramePr>
        <p:xfrm>
          <a:off x="1979712" y="5013176"/>
          <a:ext cx="5832648" cy="1728192"/>
        </p:xfrm>
        <a:graphic>
          <a:graphicData uri="http://schemas.openxmlformats.org/drawingml/2006/table">
            <a:tbl>
              <a:tblPr firstRow="1" firstCol="1" bandRow="1">
                <a:tableStyleId>{5C22544A-7EE6-4342-B048-85BDC9FD1C3A}</a:tableStyleId>
              </a:tblPr>
              <a:tblGrid>
                <a:gridCol w="1529684"/>
                <a:gridCol w="4302964"/>
              </a:tblGrid>
              <a:tr h="308020">
                <a:tc>
                  <a:txBody>
                    <a:bodyPr/>
                    <a:lstStyle/>
                    <a:p>
                      <a:pPr algn="just">
                        <a:lnSpc>
                          <a:spcPct val="150000"/>
                        </a:lnSpc>
                        <a:spcAft>
                          <a:spcPts val="0"/>
                        </a:spcAft>
                      </a:pPr>
                      <a:r>
                        <a:rPr lang="zh-CN" sz="1200">
                          <a:effectLst/>
                        </a:rPr>
                        <a:t>模式</a:t>
                      </a:r>
                      <a:r>
                        <a:rPr lang="en-US" sz="1200">
                          <a:effectLst/>
                        </a:rPr>
                        <a:t>2</a:t>
                      </a:r>
                      <a:r>
                        <a:rPr lang="zh-CN" sz="1200">
                          <a:effectLst/>
                        </a:rPr>
                        <a:t>的内嵌码</a:t>
                      </a:r>
                      <a:endParaRPr lang="zh-CN" sz="1200">
                        <a:effectLst/>
                        <a:latin typeface="Times New Roman"/>
                        <a:ea typeface="黑体"/>
                      </a:endParaRPr>
                    </a:p>
                  </a:txBody>
                  <a:tcPr marL="68580" marR="68580" marT="0" marB="0"/>
                </a:tc>
                <a:tc>
                  <a:txBody>
                    <a:bodyPr/>
                    <a:lstStyle/>
                    <a:p>
                      <a:pPr algn="just">
                        <a:lnSpc>
                          <a:spcPct val="150000"/>
                        </a:lnSpc>
                        <a:spcAft>
                          <a:spcPts val="0"/>
                        </a:spcAft>
                      </a:pPr>
                      <a:r>
                        <a:rPr lang="zh-CN" sz="1200">
                          <a:effectLst/>
                        </a:rPr>
                        <a:t>模式</a:t>
                      </a:r>
                      <a:r>
                        <a:rPr lang="en-US" sz="1200">
                          <a:effectLst/>
                        </a:rPr>
                        <a:t>1</a:t>
                      </a:r>
                      <a:r>
                        <a:rPr lang="zh-CN" sz="1200">
                          <a:effectLst/>
                        </a:rPr>
                        <a:t>的内嵌码</a:t>
                      </a:r>
                      <a:endParaRPr lang="zh-CN" sz="1200">
                        <a:effectLst/>
                        <a:latin typeface="Times New Roman"/>
                        <a:ea typeface="黑体"/>
                      </a:endParaRPr>
                    </a:p>
                  </a:txBody>
                  <a:tcPr marL="68580" marR="68580" marT="0" marB="0"/>
                </a:tc>
              </a:tr>
              <a:tr h="269486">
                <a:tc>
                  <a:txBody>
                    <a:bodyPr/>
                    <a:lstStyle/>
                    <a:p>
                      <a:pPr algn="just">
                        <a:lnSpc>
                          <a:spcPct val="150000"/>
                        </a:lnSpc>
                        <a:spcAft>
                          <a:spcPts val="0"/>
                        </a:spcAft>
                      </a:pPr>
                      <a:r>
                        <a:rPr lang="zh-CN" sz="1050">
                          <a:effectLst/>
                        </a:rPr>
                        <a:t>帧开始</a:t>
                      </a:r>
                      <a:r>
                        <a:rPr lang="en-US" sz="1050">
                          <a:effectLst/>
                        </a:rPr>
                        <a:t>(FS)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有效行开始</a:t>
                      </a:r>
                      <a:r>
                        <a:rPr lang="en-US" sz="1050">
                          <a:effectLst/>
                        </a:rPr>
                        <a:t>(SAV)</a:t>
                      </a:r>
                      <a:endParaRPr lang="zh-CN" sz="1050">
                        <a:effectLst/>
                        <a:latin typeface="Times New Roman"/>
                        <a:ea typeface="宋体"/>
                      </a:endParaRPr>
                    </a:p>
                  </a:txBody>
                  <a:tcPr marL="68580" marR="68580" marT="0" marB="0"/>
                </a:tc>
              </a:tr>
              <a:tr h="269486">
                <a:tc>
                  <a:txBody>
                    <a:bodyPr/>
                    <a:lstStyle/>
                    <a:p>
                      <a:pPr algn="just">
                        <a:lnSpc>
                          <a:spcPct val="150000"/>
                        </a:lnSpc>
                        <a:spcAft>
                          <a:spcPts val="0"/>
                        </a:spcAft>
                      </a:pPr>
                      <a:r>
                        <a:rPr lang="zh-CN" sz="1050">
                          <a:effectLst/>
                        </a:rPr>
                        <a:t>帧结束</a:t>
                      </a:r>
                      <a:r>
                        <a:rPr lang="en-US" sz="1050">
                          <a:effectLst/>
                        </a:rPr>
                        <a:t>(FE)</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有效行结束</a:t>
                      </a:r>
                      <a:r>
                        <a:rPr lang="en-US" sz="1050">
                          <a:effectLst/>
                        </a:rPr>
                        <a:t>(EAV)</a:t>
                      </a:r>
                      <a:endParaRPr lang="zh-CN" sz="1050">
                        <a:effectLst/>
                        <a:latin typeface="Times New Roman"/>
                        <a:ea typeface="宋体"/>
                      </a:endParaRPr>
                    </a:p>
                  </a:txBody>
                  <a:tcPr marL="68580" marR="68580" marT="0" marB="0"/>
                </a:tc>
              </a:tr>
              <a:tr h="440600">
                <a:tc>
                  <a:txBody>
                    <a:bodyPr/>
                    <a:lstStyle/>
                    <a:p>
                      <a:pPr algn="just">
                        <a:lnSpc>
                          <a:spcPct val="150000"/>
                        </a:lnSpc>
                        <a:spcAft>
                          <a:spcPts val="0"/>
                        </a:spcAft>
                      </a:pPr>
                      <a:r>
                        <a:rPr lang="zh-CN" sz="1050">
                          <a:effectLst/>
                        </a:rPr>
                        <a:t>行开始</a:t>
                      </a:r>
                      <a:r>
                        <a:rPr lang="en-US" sz="1050">
                          <a:effectLst/>
                        </a:rPr>
                        <a:t>(LS)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帧间消隐期内的行开始</a:t>
                      </a:r>
                      <a:r>
                        <a:rPr lang="en-US" sz="1050">
                          <a:effectLst/>
                        </a:rPr>
                        <a:t>(SAV)</a:t>
                      </a:r>
                      <a:r>
                        <a:rPr lang="zh-CN" sz="1050">
                          <a:effectLst/>
                        </a:rPr>
                        <a:t>，其中消隐期内的即为无效数据</a:t>
                      </a:r>
                      <a:endParaRPr lang="zh-CN" sz="1050">
                        <a:effectLst/>
                        <a:latin typeface="Times New Roman"/>
                        <a:ea typeface="宋体"/>
                      </a:endParaRPr>
                    </a:p>
                  </a:txBody>
                  <a:tcPr marL="68580" marR="68580" marT="0" marB="0"/>
                </a:tc>
              </a:tr>
              <a:tr h="440600">
                <a:tc>
                  <a:txBody>
                    <a:bodyPr/>
                    <a:lstStyle/>
                    <a:p>
                      <a:pPr algn="just">
                        <a:lnSpc>
                          <a:spcPct val="150000"/>
                        </a:lnSpc>
                        <a:spcAft>
                          <a:spcPts val="0"/>
                        </a:spcAft>
                      </a:pPr>
                      <a:r>
                        <a:rPr lang="zh-CN" sz="1050">
                          <a:effectLst/>
                        </a:rPr>
                        <a:t>行结束</a:t>
                      </a:r>
                      <a:r>
                        <a:rPr lang="en-US" sz="1050">
                          <a:effectLst/>
                        </a:rPr>
                        <a:t>(LS)</a:t>
                      </a:r>
                      <a:endParaRPr lang="zh-CN" sz="1050">
                        <a:effectLst/>
                        <a:latin typeface="Times New Roman"/>
                        <a:ea typeface="宋体"/>
                      </a:endParaRPr>
                    </a:p>
                  </a:txBody>
                  <a:tcPr marL="68580" marR="68580" marT="0" marB="0"/>
                </a:tc>
                <a:tc>
                  <a:txBody>
                    <a:bodyPr/>
                    <a:lstStyle/>
                    <a:p>
                      <a:pPr algn="just">
                        <a:lnSpc>
                          <a:spcPct val="150000"/>
                        </a:lnSpc>
                        <a:spcAft>
                          <a:spcPts val="0"/>
                        </a:spcAft>
                      </a:pPr>
                      <a:r>
                        <a:rPr lang="zh-CN" sz="1050">
                          <a:effectLst/>
                        </a:rPr>
                        <a:t>帧间消隐期内的行结束</a:t>
                      </a:r>
                      <a:r>
                        <a:rPr lang="en-US" sz="1050">
                          <a:effectLst/>
                        </a:rPr>
                        <a:t>(EAV)</a:t>
                      </a:r>
                      <a:r>
                        <a:rPr lang="zh-CN" sz="1050">
                          <a:effectLst/>
                        </a:rPr>
                        <a:t>，其中消隐期内的即为无效数据</a:t>
                      </a:r>
                      <a:endParaRPr lang="zh-CN" sz="105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329733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659702" cy="461665"/>
          </a:xfrm>
          <a:prstGeom prst="rect">
            <a:avLst/>
          </a:prstGeom>
        </p:spPr>
        <p:txBody>
          <a:bodyPr wrap="none">
            <a:spAutoFit/>
          </a:bodyPr>
          <a:lstStyle/>
          <a:p>
            <a:r>
              <a:rPr lang="zh-CN" altLang="en-US" sz="2400" b="1" smtClean="0"/>
              <a:t>捕获</a:t>
            </a:r>
            <a:r>
              <a:rPr lang="zh-CN" altLang="en-US" sz="2400" b="1"/>
              <a:t>模式及捕获率</a:t>
            </a:r>
            <a:endParaRPr lang="zh-CN" altLang="zh-CN" sz="2400" b="1"/>
          </a:p>
        </p:txBody>
      </p:sp>
      <p:sp>
        <p:nvSpPr>
          <p:cNvPr id="2" name="矩形 1"/>
          <p:cNvSpPr/>
          <p:nvPr/>
        </p:nvSpPr>
        <p:spPr>
          <a:xfrm>
            <a:off x="424396" y="2420888"/>
            <a:ext cx="8280920" cy="1754326"/>
          </a:xfrm>
          <a:prstGeom prst="rect">
            <a:avLst/>
          </a:prstGeom>
        </p:spPr>
        <p:txBody>
          <a:bodyPr wrap="square">
            <a:spAutoFit/>
          </a:bodyPr>
          <a:lstStyle/>
          <a:p>
            <a:pPr>
              <a:lnSpc>
                <a:spcPct val="150000"/>
              </a:lnSpc>
            </a:pPr>
            <a:r>
              <a:rPr lang="en-US" altLang="zh-CN" smtClean="0"/>
              <a:t>	DCMI</a:t>
            </a:r>
            <a:r>
              <a:rPr lang="zh-CN" altLang="zh-CN"/>
              <a:t>还支持两种数据捕获模式，分别为快照模式和连续采集模式。快照模式时只采集一帧的图像数据，连续采集模式会一直采集多个帧的数据，并且可以通过配置捕获率来控制采集多少数据，如可配置为采集所有数据或隔</a:t>
            </a:r>
            <a:r>
              <a:rPr lang="en-US" altLang="zh-CN"/>
              <a:t>1</a:t>
            </a:r>
            <a:r>
              <a:rPr lang="zh-CN" altLang="zh-CN"/>
              <a:t>帧采集一次数据或隔</a:t>
            </a:r>
            <a:r>
              <a:rPr lang="en-US" altLang="zh-CN"/>
              <a:t>3</a:t>
            </a:r>
            <a:r>
              <a:rPr lang="zh-CN" altLang="zh-CN"/>
              <a:t>帧采集一次数据。</a:t>
            </a:r>
          </a:p>
        </p:txBody>
      </p:sp>
    </p:spTree>
    <p:extLst>
      <p:ext uri="{BB962C8B-B14F-4D97-AF65-F5344CB8AC3E}">
        <p14:creationId xmlns:p14="http://schemas.microsoft.com/office/powerpoint/2010/main" val="236940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smtClean="0">
                  <a:solidFill>
                    <a:srgbClr val="7F7F7F"/>
                  </a:solidFill>
                  <a:latin typeface="微软雅黑" pitchFamily="34" charset="-122"/>
                  <a:ea typeface="微软雅黑" pitchFamily="34" charset="-122"/>
                  <a:cs typeface="宋体" pitchFamily="2" charset="-122"/>
                </a:rPr>
                <a:t>www.firebbs.cn</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solidFill>
                  <a:srgbClr val="000000"/>
                </a:solidFill>
                <a:latin typeface="微软雅黑" pitchFamily="34" charset="-122"/>
                <a:ea typeface="微软雅黑" pitchFamily="34" charset="-122"/>
              </a:rPr>
              <a:t>主讲内容</a:t>
            </a:r>
          </a:p>
        </p:txBody>
      </p:sp>
      <p:sp>
        <p:nvSpPr>
          <p:cNvPr id="27" name="对角圆角矩形 26"/>
          <p:cNvSpPr/>
          <p:nvPr/>
        </p:nvSpPr>
        <p:spPr bwMode="auto">
          <a:xfrm>
            <a:off x="1979712"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3414717"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OV2640</a:t>
            </a:r>
            <a:r>
              <a:rPr lang="zh-CN" altLang="en-US" sz="2800" b="1" smtClean="0">
                <a:solidFill>
                  <a:prstClr val="black"/>
                </a:solidFill>
                <a:latin typeface="微软雅黑" pitchFamily="34" charset="-122"/>
                <a:ea typeface="微软雅黑" pitchFamily="34" charset="-122"/>
              </a:rPr>
              <a:t>摄像头</a:t>
            </a:r>
            <a:r>
              <a:rPr lang="zh-CN" altLang="en-US" sz="2800" b="1">
                <a:solidFill>
                  <a:prstClr val="black"/>
                </a:solidFill>
                <a:latin typeface="微软雅黑" pitchFamily="34" charset="-122"/>
                <a:ea typeface="微软雅黑" pitchFamily="34" charset="-122"/>
              </a:rPr>
              <a:t>简介</a:t>
            </a:r>
          </a:p>
        </p:txBody>
      </p:sp>
      <p:sp>
        <p:nvSpPr>
          <p:cNvPr id="30" name="对角圆角矩形 29"/>
          <p:cNvSpPr/>
          <p:nvPr/>
        </p:nvSpPr>
        <p:spPr bwMode="auto">
          <a:xfrm>
            <a:off x="1979712" y="285293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142890" y="434594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2852936"/>
            <a:ext cx="3712876"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DCMI</a:t>
            </a:r>
            <a:r>
              <a:rPr lang="zh-CN" altLang="en-US" sz="2800" b="1" smtClean="0">
                <a:solidFill>
                  <a:prstClr val="black"/>
                </a:solidFill>
                <a:latin typeface="微软雅黑" pitchFamily="34" charset="-122"/>
                <a:ea typeface="微软雅黑" pitchFamily="34" charset="-122"/>
              </a:rPr>
              <a:t>的初始化结构体</a:t>
            </a:r>
            <a:endParaRPr lang="zh-CN" altLang="en-US" sz="2800" b="1" dirty="0">
              <a:solidFill>
                <a:prstClr val="black"/>
              </a:solidFill>
              <a:latin typeface="微软雅黑" pitchFamily="34" charset="-122"/>
              <a:ea typeface="微软雅黑" pitchFamily="34" charset="-122"/>
            </a:endParaRPr>
          </a:p>
        </p:txBody>
      </p:sp>
      <p:sp>
        <p:nvSpPr>
          <p:cNvPr id="39" name="对角圆角矩形 38"/>
          <p:cNvSpPr/>
          <p:nvPr/>
        </p:nvSpPr>
        <p:spPr bwMode="auto">
          <a:xfrm>
            <a:off x="1979712" y="37233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053562" y="3841884"/>
            <a:ext cx="5210081"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rPr>
              <a:t>实验：</a:t>
            </a:r>
            <a:r>
              <a:rPr lang="en-US" altLang="zh-CN" sz="2800" b="1" smtClean="0">
                <a:solidFill>
                  <a:prstClr val="black"/>
                </a:solidFill>
                <a:latin typeface="微软雅黑" pitchFamily="34" charset="-122"/>
                <a:ea typeface="微软雅黑" pitchFamily="34" charset="-122"/>
              </a:rPr>
              <a:t>OV2640</a:t>
            </a:r>
            <a:r>
              <a:rPr lang="zh-CN" altLang="en-US" sz="2800" b="1" smtClean="0">
                <a:solidFill>
                  <a:prstClr val="black"/>
                </a:solidFill>
                <a:latin typeface="微软雅黑" pitchFamily="34" charset="-122"/>
                <a:ea typeface="微软雅黑" pitchFamily="34" charset="-122"/>
              </a:rPr>
              <a:t>摄像头图像采集</a:t>
            </a:r>
            <a:endParaRPr lang="zh-CN" altLang="en-US" sz="2800" b="1" dirty="0">
              <a:solidFill>
                <a:prstClr val="black"/>
              </a:solidFill>
              <a:latin typeface="微软雅黑" pitchFamily="34" charset="-122"/>
              <a:ea typeface="微软雅黑" pitchFamily="34" charset="-122"/>
            </a:endParaRPr>
          </a:p>
        </p:txBody>
      </p:sp>
      <p:sp>
        <p:nvSpPr>
          <p:cNvPr id="14" name="对角圆角矩形 13"/>
          <p:cNvSpPr/>
          <p:nvPr/>
        </p:nvSpPr>
        <p:spPr bwMode="auto">
          <a:xfrm>
            <a:off x="1979712" y="199511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AC4744">
                    <a:lumMod val="75000"/>
                  </a:srgbClr>
                </a:solidFill>
                <a:effectLst>
                  <a:innerShdw blurRad="114300">
                    <a:prstClr val="black"/>
                  </a:innerShdw>
                </a:effectLst>
                <a:latin typeface="微软雅黑" pitchFamily="34" charset="-122"/>
                <a:ea typeface="微软雅黑" pitchFamily="34" charset="-122"/>
              </a:rPr>
              <a:t>02</a:t>
            </a:r>
            <a:endParaRPr lang="zh-CN" altLang="en-US" sz="3200" dirty="0">
              <a:solidFill>
                <a:srgbClr val="AC4744">
                  <a:lumMod val="75000"/>
                </a:srgb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2570"/>
            <a:ext cx="4964821"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rPr>
              <a:t>STM32</a:t>
            </a:r>
            <a:r>
              <a:rPr lang="zh-CN" altLang="en-US" sz="2800" b="1" smtClean="0">
                <a:solidFill>
                  <a:prstClr val="black"/>
                </a:solidFill>
                <a:latin typeface="微软雅黑" pitchFamily="34" charset="-122"/>
                <a:ea typeface="微软雅黑" pitchFamily="34" charset="-122"/>
              </a:rPr>
              <a:t>的</a:t>
            </a:r>
            <a:r>
              <a:rPr lang="en-US" altLang="zh-CN" sz="2800" b="1" smtClean="0">
                <a:solidFill>
                  <a:prstClr val="black"/>
                </a:solidFill>
                <a:latin typeface="微软雅黑" pitchFamily="34" charset="-122"/>
                <a:ea typeface="微软雅黑" pitchFamily="34" charset="-122"/>
              </a:rPr>
              <a:t>DCMI</a:t>
            </a:r>
            <a:r>
              <a:rPr lang="zh-CN" altLang="en-US" sz="2800" b="1" smtClean="0">
                <a:solidFill>
                  <a:prstClr val="black"/>
                </a:solidFill>
                <a:latin typeface="微软雅黑" pitchFamily="34" charset="-122"/>
                <a:ea typeface="微软雅黑" pitchFamily="34" charset="-122"/>
              </a:rPr>
              <a:t>功能框图说明</a:t>
            </a:r>
            <a:endParaRPr lang="zh-CN" altLang="en-US" sz="2800" b="1" dirty="0">
              <a:solidFill>
                <a:prstClr val="black"/>
              </a:solidFill>
              <a:latin typeface="微软雅黑" pitchFamily="34" charset="-122"/>
              <a:ea typeface="微软雅黑" pitchFamily="34" charset="-122"/>
            </a:endParaRPr>
          </a:p>
        </p:txBody>
      </p:sp>
      <p:cxnSp>
        <p:nvCxnSpPr>
          <p:cNvPr id="16" name="直接连接符 15"/>
          <p:cNvCxnSpPr/>
          <p:nvPr/>
        </p:nvCxnSpPr>
        <p:spPr>
          <a:xfrm>
            <a:off x="3131840" y="263064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126417" y="5626114"/>
            <a:ext cx="3698448" cy="646331"/>
          </a:xfrm>
          <a:prstGeom prst="rect">
            <a:avLst/>
          </a:prstGeom>
          <a:noFill/>
        </p:spPr>
        <p:txBody>
          <a:bodyPr wrap="none" rtlCol="0">
            <a:spAutoFit/>
          </a:bodyPr>
          <a:lstStyle/>
          <a:p>
            <a:r>
              <a:rPr lang="zh-CN" altLang="en-US" smtClean="0">
                <a:solidFill>
                  <a:srgbClr val="000000"/>
                </a:solidFill>
              </a:rPr>
              <a:t>参考资料</a:t>
            </a:r>
            <a:r>
              <a:rPr lang="en-US" altLang="zh-CN" smtClean="0">
                <a:solidFill>
                  <a:srgbClr val="000000"/>
                </a:solidFill>
              </a:rPr>
              <a:t>《</a:t>
            </a:r>
            <a:r>
              <a:rPr lang="zh-CN" altLang="en-US" smtClean="0">
                <a:solidFill>
                  <a:srgbClr val="000000"/>
                </a:solidFill>
              </a:rPr>
              <a:t>零死角玩转</a:t>
            </a:r>
            <a:r>
              <a:rPr lang="en-US" altLang="zh-CN" smtClean="0">
                <a:solidFill>
                  <a:srgbClr val="000000"/>
                </a:solidFill>
              </a:rPr>
              <a:t>STM32》</a:t>
            </a:r>
            <a:r>
              <a:rPr lang="zh-CN" altLang="en-US" smtClean="0">
                <a:solidFill>
                  <a:srgbClr val="000000"/>
                </a:solidFill>
              </a:rPr>
              <a:t>的</a:t>
            </a:r>
            <a:endParaRPr lang="en-US" altLang="zh-CN" smtClean="0">
              <a:solidFill>
                <a:srgbClr val="000000"/>
              </a:solidFill>
            </a:endParaRPr>
          </a:p>
          <a:p>
            <a:r>
              <a:rPr lang="zh-CN" altLang="en-US" smtClean="0">
                <a:solidFill>
                  <a:srgbClr val="000000"/>
                </a:solidFill>
              </a:rPr>
              <a:t>“</a:t>
            </a:r>
            <a:r>
              <a:rPr lang="en-US" altLang="zh-CN" smtClean="0">
                <a:solidFill>
                  <a:srgbClr val="000000"/>
                </a:solidFill>
              </a:rPr>
              <a:t>DCMI—OV2640</a:t>
            </a:r>
            <a:r>
              <a:rPr lang="zh-CN" altLang="en-US" smtClean="0">
                <a:solidFill>
                  <a:srgbClr val="000000"/>
                </a:solidFill>
              </a:rPr>
              <a:t>摄像头”章节</a:t>
            </a:r>
            <a:endParaRPr lang="zh-CN" altLang="en-US">
              <a:solidFill>
                <a:srgbClr val="000000"/>
              </a:solidFill>
            </a:endParaRPr>
          </a:p>
        </p:txBody>
      </p:sp>
    </p:spTree>
    <p:extLst>
      <p:ext uri="{BB962C8B-B14F-4D97-AF65-F5344CB8AC3E}">
        <p14:creationId xmlns:p14="http://schemas.microsoft.com/office/powerpoint/2010/main" val="331376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3502882" cy="461665"/>
          </a:xfrm>
          <a:prstGeom prst="rect">
            <a:avLst/>
          </a:prstGeom>
        </p:spPr>
        <p:txBody>
          <a:bodyPr wrap="none">
            <a:spAutoFit/>
          </a:bodyPr>
          <a:lstStyle/>
          <a:p>
            <a:r>
              <a:rPr lang="en-US" altLang="zh-CN" sz="2400"/>
              <a:t>STM32</a:t>
            </a:r>
            <a:r>
              <a:rPr lang="zh-CN" altLang="zh-CN" sz="2400"/>
              <a:t>的</a:t>
            </a:r>
            <a:r>
              <a:rPr lang="en-US" altLang="zh-CN" sz="2400"/>
              <a:t>DCMI</a:t>
            </a:r>
            <a:r>
              <a:rPr lang="zh-CN" altLang="zh-CN" sz="2400"/>
              <a:t>接口简介</a:t>
            </a:r>
            <a:endParaRPr lang="zh-CN" altLang="en-US" sz="2400" b="1"/>
          </a:p>
        </p:txBody>
      </p:sp>
      <p:sp>
        <p:nvSpPr>
          <p:cNvPr id="5" name="矩形 4"/>
          <p:cNvSpPr/>
          <p:nvPr/>
        </p:nvSpPr>
        <p:spPr>
          <a:xfrm>
            <a:off x="467544" y="1720840"/>
            <a:ext cx="8136904" cy="1754326"/>
          </a:xfrm>
          <a:prstGeom prst="rect">
            <a:avLst/>
          </a:prstGeom>
        </p:spPr>
        <p:txBody>
          <a:bodyPr wrap="square">
            <a:spAutoFit/>
          </a:bodyPr>
          <a:lstStyle/>
          <a:p>
            <a:pPr>
              <a:lnSpc>
                <a:spcPct val="150000"/>
              </a:lnSpc>
            </a:pPr>
            <a:r>
              <a:rPr lang="en-US" altLang="zh-CN" smtClean="0"/>
              <a:t>	STM32F4</a:t>
            </a:r>
            <a:r>
              <a:rPr lang="zh-CN" altLang="zh-CN"/>
              <a:t>系列的控制器包含了</a:t>
            </a:r>
            <a:r>
              <a:rPr lang="en-US" altLang="zh-CN"/>
              <a:t>DCMI</a:t>
            </a:r>
            <a:r>
              <a:rPr lang="zh-CN" altLang="zh-CN"/>
              <a:t>数字摄像头接口</a:t>
            </a:r>
            <a:r>
              <a:rPr lang="en-US" altLang="zh-CN"/>
              <a:t>(Digital camera Interface)</a:t>
            </a:r>
            <a:r>
              <a:rPr lang="zh-CN" altLang="zh-CN"/>
              <a:t>，它支持使用上述类似</a:t>
            </a:r>
            <a:r>
              <a:rPr lang="en-US" altLang="zh-CN"/>
              <a:t>VGA</a:t>
            </a:r>
            <a:r>
              <a:rPr lang="zh-CN" altLang="zh-CN"/>
              <a:t>的时序获取图像数据流，支持原始的按行、帧格式来组织的图像数据，如</a:t>
            </a:r>
            <a:r>
              <a:rPr lang="en-US" altLang="zh-CN"/>
              <a:t>YUV</a:t>
            </a:r>
            <a:r>
              <a:rPr lang="zh-CN" altLang="zh-CN"/>
              <a:t>、</a:t>
            </a:r>
            <a:r>
              <a:rPr lang="en-US" altLang="zh-CN"/>
              <a:t>RGB</a:t>
            </a:r>
            <a:r>
              <a:rPr lang="zh-CN" altLang="zh-CN"/>
              <a:t>，也支持接收</a:t>
            </a:r>
            <a:r>
              <a:rPr lang="en-US" altLang="zh-CN"/>
              <a:t>JPEG</a:t>
            </a:r>
            <a:r>
              <a:rPr lang="zh-CN" altLang="zh-CN"/>
              <a:t>格式压缩的数据流。接收数据时，主要使用</a:t>
            </a:r>
            <a:r>
              <a:rPr lang="en-US" altLang="zh-CN"/>
              <a:t>HSYNC</a:t>
            </a:r>
            <a:r>
              <a:rPr lang="zh-CN" altLang="zh-CN"/>
              <a:t>及</a:t>
            </a:r>
            <a:r>
              <a:rPr lang="en-US" altLang="zh-CN"/>
              <a:t>VSYNC</a:t>
            </a:r>
            <a:r>
              <a:rPr lang="zh-CN" altLang="zh-CN"/>
              <a:t>信号来同步。</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209259" cy="461665"/>
          </a:xfrm>
          <a:prstGeom prst="rect">
            <a:avLst/>
          </a:prstGeom>
        </p:spPr>
        <p:txBody>
          <a:bodyPr wrap="none">
            <a:spAutoFit/>
          </a:bodyPr>
          <a:lstStyle/>
          <a:p>
            <a:r>
              <a:rPr lang="en-US" altLang="zh-CN" sz="2400" b="1" smtClean="0"/>
              <a:t>DCMI</a:t>
            </a:r>
            <a:r>
              <a:rPr lang="zh-CN" altLang="en-US" sz="2400" b="1"/>
              <a:t>整体框图</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1898959" y="2735421"/>
            <a:ext cx="5274310" cy="2997835"/>
          </a:xfrm>
          <a:prstGeom prst="rect">
            <a:avLst/>
          </a:prstGeom>
          <a:ln>
            <a:solidFill>
              <a:schemeClr val="tx1"/>
            </a:solidFill>
          </a:ln>
        </p:spPr>
      </p:pic>
      <p:sp>
        <p:nvSpPr>
          <p:cNvPr id="2" name="矩形 1"/>
          <p:cNvSpPr/>
          <p:nvPr/>
        </p:nvSpPr>
        <p:spPr>
          <a:xfrm>
            <a:off x="611560" y="1988840"/>
            <a:ext cx="3134191" cy="369332"/>
          </a:xfrm>
          <a:prstGeom prst="rect">
            <a:avLst/>
          </a:prstGeom>
        </p:spPr>
        <p:txBody>
          <a:bodyPr wrap="none">
            <a:spAutoFit/>
          </a:bodyPr>
          <a:lstStyle/>
          <a:p>
            <a:r>
              <a:rPr lang="en-US" altLang="zh-CN"/>
              <a:t>STM32</a:t>
            </a:r>
            <a:r>
              <a:rPr lang="zh-CN" altLang="zh-CN"/>
              <a:t>的</a:t>
            </a:r>
            <a:r>
              <a:rPr lang="en-US" altLang="zh-CN"/>
              <a:t>DCMI</a:t>
            </a:r>
            <a:r>
              <a:rPr lang="zh-CN" altLang="zh-CN"/>
              <a:t>接口整体框图</a:t>
            </a:r>
            <a:endParaRPr lang="zh-CN" altLang="en-US"/>
          </a:p>
        </p:txBody>
      </p:sp>
    </p:spTree>
    <p:extLst>
      <p:ext uri="{BB962C8B-B14F-4D97-AF65-F5344CB8AC3E}">
        <p14:creationId xmlns:p14="http://schemas.microsoft.com/office/powerpoint/2010/main" val="1264254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350323" cy="461665"/>
          </a:xfrm>
          <a:prstGeom prst="rect">
            <a:avLst/>
          </a:prstGeom>
        </p:spPr>
        <p:txBody>
          <a:bodyPr wrap="none">
            <a:spAutoFit/>
          </a:bodyPr>
          <a:lstStyle/>
          <a:p>
            <a:r>
              <a:rPr lang="zh-CN" altLang="zh-CN" sz="2400" b="1"/>
              <a:t>外部接口及时序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smtClean="0"/>
              <a:t>上</a:t>
            </a:r>
            <a:r>
              <a:rPr lang="zh-CN" altLang="zh-CN"/>
              <a:t>图标号</a:t>
            </a:r>
            <a:r>
              <a:rPr lang="en-US" altLang="zh-CN">
                <a:sym typeface="Wingdings"/>
              </a:rPr>
              <a:t></a:t>
            </a:r>
            <a:r>
              <a:rPr lang="zh-CN" altLang="zh-CN"/>
              <a:t>处的是</a:t>
            </a:r>
            <a:r>
              <a:rPr lang="en-US" altLang="zh-CN"/>
              <a:t>DCMI</a:t>
            </a:r>
            <a:r>
              <a:rPr lang="zh-CN" altLang="zh-CN"/>
              <a:t>向外部引出的信号线。</a:t>
            </a:r>
            <a:r>
              <a:rPr lang="en-US" altLang="zh-CN"/>
              <a:t>DCMI</a:t>
            </a:r>
            <a:r>
              <a:rPr lang="zh-CN" altLang="zh-CN"/>
              <a:t>提供的外部接口的方向都是输入的，接口的各个信号线</a:t>
            </a:r>
            <a:r>
              <a:rPr lang="zh-CN" altLang="zh-CN" smtClean="0"/>
              <a:t>说明</a:t>
            </a:r>
            <a:r>
              <a:rPr lang="zh-CN" altLang="en-US" smtClean="0"/>
              <a:t>如下：</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120192473"/>
              </p:ext>
            </p:extLst>
          </p:nvPr>
        </p:nvGraphicFramePr>
        <p:xfrm>
          <a:off x="2698850" y="2852936"/>
          <a:ext cx="3168352" cy="2160240"/>
        </p:xfrm>
        <a:graphic>
          <a:graphicData uri="http://schemas.openxmlformats.org/drawingml/2006/table">
            <a:tbl>
              <a:tblPr firstRow="1" firstCol="1" bandRow="1">
                <a:tableStyleId>{5C22544A-7EE6-4342-B048-85BDC9FD1C3A}</a:tableStyleId>
              </a:tblPr>
              <a:tblGrid>
                <a:gridCol w="1224135"/>
                <a:gridCol w="1944217"/>
              </a:tblGrid>
              <a:tr h="432048">
                <a:tc>
                  <a:txBody>
                    <a:bodyPr/>
                    <a:lstStyle/>
                    <a:p>
                      <a:pPr algn="just">
                        <a:lnSpc>
                          <a:spcPct val="150000"/>
                        </a:lnSpc>
                        <a:spcAft>
                          <a:spcPts val="0"/>
                        </a:spcAft>
                      </a:pPr>
                      <a:r>
                        <a:rPr lang="zh-CN" sz="1600">
                          <a:effectLst/>
                        </a:rPr>
                        <a:t>引脚名称</a:t>
                      </a:r>
                      <a:endParaRPr lang="zh-CN" sz="1600">
                        <a:effectLst/>
                        <a:latin typeface="Times New Roman"/>
                        <a:ea typeface="黑体"/>
                      </a:endParaRPr>
                    </a:p>
                  </a:txBody>
                  <a:tcPr marL="68580" marR="68580" marT="0" marB="0"/>
                </a:tc>
                <a:tc>
                  <a:txBody>
                    <a:bodyPr/>
                    <a:lstStyle/>
                    <a:p>
                      <a:pPr algn="just">
                        <a:lnSpc>
                          <a:spcPct val="150000"/>
                        </a:lnSpc>
                        <a:spcAft>
                          <a:spcPts val="0"/>
                        </a:spcAft>
                      </a:pPr>
                      <a:r>
                        <a:rPr lang="zh-CN" sz="1600">
                          <a:effectLst/>
                        </a:rPr>
                        <a:t>说明</a:t>
                      </a:r>
                      <a:endParaRPr lang="zh-CN" sz="1600">
                        <a:effectLst/>
                        <a:latin typeface="Times New Roman"/>
                        <a:ea typeface="黑体"/>
                      </a:endParaRPr>
                    </a:p>
                  </a:txBody>
                  <a:tcPr marL="68580" marR="68580" marT="0" marB="0"/>
                </a:tc>
              </a:tr>
              <a:tr h="432048">
                <a:tc>
                  <a:txBody>
                    <a:bodyPr/>
                    <a:lstStyle/>
                    <a:p>
                      <a:pPr algn="just">
                        <a:lnSpc>
                          <a:spcPct val="150000"/>
                        </a:lnSpc>
                        <a:spcAft>
                          <a:spcPts val="0"/>
                        </a:spcAft>
                      </a:pPr>
                      <a:r>
                        <a:rPr lang="en-US" sz="1200">
                          <a:effectLst/>
                        </a:rPr>
                        <a:t>DCMI_D[0:13]</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数据线</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DCMI_PIXCLK</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像素同步时钟</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DCMI_HSYNC</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行同步信号</a:t>
                      </a:r>
                      <a:r>
                        <a:rPr lang="en-US" sz="1200">
                          <a:effectLst/>
                        </a:rPr>
                        <a:t>(</a:t>
                      </a:r>
                      <a:r>
                        <a:rPr lang="zh-CN" sz="1200">
                          <a:effectLst/>
                        </a:rPr>
                        <a:t>水平同步信号</a:t>
                      </a:r>
                      <a:r>
                        <a:rPr lang="en-US" sz="1200">
                          <a:effectLst/>
                        </a:rPr>
                        <a:t>)</a:t>
                      </a:r>
                      <a:endParaRPr lang="zh-CN" sz="1200">
                        <a:effectLst/>
                        <a:latin typeface="Times New Roman"/>
                        <a:ea typeface="宋体"/>
                      </a:endParaRPr>
                    </a:p>
                  </a:txBody>
                  <a:tcPr marL="68580" marR="68580" marT="0" marB="0"/>
                </a:tc>
              </a:tr>
              <a:tr h="432048">
                <a:tc>
                  <a:txBody>
                    <a:bodyPr/>
                    <a:lstStyle/>
                    <a:p>
                      <a:pPr algn="just">
                        <a:lnSpc>
                          <a:spcPct val="150000"/>
                        </a:lnSpc>
                        <a:spcAft>
                          <a:spcPts val="0"/>
                        </a:spcAft>
                      </a:pPr>
                      <a:r>
                        <a:rPr lang="en-US" sz="1200">
                          <a:effectLst/>
                        </a:rPr>
                        <a:t>DCMI_VSYNC</a:t>
                      </a:r>
                      <a:endParaRPr lang="zh-CN" sz="1200">
                        <a:effectLst/>
                        <a:latin typeface="Times New Roman"/>
                        <a:ea typeface="宋体"/>
                      </a:endParaRPr>
                    </a:p>
                  </a:txBody>
                  <a:tcPr marL="68580" marR="68580" marT="0" marB="0"/>
                </a:tc>
                <a:tc>
                  <a:txBody>
                    <a:bodyPr/>
                    <a:lstStyle/>
                    <a:p>
                      <a:pPr algn="just">
                        <a:lnSpc>
                          <a:spcPct val="150000"/>
                        </a:lnSpc>
                        <a:spcAft>
                          <a:spcPts val="0"/>
                        </a:spcAft>
                      </a:pPr>
                      <a:r>
                        <a:rPr lang="zh-CN" sz="1200">
                          <a:effectLst/>
                        </a:rPr>
                        <a:t>帧同步信号</a:t>
                      </a:r>
                      <a:r>
                        <a:rPr lang="en-US" sz="1200">
                          <a:effectLst/>
                        </a:rPr>
                        <a:t>(</a:t>
                      </a:r>
                      <a:r>
                        <a:rPr lang="zh-CN" sz="1200">
                          <a:effectLst/>
                        </a:rPr>
                        <a:t>垂直同步信号</a:t>
                      </a:r>
                      <a:r>
                        <a:rPr lang="en-US" sz="1200">
                          <a:effectLst/>
                        </a:rPr>
                        <a:t>)</a:t>
                      </a:r>
                      <a:endParaRPr lang="zh-CN" sz="1200">
                        <a:effectLst/>
                        <a:latin typeface="Times New Roman"/>
                        <a:ea typeface="宋体"/>
                      </a:endParaRPr>
                    </a:p>
                  </a:txBody>
                  <a:tcPr marL="68580" marR="68580" marT="0" marB="0"/>
                </a:tc>
              </a:tr>
            </a:tbl>
          </a:graphicData>
        </a:graphic>
      </p:graphicFrame>
      <p:sp>
        <p:nvSpPr>
          <p:cNvPr id="3" name="矩形 2"/>
          <p:cNvSpPr/>
          <p:nvPr/>
        </p:nvSpPr>
        <p:spPr>
          <a:xfrm>
            <a:off x="467544" y="5445224"/>
            <a:ext cx="8136904" cy="646331"/>
          </a:xfrm>
          <a:prstGeom prst="rect">
            <a:avLst/>
          </a:prstGeom>
        </p:spPr>
        <p:txBody>
          <a:bodyPr wrap="square">
            <a:spAutoFit/>
          </a:bodyPr>
          <a:lstStyle/>
          <a:p>
            <a:r>
              <a:rPr lang="en-US" altLang="zh-CN" smtClean="0"/>
              <a:t>	</a:t>
            </a:r>
            <a:r>
              <a:rPr lang="zh-CN" altLang="zh-CN" smtClean="0"/>
              <a:t>其中</a:t>
            </a:r>
            <a:r>
              <a:rPr lang="en-US" altLang="zh-CN"/>
              <a:t>DCMI_D</a:t>
            </a:r>
            <a:r>
              <a:rPr lang="zh-CN" altLang="zh-CN"/>
              <a:t>数据线的数量可选</a:t>
            </a:r>
            <a:r>
              <a:rPr lang="en-US" altLang="zh-CN"/>
              <a:t>8</a:t>
            </a:r>
            <a:r>
              <a:rPr lang="zh-CN" altLang="zh-CN"/>
              <a:t>、</a:t>
            </a:r>
            <a:r>
              <a:rPr lang="en-US" altLang="zh-CN"/>
              <a:t>10</a:t>
            </a:r>
            <a:r>
              <a:rPr lang="zh-CN" altLang="zh-CN"/>
              <a:t>、</a:t>
            </a:r>
            <a:r>
              <a:rPr lang="en-US" altLang="zh-CN"/>
              <a:t>12</a:t>
            </a:r>
            <a:r>
              <a:rPr lang="zh-CN" altLang="zh-CN"/>
              <a:t>或</a:t>
            </a:r>
            <a:r>
              <a:rPr lang="en-US" altLang="zh-CN"/>
              <a:t>14</a:t>
            </a:r>
            <a:r>
              <a:rPr lang="zh-CN" altLang="zh-CN"/>
              <a:t>位，各个同步信号的有效极性都可编程控制</a:t>
            </a:r>
            <a:r>
              <a:rPr lang="zh-CN" altLang="zh-CN" smtClean="0"/>
              <a:t>。</a:t>
            </a:r>
            <a:endParaRPr lang="zh-CN" altLang="en-US"/>
          </a:p>
        </p:txBody>
      </p:sp>
    </p:spTree>
    <p:extLst>
      <p:ext uri="{BB962C8B-B14F-4D97-AF65-F5344CB8AC3E}">
        <p14:creationId xmlns:p14="http://schemas.microsoft.com/office/powerpoint/2010/main" val="370260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2350323" cy="461665"/>
          </a:xfrm>
          <a:prstGeom prst="rect">
            <a:avLst/>
          </a:prstGeom>
        </p:spPr>
        <p:txBody>
          <a:bodyPr wrap="none">
            <a:spAutoFit/>
          </a:bodyPr>
          <a:lstStyle/>
          <a:p>
            <a:r>
              <a:rPr lang="zh-CN" altLang="zh-CN" sz="2400" b="1"/>
              <a:t>外部接口及时序</a:t>
            </a:r>
          </a:p>
        </p:txBody>
      </p:sp>
      <p:sp>
        <p:nvSpPr>
          <p:cNvPr id="5" name="矩形 4"/>
          <p:cNvSpPr/>
          <p:nvPr/>
        </p:nvSpPr>
        <p:spPr>
          <a:xfrm>
            <a:off x="467544" y="1720840"/>
            <a:ext cx="8136904" cy="646331"/>
          </a:xfrm>
          <a:prstGeom prst="rect">
            <a:avLst/>
          </a:prstGeom>
        </p:spPr>
        <p:txBody>
          <a:bodyPr wrap="square">
            <a:spAutoFit/>
          </a:bodyPr>
          <a:lstStyle/>
          <a:p>
            <a:r>
              <a:rPr lang="en-US" altLang="zh-CN" smtClean="0"/>
              <a:t>	STM32</a:t>
            </a:r>
            <a:r>
              <a:rPr lang="zh-CN" altLang="en-US" smtClean="0"/>
              <a:t>的</a:t>
            </a:r>
            <a:r>
              <a:rPr lang="en-US" altLang="zh-CN" smtClean="0"/>
              <a:t>DCMI</a:t>
            </a:r>
            <a:r>
              <a:rPr lang="zh-CN" altLang="en-US" smtClean="0"/>
              <a:t>外设</a:t>
            </a:r>
            <a:r>
              <a:rPr lang="zh-CN" altLang="zh-CN" smtClean="0"/>
              <a:t>使用</a:t>
            </a:r>
            <a:r>
              <a:rPr lang="zh-CN" altLang="zh-CN"/>
              <a:t>的通讯时序与</a:t>
            </a:r>
            <a:r>
              <a:rPr lang="en-US" altLang="zh-CN"/>
              <a:t>OV2640</a:t>
            </a:r>
            <a:r>
              <a:rPr lang="zh-CN" altLang="zh-CN"/>
              <a:t>的图像数据输出接口时序</a:t>
            </a:r>
            <a:r>
              <a:rPr lang="zh-CN" altLang="zh-CN" smtClean="0"/>
              <a:t>一致</a:t>
            </a:r>
            <a:r>
              <a:rPr lang="zh-CN" altLang="en-US" smtClean="0"/>
              <a:t>：</a:t>
            </a:r>
            <a:endParaRPr lang="zh-CN" altLang="en-US"/>
          </a:p>
        </p:txBody>
      </p:sp>
      <p:sp>
        <p:nvSpPr>
          <p:cNvPr id="3" name="矩形 2"/>
          <p:cNvSpPr/>
          <p:nvPr/>
        </p:nvSpPr>
        <p:spPr>
          <a:xfrm>
            <a:off x="467544" y="5445224"/>
            <a:ext cx="8136904" cy="646331"/>
          </a:xfrm>
          <a:prstGeom prst="rect">
            <a:avLst/>
          </a:prstGeom>
        </p:spPr>
        <p:txBody>
          <a:bodyPr wrap="square">
            <a:spAutoFit/>
          </a:bodyPr>
          <a:lstStyle/>
          <a:p>
            <a:r>
              <a:rPr lang="en-US" altLang="zh-CN" smtClean="0"/>
              <a:t>	</a:t>
            </a:r>
            <a:r>
              <a:rPr lang="zh-CN" altLang="zh-CN" smtClean="0"/>
              <a:t>其中</a:t>
            </a:r>
            <a:r>
              <a:rPr lang="en-US" altLang="zh-CN"/>
              <a:t>DCMI_D</a:t>
            </a:r>
            <a:r>
              <a:rPr lang="zh-CN" altLang="zh-CN"/>
              <a:t>数据线的数量可选</a:t>
            </a:r>
            <a:r>
              <a:rPr lang="en-US" altLang="zh-CN"/>
              <a:t>8</a:t>
            </a:r>
            <a:r>
              <a:rPr lang="zh-CN" altLang="zh-CN"/>
              <a:t>、</a:t>
            </a:r>
            <a:r>
              <a:rPr lang="en-US" altLang="zh-CN"/>
              <a:t>10</a:t>
            </a:r>
            <a:r>
              <a:rPr lang="zh-CN" altLang="zh-CN"/>
              <a:t>、</a:t>
            </a:r>
            <a:r>
              <a:rPr lang="en-US" altLang="zh-CN"/>
              <a:t>12</a:t>
            </a:r>
            <a:r>
              <a:rPr lang="zh-CN" altLang="zh-CN"/>
              <a:t>或</a:t>
            </a:r>
            <a:r>
              <a:rPr lang="en-US" altLang="zh-CN"/>
              <a:t>14</a:t>
            </a:r>
            <a:r>
              <a:rPr lang="zh-CN" altLang="zh-CN"/>
              <a:t>位，各个同步信号的有效极性都可编程控制</a:t>
            </a:r>
            <a:r>
              <a:rPr lang="zh-CN" altLang="zh-CN" smtClean="0"/>
              <a:t>。</a:t>
            </a:r>
            <a:endParaRPr lang="zh-CN" altLang="en-US"/>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037715" y="2636912"/>
            <a:ext cx="5274310" cy="2533015"/>
          </a:xfrm>
          <a:prstGeom prst="rect">
            <a:avLst/>
          </a:prstGeom>
          <a:ln>
            <a:solidFill>
              <a:schemeClr val="tx1"/>
            </a:solidFill>
          </a:ln>
        </p:spPr>
      </p:pic>
    </p:spTree>
    <p:extLst>
      <p:ext uri="{BB962C8B-B14F-4D97-AF65-F5344CB8AC3E}">
        <p14:creationId xmlns:p14="http://schemas.microsoft.com/office/powerpoint/2010/main" val="404998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5" name="矩形 4"/>
          <p:cNvSpPr/>
          <p:nvPr/>
        </p:nvSpPr>
        <p:spPr>
          <a:xfrm>
            <a:off x="467544" y="2067813"/>
            <a:ext cx="8136904" cy="2585323"/>
          </a:xfrm>
          <a:prstGeom prst="rect">
            <a:avLst/>
          </a:prstGeom>
        </p:spPr>
        <p:txBody>
          <a:bodyPr wrap="square">
            <a:spAutoFit/>
          </a:bodyPr>
          <a:lstStyle/>
          <a:p>
            <a:pPr>
              <a:lnSpc>
                <a:spcPct val="150000"/>
              </a:lnSpc>
            </a:pPr>
            <a:r>
              <a:rPr lang="en-US" altLang="zh-CN" smtClean="0"/>
              <a:t>	</a:t>
            </a:r>
            <a:r>
              <a:rPr lang="zh-CN" altLang="zh-CN" smtClean="0"/>
              <a:t>的</a:t>
            </a:r>
            <a:r>
              <a:rPr lang="zh-CN" altLang="zh-CN"/>
              <a:t>标号</a:t>
            </a:r>
            <a:r>
              <a:rPr lang="en-US" altLang="zh-CN">
                <a:sym typeface="Wingdings"/>
              </a:rPr>
              <a:t></a:t>
            </a:r>
            <a:r>
              <a:rPr lang="zh-CN" altLang="zh-CN"/>
              <a:t>处表示</a:t>
            </a:r>
            <a:r>
              <a:rPr lang="en-US" altLang="zh-CN"/>
              <a:t>DCMI</a:t>
            </a:r>
            <a:r>
              <a:rPr lang="zh-CN" altLang="zh-CN"/>
              <a:t>与内部的信号线。在</a:t>
            </a:r>
            <a:r>
              <a:rPr lang="en-US" altLang="zh-CN"/>
              <a:t>STM32</a:t>
            </a:r>
            <a:r>
              <a:rPr lang="zh-CN" altLang="zh-CN"/>
              <a:t>的内部，使用</a:t>
            </a:r>
            <a:r>
              <a:rPr lang="en-US" altLang="zh-CN"/>
              <a:t>HCLK</a:t>
            </a:r>
            <a:r>
              <a:rPr lang="zh-CN" altLang="zh-CN"/>
              <a:t>作为时钟源提供给</a:t>
            </a:r>
            <a:r>
              <a:rPr lang="en-US" altLang="zh-CN"/>
              <a:t>DCMI</a:t>
            </a:r>
            <a:r>
              <a:rPr lang="zh-CN" altLang="zh-CN"/>
              <a:t>外设。从</a:t>
            </a:r>
            <a:r>
              <a:rPr lang="en-US" altLang="zh-CN"/>
              <a:t>DCMI</a:t>
            </a:r>
            <a:r>
              <a:rPr lang="zh-CN" altLang="zh-CN"/>
              <a:t>引出有</a:t>
            </a:r>
            <a:r>
              <a:rPr lang="en-US" altLang="zh-CN"/>
              <a:t>DCMI_IT</a:t>
            </a:r>
            <a:r>
              <a:rPr lang="zh-CN" altLang="zh-CN"/>
              <a:t>信号至中断控制器，并可通过</a:t>
            </a:r>
            <a:r>
              <a:rPr lang="en-US" altLang="zh-CN"/>
              <a:t>DMA_REQ</a:t>
            </a:r>
            <a:r>
              <a:rPr lang="zh-CN" altLang="zh-CN"/>
              <a:t>信号发送</a:t>
            </a:r>
            <a:r>
              <a:rPr lang="en-US" altLang="zh-CN"/>
              <a:t>DMA</a:t>
            </a:r>
            <a:r>
              <a:rPr lang="zh-CN" altLang="zh-CN"/>
              <a:t>请求。</a:t>
            </a:r>
          </a:p>
          <a:p>
            <a:pPr>
              <a:lnSpc>
                <a:spcPct val="150000"/>
              </a:lnSpc>
            </a:pPr>
            <a:r>
              <a:rPr lang="en-US" altLang="zh-CN" smtClean="0"/>
              <a:t>	DCMI</a:t>
            </a:r>
            <a:r>
              <a:rPr lang="zh-CN" altLang="zh-CN"/>
              <a:t>从外部接收数据时，在</a:t>
            </a:r>
            <a:r>
              <a:rPr lang="en-US" altLang="zh-CN"/>
              <a:t>HCLK</a:t>
            </a:r>
            <a:r>
              <a:rPr lang="zh-CN" altLang="zh-CN"/>
              <a:t>的上升沿时对</a:t>
            </a:r>
            <a:r>
              <a:rPr lang="en-US" altLang="zh-CN"/>
              <a:t>PIXCLK</a:t>
            </a:r>
            <a:r>
              <a:rPr lang="zh-CN" altLang="zh-CN"/>
              <a:t>同步的信号进行采样，它限制了</a:t>
            </a:r>
            <a:r>
              <a:rPr lang="en-US" altLang="zh-CN"/>
              <a:t>PIXCLK</a:t>
            </a:r>
            <a:r>
              <a:rPr lang="zh-CN" altLang="zh-CN"/>
              <a:t>的最小时钟周期要大于</a:t>
            </a:r>
            <a:r>
              <a:rPr lang="en-US" altLang="zh-CN"/>
              <a:t>2.5</a:t>
            </a:r>
            <a:r>
              <a:rPr lang="zh-CN" altLang="zh-CN"/>
              <a:t>个</a:t>
            </a:r>
            <a:r>
              <a:rPr lang="en-US" altLang="zh-CN"/>
              <a:t>HCLK</a:t>
            </a:r>
            <a:r>
              <a:rPr lang="zh-CN" altLang="zh-CN"/>
              <a:t>时钟周期，即最高频率为</a:t>
            </a:r>
            <a:r>
              <a:rPr lang="en-US" altLang="zh-CN"/>
              <a:t>HCLK</a:t>
            </a:r>
            <a:r>
              <a:rPr lang="zh-CN" altLang="zh-CN"/>
              <a:t>的</a:t>
            </a:r>
            <a:r>
              <a:rPr lang="en-US" altLang="zh-CN"/>
              <a:t>1/4</a:t>
            </a:r>
            <a:r>
              <a:rPr lang="zh-CN" altLang="zh-CN"/>
              <a:t>。</a:t>
            </a:r>
          </a:p>
        </p:txBody>
      </p:sp>
    </p:spTree>
    <p:extLst>
      <p:ext uri="{BB962C8B-B14F-4D97-AF65-F5344CB8AC3E}">
        <p14:creationId xmlns:p14="http://schemas.microsoft.com/office/powerpoint/2010/main" val="178042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5" name="矩形 4"/>
          <p:cNvSpPr/>
          <p:nvPr/>
        </p:nvSpPr>
        <p:spPr>
          <a:xfrm>
            <a:off x="323528" y="1822837"/>
            <a:ext cx="8136904" cy="454035"/>
          </a:xfrm>
          <a:prstGeom prst="rect">
            <a:avLst/>
          </a:prstGeom>
        </p:spPr>
        <p:txBody>
          <a:bodyPr wrap="square">
            <a:spAutoFit/>
          </a:bodyPr>
          <a:lstStyle/>
          <a:p>
            <a:pPr>
              <a:lnSpc>
                <a:spcPct val="150000"/>
              </a:lnSpc>
            </a:pPr>
            <a:r>
              <a:rPr lang="en-US" altLang="zh-CN" smtClean="0"/>
              <a:t>	DCMI</a:t>
            </a:r>
            <a:r>
              <a:rPr lang="zh-CN" altLang="zh-CN"/>
              <a:t>接口的内部</a:t>
            </a:r>
            <a:r>
              <a:rPr lang="zh-CN" altLang="zh-CN" smtClean="0"/>
              <a:t>结构</a:t>
            </a:r>
            <a:r>
              <a:rPr lang="zh-CN" altLang="en-US" smtClean="0"/>
              <a:t>如下：</a:t>
            </a:r>
            <a:endParaRPr lang="zh-CN" altLang="zh-CN"/>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267744" y="2686784"/>
            <a:ext cx="5274310" cy="2758440"/>
          </a:xfrm>
          <a:prstGeom prst="rect">
            <a:avLst/>
          </a:prstGeom>
          <a:ln>
            <a:solidFill>
              <a:schemeClr val="tx1"/>
            </a:solidFill>
          </a:ln>
        </p:spPr>
      </p:pic>
    </p:spTree>
    <p:extLst>
      <p:ext uri="{BB962C8B-B14F-4D97-AF65-F5344CB8AC3E}">
        <p14:creationId xmlns:p14="http://schemas.microsoft.com/office/powerpoint/2010/main" val="2531992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DCMI—OV2640</a:t>
            </a:r>
            <a:r>
              <a:rPr lang="zh-CN" altLang="en-US" sz="3200" b="1">
                <a:latin typeface="微软雅黑" pitchFamily="34" charset="-122"/>
                <a:ea typeface="微软雅黑" pitchFamily="34" charset="-122"/>
              </a:rPr>
              <a:t>摄像头</a:t>
            </a:r>
            <a:endParaRPr lang="zh-CN" altLang="en-US" sz="3200" b="1" dirty="0">
              <a:latin typeface="微软雅黑" pitchFamily="34" charset="-122"/>
              <a:ea typeface="微软雅黑" pitchFamily="34" charset="-122"/>
            </a:endParaRPr>
          </a:p>
        </p:txBody>
      </p:sp>
      <p:sp>
        <p:nvSpPr>
          <p:cNvPr id="4" name="矩形 3"/>
          <p:cNvSpPr/>
          <p:nvPr/>
        </p:nvSpPr>
        <p:spPr>
          <a:xfrm>
            <a:off x="323528" y="1196752"/>
            <a:ext cx="4406976" cy="461665"/>
          </a:xfrm>
          <a:prstGeom prst="rect">
            <a:avLst/>
          </a:prstGeom>
        </p:spPr>
        <p:txBody>
          <a:bodyPr wrap="none">
            <a:spAutoFit/>
          </a:bodyPr>
          <a:lstStyle/>
          <a:p>
            <a:r>
              <a:rPr lang="zh-CN" altLang="zh-CN" sz="2400" b="1"/>
              <a:t>内部信号及</a:t>
            </a:r>
            <a:r>
              <a:rPr lang="en-US" altLang="zh-CN" sz="2400" b="1"/>
              <a:t>PIXCLK</a:t>
            </a:r>
            <a:r>
              <a:rPr lang="zh-CN" altLang="zh-CN" sz="2400" b="1"/>
              <a:t>的时钟频率</a:t>
            </a:r>
          </a:p>
        </p:txBody>
      </p:sp>
      <p:sp>
        <p:nvSpPr>
          <p:cNvPr id="2" name="矩形 1"/>
          <p:cNvSpPr/>
          <p:nvPr/>
        </p:nvSpPr>
        <p:spPr>
          <a:xfrm>
            <a:off x="467544" y="1844824"/>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同步器</a:t>
            </a:r>
          </a:p>
          <a:p>
            <a:pPr>
              <a:lnSpc>
                <a:spcPct val="150000"/>
              </a:lnSpc>
            </a:pPr>
            <a:r>
              <a:rPr lang="en-US" altLang="zh-CN" smtClean="0"/>
              <a:t>     </a:t>
            </a:r>
            <a:r>
              <a:rPr lang="zh-CN" altLang="zh-CN" smtClean="0"/>
              <a:t>同步器主要用于管理</a:t>
            </a:r>
            <a:r>
              <a:rPr lang="en-US" altLang="zh-CN" smtClean="0"/>
              <a:t>DCMI</a:t>
            </a:r>
            <a:r>
              <a:rPr lang="zh-CN" altLang="zh-CN" smtClean="0"/>
              <a:t>接收数据的时序，它根据外部的信号提取输入的数据。</a:t>
            </a:r>
          </a:p>
          <a:p>
            <a:pPr marL="285750" lvl="0" indent="-285750">
              <a:lnSpc>
                <a:spcPct val="150000"/>
              </a:lnSpc>
              <a:buFont typeface="Arial" panose="020B0604020202020204" pitchFamily="34" charset="0"/>
              <a:buChar char="•"/>
            </a:pPr>
            <a:r>
              <a:rPr lang="en-US" altLang="zh-CN" smtClean="0"/>
              <a:t>FIFO/</a:t>
            </a:r>
            <a:r>
              <a:rPr lang="zh-CN" altLang="zh-CN" smtClean="0"/>
              <a:t>数据格式化器</a:t>
            </a:r>
          </a:p>
          <a:p>
            <a:pPr>
              <a:lnSpc>
                <a:spcPct val="150000"/>
              </a:lnSpc>
            </a:pPr>
            <a:r>
              <a:rPr lang="en-US" altLang="zh-CN" smtClean="0"/>
              <a:t>     </a:t>
            </a:r>
            <a:r>
              <a:rPr lang="zh-CN" altLang="zh-CN" smtClean="0"/>
              <a:t>为了对数据传输加以管理，</a:t>
            </a:r>
            <a:r>
              <a:rPr lang="en-US" altLang="zh-CN" smtClean="0"/>
              <a:t>STM32</a:t>
            </a:r>
            <a:r>
              <a:rPr lang="zh-CN" altLang="zh-CN" smtClean="0"/>
              <a:t>在</a:t>
            </a:r>
            <a:r>
              <a:rPr lang="en-US" altLang="zh-CN" smtClean="0"/>
              <a:t>DCMI</a:t>
            </a:r>
            <a:r>
              <a:rPr lang="zh-CN" altLang="zh-CN" smtClean="0"/>
              <a:t>接口上实现了 </a:t>
            </a:r>
            <a:r>
              <a:rPr lang="en-US" altLang="zh-CN" smtClean="0"/>
              <a:t>4 </a:t>
            </a:r>
            <a:r>
              <a:rPr lang="zh-CN" altLang="zh-CN" smtClean="0"/>
              <a:t>个字</a:t>
            </a:r>
            <a:r>
              <a:rPr lang="en-US" altLang="zh-CN" smtClean="0"/>
              <a:t>(32bit x4)</a:t>
            </a:r>
            <a:r>
              <a:rPr lang="zh-CN" altLang="zh-CN" smtClean="0"/>
              <a:t>深度的 </a:t>
            </a:r>
            <a:r>
              <a:rPr lang="en-US" altLang="zh-CN" smtClean="0"/>
              <a:t>FIFO</a:t>
            </a:r>
            <a:r>
              <a:rPr lang="zh-CN" altLang="zh-CN" smtClean="0"/>
              <a:t>，用以缓冲接收到的数据。</a:t>
            </a:r>
          </a:p>
          <a:p>
            <a:pPr marL="285750" lvl="0" indent="-285750">
              <a:lnSpc>
                <a:spcPct val="150000"/>
              </a:lnSpc>
              <a:buFont typeface="Arial" panose="020B0604020202020204" pitchFamily="34" charset="0"/>
              <a:buChar char="•"/>
            </a:pPr>
            <a:r>
              <a:rPr lang="en-US" altLang="zh-CN" smtClean="0"/>
              <a:t>AHB</a:t>
            </a:r>
            <a:r>
              <a:rPr lang="zh-CN" altLang="zh-CN" smtClean="0"/>
              <a:t>接口</a:t>
            </a:r>
          </a:p>
          <a:p>
            <a:pPr>
              <a:lnSpc>
                <a:spcPct val="150000"/>
              </a:lnSpc>
            </a:pPr>
            <a:r>
              <a:rPr lang="en-US" altLang="zh-CN" smtClean="0"/>
              <a:t>     DCMI</a:t>
            </a:r>
            <a:r>
              <a:rPr lang="zh-CN" altLang="zh-CN" smtClean="0"/>
              <a:t>接口挂载在</a:t>
            </a:r>
            <a:r>
              <a:rPr lang="en-US" altLang="zh-CN" smtClean="0"/>
              <a:t>AHB</a:t>
            </a:r>
            <a:r>
              <a:rPr lang="zh-CN" altLang="zh-CN" smtClean="0"/>
              <a:t>总线上，在</a:t>
            </a:r>
            <a:r>
              <a:rPr lang="en-US" altLang="zh-CN" smtClean="0"/>
              <a:t>AHB</a:t>
            </a:r>
            <a:r>
              <a:rPr lang="zh-CN" altLang="zh-CN" smtClean="0"/>
              <a:t>总线中有一个</a:t>
            </a:r>
            <a:r>
              <a:rPr lang="en-US" altLang="zh-CN" smtClean="0"/>
              <a:t>DCMI</a:t>
            </a:r>
            <a:r>
              <a:rPr lang="zh-CN" altLang="zh-CN" smtClean="0"/>
              <a:t>接口的数据寄存器，当我们读取该寄存器时，它会从</a:t>
            </a:r>
            <a:r>
              <a:rPr lang="en-US" altLang="zh-CN" smtClean="0"/>
              <a:t>FIFO</a:t>
            </a:r>
            <a:r>
              <a:rPr lang="zh-CN" altLang="zh-CN" smtClean="0"/>
              <a:t>中获取数据，并且</a:t>
            </a:r>
            <a:r>
              <a:rPr lang="en-US" altLang="zh-CN" smtClean="0"/>
              <a:t>FIFO</a:t>
            </a:r>
            <a:r>
              <a:rPr lang="zh-CN" altLang="zh-CN" smtClean="0"/>
              <a:t>中的数据指针会自动进行偏移，使得我们每次读取该寄存器都可获得一个新的数据。</a:t>
            </a:r>
          </a:p>
        </p:txBody>
      </p:sp>
    </p:spTree>
    <p:extLst>
      <p:ext uri="{BB962C8B-B14F-4D97-AF65-F5344CB8AC3E}">
        <p14:creationId xmlns:p14="http://schemas.microsoft.com/office/powerpoint/2010/main" val="4252724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4939</TotalTime>
  <Pages>0</Pages>
  <Words>440</Words>
  <Characters>0</Characters>
  <Application>Microsoft Office PowerPoint</Application>
  <DocSecurity>0</DocSecurity>
  <PresentationFormat>全屏显示(4:3)</PresentationFormat>
  <Lines>0</Lines>
  <Paragraphs>83</Paragraphs>
  <Slides>13</Slides>
  <Notes>0</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421</cp:revision>
  <dcterms:created xsi:type="dcterms:W3CDTF">2014-09-22T09:17:55Z</dcterms:created>
  <dcterms:modified xsi:type="dcterms:W3CDTF">2018-01-03T02:16:13Z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