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0" r:id="rId2"/>
  </p:sldMasterIdLst>
  <p:sldIdLst>
    <p:sldId id="287" r:id="rId3"/>
    <p:sldId id="366" r:id="rId4"/>
    <p:sldId id="296" r:id="rId5"/>
    <p:sldId id="358" r:id="rId6"/>
    <p:sldId id="360" r:id="rId7"/>
    <p:sldId id="361" r:id="rId8"/>
    <p:sldId id="362" r:id="rId9"/>
    <p:sldId id="363" r:id="rId10"/>
    <p:sldId id="364" r:id="rId11"/>
    <p:sldId id="365" r:id="rId12"/>
    <p:sldId id="283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0" d="100"/>
          <a:sy n="80" d="100"/>
        </p:scale>
        <p:origin x="-1344" y="-67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90822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179917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57641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135260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867335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890391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67668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9474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5763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962264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0858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5147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DCMI—OV2640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摄像头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818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/>
              <a:t>DCMI</a:t>
            </a:r>
            <a:r>
              <a:rPr lang="zh-CN" altLang="en-US" sz="2400" smtClean="0"/>
              <a:t>初始化结构体</a:t>
            </a:r>
            <a:endParaRPr lang="zh-CN" altLang="en-US" sz="2400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716528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30424" y="4509120"/>
            <a:ext cx="864096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DCMI_ExtendedDataMode</a:t>
            </a:r>
            <a:endParaRPr lang="zh-CN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    </a:t>
            </a:r>
            <a:r>
              <a:rPr lang="zh-CN" altLang="zh-CN" smtClean="0"/>
              <a:t>本成员用于设置</a:t>
            </a:r>
            <a:r>
              <a:rPr lang="en-US" altLang="zh-CN" smtClean="0"/>
              <a:t>DCMI</a:t>
            </a:r>
            <a:r>
              <a:rPr lang="zh-CN" altLang="zh-CN" smtClean="0"/>
              <a:t>的数据线宽度，可配置为</a:t>
            </a:r>
            <a:r>
              <a:rPr lang="en-US" altLang="zh-CN" smtClean="0"/>
              <a:t>8/10/12</a:t>
            </a:r>
            <a:r>
              <a:rPr lang="zh-CN" altLang="zh-CN" smtClean="0"/>
              <a:t>及</a:t>
            </a:r>
            <a:r>
              <a:rPr lang="en-US" altLang="zh-CN" smtClean="0"/>
              <a:t>14</a:t>
            </a:r>
            <a:r>
              <a:rPr lang="zh-CN" altLang="zh-CN" smtClean="0"/>
              <a:t>位数据线宽</a:t>
            </a:r>
            <a:r>
              <a:rPr lang="en-US" altLang="zh-CN" smtClean="0"/>
              <a:t>(DCMI_ExtendedDataMode_8b/10b/12b/14b)</a:t>
            </a:r>
            <a:r>
              <a:rPr lang="zh-CN" altLang="zh-CN" smtClean="0"/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333914" y="5934670"/>
            <a:ext cx="8278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配置</a:t>
            </a:r>
            <a:r>
              <a:rPr lang="zh-CN" altLang="zh-CN"/>
              <a:t>完这些结构体成员后，我们调用库函数</a:t>
            </a:r>
            <a:r>
              <a:rPr lang="en-US" altLang="zh-CN"/>
              <a:t>DCMI_Init</a:t>
            </a:r>
            <a:r>
              <a:rPr lang="zh-CN" altLang="zh-CN"/>
              <a:t>即可把这些参数写入到</a:t>
            </a:r>
            <a:r>
              <a:rPr lang="en-US" altLang="zh-CN"/>
              <a:t>DCMI</a:t>
            </a:r>
            <a:r>
              <a:rPr lang="zh-CN" altLang="zh-CN"/>
              <a:t>的控制寄存器中，实现</a:t>
            </a:r>
            <a:r>
              <a:rPr lang="en-US" altLang="zh-CN"/>
              <a:t>DCMI</a:t>
            </a:r>
            <a:r>
              <a:rPr lang="zh-CN" altLang="zh-CN"/>
              <a:t>的初始化。</a:t>
            </a:r>
          </a:p>
        </p:txBody>
      </p:sp>
    </p:spTree>
    <p:extLst>
      <p:ext uri="{BB962C8B-B14F-4D97-AF65-F5344CB8AC3E}">
        <p14:creationId xmlns:p14="http://schemas.microsoft.com/office/powerpoint/2010/main" val="405543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1979712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3414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OV2640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摄像头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1979712" y="28529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42890" y="434594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1570" y="2852936"/>
            <a:ext cx="3712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DCMI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的初始化结构体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1979712" y="372330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350100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053562" y="3841884"/>
            <a:ext cx="52100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实验：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OV2640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摄像头图像采集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1979712" y="199511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1982570"/>
            <a:ext cx="4964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DCMI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功能框图说明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630642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26417" y="5626114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000000"/>
                </a:solidFill>
              </a:rPr>
              <a:t>参考资料</a:t>
            </a:r>
            <a:r>
              <a:rPr lang="en-US" altLang="zh-CN" smtClean="0">
                <a:solidFill>
                  <a:srgbClr val="000000"/>
                </a:solidFill>
              </a:rPr>
              <a:t>《</a:t>
            </a:r>
            <a:r>
              <a:rPr lang="zh-CN" altLang="en-US" smtClean="0">
                <a:solidFill>
                  <a:srgbClr val="000000"/>
                </a:solidFill>
              </a:rPr>
              <a:t>零死角玩转</a:t>
            </a:r>
            <a:r>
              <a:rPr lang="en-US" altLang="zh-CN" smtClean="0">
                <a:solidFill>
                  <a:srgbClr val="000000"/>
                </a:solidFill>
              </a:rPr>
              <a:t>STM32》</a:t>
            </a:r>
            <a:r>
              <a:rPr lang="zh-CN" altLang="en-US" smtClean="0">
                <a:solidFill>
                  <a:srgbClr val="000000"/>
                </a:solidFill>
              </a:rPr>
              <a:t>的</a:t>
            </a:r>
            <a:endParaRPr lang="en-US" altLang="zh-CN" smtClean="0">
              <a:solidFill>
                <a:srgbClr val="000000"/>
              </a:solidFill>
            </a:endParaRPr>
          </a:p>
          <a:p>
            <a:r>
              <a:rPr lang="zh-CN" altLang="en-US" smtClean="0">
                <a:solidFill>
                  <a:srgbClr val="000000"/>
                </a:solidFill>
              </a:rPr>
              <a:t>“</a:t>
            </a:r>
            <a:r>
              <a:rPr lang="en-US" altLang="zh-CN" smtClean="0">
                <a:solidFill>
                  <a:srgbClr val="000000"/>
                </a:solidFill>
              </a:rPr>
              <a:t>DCMI—OV2640</a:t>
            </a:r>
            <a:r>
              <a:rPr lang="zh-CN" altLang="en-US" smtClean="0">
                <a:solidFill>
                  <a:srgbClr val="000000"/>
                </a:solidFill>
              </a:rPr>
              <a:t>摄像头”章节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76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818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/>
              <a:t>DCMI</a:t>
            </a:r>
            <a:r>
              <a:rPr lang="zh-CN" altLang="en-US" sz="2400" smtClean="0"/>
              <a:t>初始化结构体</a:t>
            </a:r>
            <a:endParaRPr lang="zh-CN" altLang="en-US" sz="2400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91" y="3505145"/>
            <a:ext cx="716528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11560" y="1685783"/>
            <a:ext cx="80648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与</a:t>
            </a:r>
            <a:r>
              <a:rPr lang="zh-CN" altLang="zh-CN"/>
              <a:t>其它外设一样，</a:t>
            </a:r>
            <a:r>
              <a:rPr lang="en-US" altLang="zh-CN"/>
              <a:t>STM32</a:t>
            </a:r>
            <a:r>
              <a:rPr lang="zh-CN" altLang="zh-CN"/>
              <a:t>的</a:t>
            </a:r>
            <a:r>
              <a:rPr lang="en-US" altLang="zh-CN"/>
              <a:t>DCMI</a:t>
            </a:r>
            <a:r>
              <a:rPr lang="zh-CN" altLang="zh-CN"/>
              <a:t>外设也可以使用库函数来控制，其中最主要的配置项都封装到了</a:t>
            </a:r>
            <a:r>
              <a:rPr lang="en-US" altLang="zh-CN"/>
              <a:t>DCMI_InitTypeDef</a:t>
            </a:r>
            <a:r>
              <a:rPr lang="zh-CN" altLang="zh-CN"/>
              <a:t>结构体，来这些内容都定义在库文件“</a:t>
            </a:r>
            <a:r>
              <a:rPr lang="en-US" altLang="zh-CN"/>
              <a:t>stm32f4xx_dcmi.h</a:t>
            </a:r>
            <a:r>
              <a:rPr lang="zh-CN" altLang="zh-CN"/>
              <a:t>”及“</a:t>
            </a:r>
            <a:r>
              <a:rPr lang="en-US" altLang="zh-CN"/>
              <a:t>stm32f4xx_ dcmi.c</a:t>
            </a:r>
            <a:r>
              <a:rPr lang="zh-CN" altLang="zh-CN"/>
              <a:t>”中，编程时我们可以结合这两个文件内的注释使用或参考库帮助文档。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818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/>
              <a:t>DCMI</a:t>
            </a:r>
            <a:r>
              <a:rPr lang="zh-CN" altLang="en-US" sz="2400" smtClean="0"/>
              <a:t>初始化结构体</a:t>
            </a:r>
            <a:endParaRPr lang="zh-CN" altLang="en-US" sz="2400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716528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30424" y="4653136"/>
            <a:ext cx="8640960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这些</a:t>
            </a:r>
            <a:r>
              <a:rPr lang="zh-CN" altLang="zh-CN"/>
              <a:t>结构体成员说明如下，其中括号内的文字是对应参数在</a:t>
            </a:r>
            <a:r>
              <a:rPr lang="en-US" altLang="zh-CN"/>
              <a:t>STM32</a:t>
            </a:r>
            <a:r>
              <a:rPr lang="zh-CN" altLang="zh-CN"/>
              <a:t>标准库中定义的宏：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DCMI_CaptureMode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 smtClean="0"/>
              <a:t>     </a:t>
            </a:r>
            <a:r>
              <a:rPr lang="zh-CN" altLang="zh-CN" smtClean="0"/>
              <a:t>本</a:t>
            </a:r>
            <a:r>
              <a:rPr lang="zh-CN" altLang="zh-CN"/>
              <a:t>成员设置</a:t>
            </a:r>
            <a:r>
              <a:rPr lang="en-US" altLang="zh-CN"/>
              <a:t>DCMI</a:t>
            </a:r>
            <a:r>
              <a:rPr lang="zh-CN" altLang="zh-CN"/>
              <a:t>的捕获模式，可以选择为连续摄像</a:t>
            </a:r>
            <a:r>
              <a:rPr lang="en-US" altLang="zh-CN"/>
              <a:t>(DCMI_CaptureMode_Continuous)</a:t>
            </a:r>
            <a:r>
              <a:rPr lang="zh-CN" altLang="zh-CN"/>
              <a:t>或单张拍照</a:t>
            </a:r>
            <a:r>
              <a:rPr lang="en-US" altLang="zh-CN"/>
              <a:t>DCMI_CaptureMode_SnapShot</a:t>
            </a:r>
            <a:r>
              <a:rPr lang="zh-CN" altLang="zh-CN"/>
              <a:t>。</a:t>
            </a:r>
            <a:r>
              <a:rPr lang="zh-CN" altLang="zh-CN" baseline="-25000"/>
              <a:t> 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4917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818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/>
              <a:t>DCMI</a:t>
            </a:r>
            <a:r>
              <a:rPr lang="zh-CN" altLang="en-US" sz="2400" smtClean="0"/>
              <a:t>初始化结构体</a:t>
            </a:r>
            <a:endParaRPr lang="zh-CN" altLang="en-US" sz="2400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716528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30424" y="4653136"/>
            <a:ext cx="864096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DCMI_SynchroMode</a:t>
            </a:r>
            <a:endParaRPr lang="zh-CN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    </a:t>
            </a:r>
            <a:r>
              <a:rPr lang="zh-CN" altLang="zh-CN" smtClean="0"/>
              <a:t>本</a:t>
            </a:r>
            <a:r>
              <a:rPr lang="zh-CN" altLang="zh-CN"/>
              <a:t>成员设置</a:t>
            </a:r>
            <a:r>
              <a:rPr lang="en-US" altLang="zh-CN"/>
              <a:t>DCMI</a:t>
            </a:r>
            <a:r>
              <a:rPr lang="zh-CN" altLang="zh-CN"/>
              <a:t>数据的同步模式，可以选择为硬件同步方式</a:t>
            </a:r>
            <a:r>
              <a:rPr lang="en-US" altLang="zh-CN"/>
              <a:t>(DCMI_SynchroMode_Hardware)</a:t>
            </a:r>
            <a:r>
              <a:rPr lang="zh-CN" altLang="zh-CN"/>
              <a:t>或内嵌码方式</a:t>
            </a:r>
            <a:r>
              <a:rPr lang="en-US" altLang="zh-CN"/>
              <a:t>(DCMI_SynchroMode_Embedded)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5336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818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/>
              <a:t>DCMI</a:t>
            </a:r>
            <a:r>
              <a:rPr lang="zh-CN" altLang="en-US" sz="2400" smtClean="0"/>
              <a:t>初始化结构体</a:t>
            </a:r>
            <a:endParaRPr lang="zh-CN" altLang="en-US" sz="2400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716528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30424" y="4653136"/>
            <a:ext cx="8640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DCMI_PCKPolarity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 smtClean="0"/>
              <a:t>    </a:t>
            </a:r>
            <a:r>
              <a:rPr lang="zh-CN" altLang="zh-CN" smtClean="0"/>
              <a:t>本</a:t>
            </a:r>
            <a:r>
              <a:rPr lang="zh-CN" altLang="zh-CN"/>
              <a:t>成员用于配置</a:t>
            </a:r>
            <a:r>
              <a:rPr lang="en-US" altLang="zh-CN"/>
              <a:t>DCMI</a:t>
            </a:r>
            <a:r>
              <a:rPr lang="zh-CN" altLang="zh-CN"/>
              <a:t>接口像素时钟的有效边沿，即在该时钟边沿时，</a:t>
            </a:r>
            <a:r>
              <a:rPr lang="en-US" altLang="zh-CN"/>
              <a:t>DCMI</a:t>
            </a:r>
            <a:r>
              <a:rPr lang="zh-CN" altLang="zh-CN"/>
              <a:t>会对数据线上的信号进行采样，它可以被设置为上升沿有效</a:t>
            </a:r>
            <a:r>
              <a:rPr lang="en-US" altLang="zh-CN"/>
              <a:t>(DCMI_PCKPolarity_Rising)</a:t>
            </a:r>
            <a:r>
              <a:rPr lang="zh-CN" altLang="zh-CN"/>
              <a:t>或下降沿有效</a:t>
            </a:r>
            <a:r>
              <a:rPr lang="en-US" altLang="zh-CN"/>
              <a:t>(DCMI_PCKPolarity_Falling)</a:t>
            </a:r>
            <a:r>
              <a:rPr lang="zh-CN" altLang="zh-CN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4870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818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/>
              <a:t>DCMI</a:t>
            </a:r>
            <a:r>
              <a:rPr lang="zh-CN" altLang="en-US" sz="2400" smtClean="0"/>
              <a:t>初始化结构体</a:t>
            </a:r>
            <a:endParaRPr lang="zh-CN" altLang="en-US" sz="2400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716528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30424" y="4653136"/>
            <a:ext cx="8640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DCMI_VSPolarity</a:t>
            </a:r>
            <a:endParaRPr lang="zh-CN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    </a:t>
            </a:r>
            <a:r>
              <a:rPr lang="zh-CN" altLang="zh-CN" smtClean="0"/>
              <a:t>本成员用于设置</a:t>
            </a:r>
            <a:r>
              <a:rPr lang="en-US" altLang="zh-CN" smtClean="0"/>
              <a:t>VSYNC</a:t>
            </a:r>
            <a:r>
              <a:rPr lang="zh-CN" altLang="zh-CN" smtClean="0"/>
              <a:t>的有效电平，当</a:t>
            </a:r>
            <a:r>
              <a:rPr lang="en-US" altLang="zh-CN" smtClean="0"/>
              <a:t>VSYNC</a:t>
            </a:r>
            <a:r>
              <a:rPr lang="zh-CN" altLang="zh-CN" smtClean="0"/>
              <a:t>信号线表示为有效电平时，表示新的一帧数据传输完成，它可以被设置为高电平有效</a:t>
            </a:r>
            <a:r>
              <a:rPr lang="en-US" altLang="zh-CN" smtClean="0"/>
              <a:t>(DCMI_VSPolarity_High)</a:t>
            </a:r>
            <a:r>
              <a:rPr lang="zh-CN" altLang="zh-CN" smtClean="0"/>
              <a:t>或低电平有效</a:t>
            </a:r>
            <a:r>
              <a:rPr lang="en-US" altLang="zh-CN" smtClean="0"/>
              <a:t>(DCMI_VSPolarity_Low)</a:t>
            </a:r>
            <a:r>
              <a:rPr lang="zh-CN" altLang="zh-CN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7938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818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/>
              <a:t>DCMI</a:t>
            </a:r>
            <a:r>
              <a:rPr lang="zh-CN" altLang="en-US" sz="2400" smtClean="0"/>
              <a:t>初始化结构体</a:t>
            </a:r>
            <a:endParaRPr lang="zh-CN" altLang="en-US" sz="2400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716528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30424" y="4653136"/>
            <a:ext cx="8640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DCMI_HSPolarity</a:t>
            </a:r>
            <a:endParaRPr lang="zh-CN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    </a:t>
            </a:r>
            <a:r>
              <a:rPr lang="zh-CN" altLang="zh-CN" smtClean="0"/>
              <a:t>类似地，本成员用于设置</a:t>
            </a:r>
            <a:r>
              <a:rPr lang="en-US" altLang="zh-CN" smtClean="0"/>
              <a:t>HSYNC</a:t>
            </a:r>
            <a:r>
              <a:rPr lang="zh-CN" altLang="zh-CN" smtClean="0"/>
              <a:t>的有效电平，当</a:t>
            </a:r>
            <a:r>
              <a:rPr lang="en-US" altLang="zh-CN" smtClean="0"/>
              <a:t>HSYNC</a:t>
            </a:r>
            <a:r>
              <a:rPr lang="zh-CN" altLang="zh-CN" smtClean="0"/>
              <a:t>信号线表示为有效电平时，表示新的一行数据传输完成，它可以被设置为高电平有效</a:t>
            </a:r>
            <a:r>
              <a:rPr lang="en-US" altLang="zh-CN" smtClean="0"/>
              <a:t>(DCMI_HSPolarity_High)</a:t>
            </a:r>
            <a:r>
              <a:rPr lang="zh-CN" altLang="zh-CN" smtClean="0"/>
              <a:t>或低电平有效</a:t>
            </a:r>
            <a:r>
              <a:rPr lang="en-US" altLang="zh-CN" smtClean="0"/>
              <a:t>(DCMI_HSPolarity_Low)</a:t>
            </a:r>
            <a:r>
              <a:rPr lang="zh-CN" altLang="zh-CN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8123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818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/>
              <a:t>DCMI</a:t>
            </a:r>
            <a:r>
              <a:rPr lang="zh-CN" altLang="en-US" sz="2400" smtClean="0"/>
              <a:t>初始化结构体</a:t>
            </a:r>
            <a:endParaRPr lang="zh-CN" altLang="en-US" sz="2400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716528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30424" y="4653136"/>
            <a:ext cx="8640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DCMI_CaptureRate</a:t>
            </a:r>
            <a:endParaRPr lang="zh-CN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    </a:t>
            </a:r>
            <a:r>
              <a:rPr lang="zh-CN" altLang="zh-CN" smtClean="0"/>
              <a:t>本成员可以用于设置</a:t>
            </a:r>
            <a:r>
              <a:rPr lang="en-US" altLang="zh-CN" smtClean="0"/>
              <a:t>DCMI</a:t>
            </a:r>
            <a:r>
              <a:rPr lang="zh-CN" altLang="zh-CN" smtClean="0"/>
              <a:t>捕获数据的频率，可以设置为全采集、半采集或</a:t>
            </a:r>
            <a:r>
              <a:rPr lang="en-US" altLang="zh-CN" smtClean="0"/>
              <a:t>1/4</a:t>
            </a:r>
            <a:r>
              <a:rPr lang="zh-CN" altLang="zh-CN" smtClean="0"/>
              <a:t>采集</a:t>
            </a:r>
            <a:r>
              <a:rPr lang="en-US" altLang="zh-CN" smtClean="0"/>
              <a:t>(DCMI_CaptureRate_All_Frame/ 1of2_Frame/ 1of4_Frame)</a:t>
            </a:r>
            <a:r>
              <a:rPr lang="zh-CN" altLang="zh-CN" smtClean="0"/>
              <a:t>，在间隔采集的情况下，</a:t>
            </a:r>
            <a:r>
              <a:rPr lang="en-US" altLang="zh-CN" smtClean="0"/>
              <a:t>STM32</a:t>
            </a:r>
            <a:r>
              <a:rPr lang="zh-CN" altLang="zh-CN" smtClean="0"/>
              <a:t>的</a:t>
            </a:r>
            <a:r>
              <a:rPr lang="en-US" altLang="zh-CN" smtClean="0"/>
              <a:t>DCMI</a:t>
            </a:r>
            <a:r>
              <a:rPr lang="zh-CN" altLang="zh-CN" smtClean="0"/>
              <a:t>外设会直接按间隔丢弃数据。</a:t>
            </a:r>
          </a:p>
        </p:txBody>
      </p:sp>
    </p:spTree>
    <p:extLst>
      <p:ext uri="{BB962C8B-B14F-4D97-AF65-F5344CB8AC3E}">
        <p14:creationId xmlns:p14="http://schemas.microsoft.com/office/powerpoint/2010/main" val="198395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4804</TotalTime>
  <Pages>0</Pages>
  <Words>371</Words>
  <Characters>0</Characters>
  <Application>Microsoft Office PowerPoint</Application>
  <DocSecurity>0</DocSecurity>
  <PresentationFormat>全屏显示(4:3)</PresentationFormat>
  <Lines>0</Lines>
  <Paragraphs>54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421</cp:revision>
  <dcterms:created xsi:type="dcterms:W3CDTF">2014-09-22T09:17:55Z</dcterms:created>
  <dcterms:modified xsi:type="dcterms:W3CDTF">2018-01-03T02:17:58Z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