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sldIdLst>
    <p:sldId id="287" r:id="rId2"/>
    <p:sldId id="273" r:id="rId3"/>
    <p:sldId id="296" r:id="rId4"/>
    <p:sldId id="297" r:id="rId5"/>
    <p:sldId id="298" r:id="rId6"/>
    <p:sldId id="299" r:id="rId7"/>
    <p:sldId id="283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FE978C"/>
    <a:srgbClr val="FFA850"/>
    <a:srgbClr val="5B81CF"/>
    <a:srgbClr val="EAFBFF"/>
    <a:srgbClr val="76A4DC"/>
    <a:srgbClr val="248C51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0" d="100"/>
          <a:sy n="80" d="100"/>
        </p:scale>
        <p:origin x="-1344" y="-67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smtClean="0">
                  <a:latin typeface="微软雅黑" pitchFamily="34" charset="-122"/>
                  <a:ea typeface="微软雅黑" pitchFamily="34" charset="-122"/>
                </a:rPr>
                <a:t>MPU6050</a:t>
              </a:r>
              <a:r>
                <a:rPr lang="zh-CN" altLang="en-US" sz="3200" b="1" smtClean="0">
                  <a:latin typeface="微软雅黑" pitchFamily="34" charset="-122"/>
                  <a:ea typeface="微软雅黑" pitchFamily="34" charset="-122"/>
                </a:rPr>
                <a:t>传感器</a:t>
              </a:r>
              <a:r>
                <a:rPr lang="en-US" altLang="zh-CN" sz="3200" b="1" smtClean="0">
                  <a:latin typeface="微软雅黑" pitchFamily="34" charset="-122"/>
                  <a:ea typeface="微软雅黑" pitchFamily="34" charset="-122"/>
                </a:rPr>
                <a:t>—</a:t>
              </a:r>
              <a:r>
                <a:rPr lang="zh-CN" altLang="en-US" sz="3200" b="1" smtClean="0">
                  <a:latin typeface="微软雅黑" pitchFamily="34" charset="-122"/>
                  <a:ea typeface="微软雅黑" pitchFamily="34" charset="-122"/>
                </a:rPr>
                <a:t>姿态检测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.firebbs.cn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1979712" y="105273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059832" y="1800694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059832" y="1174429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姿态检测的基本概念</a:t>
            </a:r>
            <a:endParaRPr lang="zh-CN" altLang="en-US" sz="2800" b="1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1979712" y="285293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142890" y="4345940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101570" y="2852936"/>
            <a:ext cx="37481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MPU6050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传感器介绍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1979712" y="372330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164929" y="3501008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053562" y="3841884"/>
            <a:ext cx="51844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实验：获取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MPU6050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原始数据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4" name="对角圆角矩形 13"/>
          <p:cNvSpPr/>
          <p:nvPr/>
        </p:nvSpPr>
        <p:spPr bwMode="auto">
          <a:xfrm>
            <a:off x="1979712" y="199511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68481" y="1982570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传感器的工作原理及参数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131840" y="2630642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174253" y="5235470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对角圆角矩形 17"/>
          <p:cNvSpPr/>
          <p:nvPr/>
        </p:nvSpPr>
        <p:spPr bwMode="auto">
          <a:xfrm>
            <a:off x="1979712" y="458739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188EFC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05</a:t>
            </a:r>
            <a:endParaRPr lang="zh-CN" altLang="en-US" sz="3200" dirty="0">
              <a:solidFill>
                <a:srgbClr val="188EFC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107933" y="4587398"/>
            <a:ext cx="43043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实验：移植官方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DMP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例程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26417" y="5626114"/>
            <a:ext cx="3698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参考资料</a:t>
            </a:r>
            <a:r>
              <a:rPr lang="en-US" altLang="zh-CN" smtClean="0"/>
              <a:t>《</a:t>
            </a:r>
            <a:r>
              <a:rPr lang="zh-CN" altLang="en-US" smtClean="0"/>
              <a:t>零死角玩转</a:t>
            </a:r>
            <a:r>
              <a:rPr lang="en-US" altLang="zh-CN" smtClean="0"/>
              <a:t>STM32》</a:t>
            </a:r>
            <a:r>
              <a:rPr lang="zh-CN" altLang="en-US" smtClean="0"/>
              <a:t>的</a:t>
            </a:r>
            <a:endParaRPr lang="en-US" altLang="zh-CN" smtClean="0"/>
          </a:p>
          <a:p>
            <a:r>
              <a:rPr lang="zh-CN" altLang="en-US" smtClean="0"/>
              <a:t>“</a:t>
            </a:r>
            <a:r>
              <a:rPr lang="en-US" altLang="zh-CN" smtClean="0"/>
              <a:t>MPU6050—</a:t>
            </a:r>
            <a:r>
              <a:rPr lang="zh-CN" altLang="en-US" smtClean="0"/>
              <a:t>姿态检测”章节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MPU6050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传感器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姿态检测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26917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1</a:t>
            </a:r>
            <a:r>
              <a:rPr lang="en-US" altLang="zh-CN" sz="2400" b="1" smtClean="0"/>
              <a:t>. </a:t>
            </a:r>
            <a:r>
              <a:rPr lang="zh-CN" altLang="en-US" sz="2400" b="1" smtClean="0"/>
              <a:t>传感器</a:t>
            </a:r>
            <a:r>
              <a:rPr lang="zh-CN" altLang="en-US" sz="2400" b="1"/>
              <a:t>工作</a:t>
            </a:r>
            <a:r>
              <a:rPr lang="zh-CN" altLang="en-US" sz="2400" b="1" smtClean="0"/>
              <a:t>原理</a:t>
            </a:r>
            <a:endParaRPr lang="zh-CN" altLang="en-US" sz="2400" b="1"/>
          </a:p>
        </p:txBody>
      </p:sp>
      <p:sp>
        <p:nvSpPr>
          <p:cNvPr id="5" name="矩形 4"/>
          <p:cNvSpPr/>
          <p:nvPr/>
        </p:nvSpPr>
        <p:spPr>
          <a:xfrm>
            <a:off x="467544" y="1720840"/>
            <a:ext cx="8136904" cy="454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en-US" smtClean="0"/>
              <a:t>在电子技术中，</a:t>
            </a:r>
            <a:r>
              <a:rPr lang="zh-CN" altLang="zh-CN" smtClean="0"/>
              <a:t>传感器</a:t>
            </a:r>
            <a:r>
              <a:rPr lang="zh-CN" altLang="zh-CN"/>
              <a:t>一般是指把物理量转化成电信号量的</a:t>
            </a:r>
            <a:r>
              <a:rPr lang="zh-CN" altLang="zh-CN" smtClean="0"/>
              <a:t>装置</a:t>
            </a:r>
            <a:r>
              <a:rPr lang="zh-CN" altLang="en-US" smtClean="0"/>
              <a:t>。</a:t>
            </a:r>
            <a:endParaRPr lang="zh-CN" altLang="zh-CN"/>
          </a:p>
        </p:txBody>
      </p:sp>
      <p:sp>
        <p:nvSpPr>
          <p:cNvPr id="3" name="矩形 2"/>
          <p:cNvSpPr/>
          <p:nvPr/>
        </p:nvSpPr>
        <p:spPr>
          <a:xfrm>
            <a:off x="458281" y="3789040"/>
            <a:ext cx="8280920" cy="2947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敏感元件</a:t>
            </a:r>
            <a:r>
              <a:rPr lang="zh-CN" altLang="zh-CN"/>
              <a:t>直接感受被测物理量，并输出与该物理量有确定关系的信号，经过转换元件将该物理量信号转换为电信号，变换电路对转换元件输出的电信号进行放大调制，最后输出容易检测的电信号量</a:t>
            </a:r>
            <a:r>
              <a:rPr lang="zh-CN" altLang="zh-CN" smtClean="0"/>
              <a:t>。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 smtClean="0"/>
              <a:t>例如</a:t>
            </a:r>
            <a:r>
              <a:rPr lang="zh-CN" altLang="zh-CN"/>
              <a:t>，温度传感器可把温度量转化成电压信号量输出，且温度值与电压值成比例关系，我们只要使用</a:t>
            </a:r>
            <a:r>
              <a:rPr lang="en-US" altLang="zh-CN"/>
              <a:t>ADC</a:t>
            </a:r>
            <a:r>
              <a:rPr lang="zh-CN" altLang="zh-CN"/>
              <a:t>测量出电压值，并根据转换关系即可求得实际温度值。而前文提到的陀螺仪、加速度及磁场传感器也是类似的，它们检测的角速度、加速度及磁场强度与电压值有确定的转换关系。</a:t>
            </a:r>
          </a:p>
        </p:txBody>
      </p:sp>
      <p:pic>
        <p:nvPicPr>
          <p:cNvPr id="9" name="图片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56" y="2420888"/>
            <a:ext cx="7897479" cy="10810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MPU6050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传感器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姿态检测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20730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2</a:t>
            </a:r>
            <a:r>
              <a:rPr lang="en-US" altLang="zh-CN" sz="2400" b="1" smtClean="0"/>
              <a:t>. </a:t>
            </a:r>
            <a:r>
              <a:rPr lang="zh-CN" altLang="en-US" sz="2400" b="1" smtClean="0"/>
              <a:t>传感器</a:t>
            </a:r>
            <a:r>
              <a:rPr lang="zh-CN" altLang="en-US" sz="2400" b="1"/>
              <a:t>参数</a:t>
            </a:r>
          </a:p>
        </p:txBody>
      </p:sp>
      <p:sp>
        <p:nvSpPr>
          <p:cNvPr id="5" name="矩形 4"/>
          <p:cNvSpPr/>
          <p:nvPr/>
        </p:nvSpPr>
        <p:spPr>
          <a:xfrm>
            <a:off x="467544" y="1720840"/>
            <a:ext cx="8136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传感器</a:t>
            </a:r>
            <a:r>
              <a:rPr lang="zh-CN" altLang="zh-CN"/>
              <a:t>一般使用精度、分辨率及采样频率这些参数来进行比较，衡量它的</a:t>
            </a:r>
            <a:r>
              <a:rPr lang="zh-CN" altLang="zh-CN" smtClean="0"/>
              <a:t>性能</a:t>
            </a:r>
            <a:r>
              <a:rPr lang="zh-CN" altLang="en-US"/>
              <a:t>：</a:t>
            </a:r>
            <a:endParaRPr lang="zh-CN" altLang="zh-CN"/>
          </a:p>
        </p:txBody>
      </p:sp>
      <p:sp>
        <p:nvSpPr>
          <p:cNvPr id="3" name="矩形 2"/>
          <p:cNvSpPr/>
          <p:nvPr/>
        </p:nvSpPr>
        <p:spPr>
          <a:xfrm>
            <a:off x="395536" y="4566027"/>
            <a:ext cx="82809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	</a:t>
            </a:r>
            <a:r>
              <a:rPr lang="zh-CN" altLang="zh-CN" smtClean="0"/>
              <a:t>其</a:t>
            </a:r>
            <a:r>
              <a:rPr lang="zh-CN" altLang="zh-CN"/>
              <a:t>中误差与分辨率是比较容易混淆的概念，以使用尺子测量长度为例，误差就是指尺子准不准，使用它测量出</a:t>
            </a:r>
            <a:r>
              <a:rPr lang="en-US" altLang="zh-CN"/>
              <a:t>10</a:t>
            </a:r>
            <a:r>
              <a:rPr lang="zh-CN" altLang="zh-CN"/>
              <a:t>厘米，与计量机构标准的</a:t>
            </a:r>
            <a:r>
              <a:rPr lang="en-US" altLang="zh-CN"/>
              <a:t>10</a:t>
            </a:r>
            <a:r>
              <a:rPr lang="zh-CN" altLang="zh-CN"/>
              <a:t>厘米有多大区别，若区别在</a:t>
            </a:r>
            <a:r>
              <a:rPr lang="en-US" altLang="zh-CN"/>
              <a:t>5</a:t>
            </a:r>
            <a:r>
              <a:rPr lang="zh-CN" altLang="zh-CN"/>
              <a:t>毫米以内，我们则称这把尺子的误差为</a:t>
            </a:r>
            <a:r>
              <a:rPr lang="en-US" altLang="zh-CN"/>
              <a:t>5</a:t>
            </a:r>
            <a:r>
              <a:rPr lang="zh-CN" altLang="zh-CN"/>
              <a:t>毫米</a:t>
            </a:r>
            <a:r>
              <a:rPr lang="zh-CN" altLang="zh-CN" smtClean="0"/>
              <a:t>。而</a:t>
            </a:r>
            <a:r>
              <a:rPr lang="zh-CN" altLang="zh-CN"/>
              <a:t>分辨率是指尺子的最小刻度值，假如尺子的最小刻度值为</a:t>
            </a:r>
            <a:r>
              <a:rPr lang="en-US" altLang="zh-CN"/>
              <a:t>1</a:t>
            </a:r>
            <a:r>
              <a:rPr lang="zh-CN" altLang="zh-CN"/>
              <a:t>厘米，我们称这把尺子的分辨率为</a:t>
            </a:r>
            <a:r>
              <a:rPr lang="en-US" altLang="zh-CN"/>
              <a:t>1</a:t>
            </a:r>
            <a:r>
              <a:rPr lang="zh-CN" altLang="zh-CN"/>
              <a:t>厘米，它只能用于测量厘米级的尺寸，对于毫米级的长度，这就无法用这把尺子进行测量了。如果把尺子加热拉长，尺子的误差会大于</a:t>
            </a:r>
            <a:r>
              <a:rPr lang="en-US" altLang="zh-CN"/>
              <a:t>5</a:t>
            </a:r>
            <a:r>
              <a:rPr lang="zh-CN" altLang="zh-CN"/>
              <a:t>毫米，但它的分辨率仍为</a:t>
            </a:r>
            <a:r>
              <a:rPr lang="en-US" altLang="zh-CN"/>
              <a:t>1</a:t>
            </a:r>
            <a:r>
              <a:rPr lang="zh-CN" altLang="zh-CN"/>
              <a:t>厘米，只是它测出的</a:t>
            </a:r>
            <a:r>
              <a:rPr lang="en-US" altLang="zh-CN"/>
              <a:t>1</a:t>
            </a:r>
            <a:r>
              <a:rPr lang="zh-CN" altLang="zh-CN"/>
              <a:t>厘米值与真实值之间差得更远了。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219742"/>
              </p:ext>
            </p:extLst>
          </p:nvPr>
        </p:nvGraphicFramePr>
        <p:xfrm>
          <a:off x="899592" y="2636912"/>
          <a:ext cx="7488832" cy="1800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6210"/>
                <a:gridCol w="6272622"/>
              </a:tblGrid>
              <a:tr h="45005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参数</a:t>
                      </a:r>
                      <a:endParaRPr lang="zh-CN" sz="18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说明</a:t>
                      </a:r>
                      <a:endParaRPr lang="zh-CN" sz="18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/>
                </a:tc>
              </a:tr>
              <a:tr h="45005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线性误差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指传感器测量值与真实物理量值之间的拟合度误差。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45005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分辨率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指传感器可检测到的最小物理量的单位。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45005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采样频率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指在单位时间内的采样次数。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4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MPU6050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传感器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姿态检测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3001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3</a:t>
            </a:r>
            <a:r>
              <a:rPr lang="en-US" altLang="zh-CN" sz="2400" b="1" smtClean="0"/>
              <a:t>. </a:t>
            </a:r>
            <a:r>
              <a:rPr lang="zh-CN" altLang="en-US" sz="2400" b="1" smtClean="0"/>
              <a:t>物理量</a:t>
            </a:r>
            <a:r>
              <a:rPr lang="zh-CN" altLang="en-US" sz="2400" b="1"/>
              <a:t>的表示方法</a:t>
            </a:r>
          </a:p>
        </p:txBody>
      </p:sp>
      <p:sp>
        <p:nvSpPr>
          <p:cNvPr id="5" name="矩形 4"/>
          <p:cNvSpPr/>
          <p:nvPr/>
        </p:nvSpPr>
        <p:spPr>
          <a:xfrm>
            <a:off x="467544" y="1720840"/>
            <a:ext cx="8136904" cy="1285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en-US" smtClean="0"/>
              <a:t>大部分</a:t>
            </a:r>
            <a:r>
              <a:rPr lang="zh-CN" altLang="en-US"/>
              <a:t>传感器的输出都是与电压成比例关系的，电压值一般采用</a:t>
            </a:r>
            <a:r>
              <a:rPr lang="en-US" altLang="zh-CN"/>
              <a:t>ADC</a:t>
            </a:r>
            <a:r>
              <a:rPr lang="zh-CN" altLang="en-US"/>
              <a:t>来测量，而</a:t>
            </a:r>
            <a:r>
              <a:rPr lang="en-US" altLang="zh-CN"/>
              <a:t>ADC</a:t>
            </a:r>
            <a:r>
              <a:rPr lang="zh-CN" altLang="en-US"/>
              <a:t>一般有固定的位数，如</a:t>
            </a:r>
            <a:r>
              <a:rPr lang="en-US" altLang="zh-CN"/>
              <a:t>8</a:t>
            </a:r>
            <a:r>
              <a:rPr lang="zh-CN" altLang="en-US"/>
              <a:t>位</a:t>
            </a:r>
            <a:r>
              <a:rPr lang="en-US" altLang="zh-CN"/>
              <a:t>ADC</a:t>
            </a:r>
            <a:r>
              <a:rPr lang="zh-CN" altLang="en-US"/>
              <a:t>、</a:t>
            </a:r>
            <a:r>
              <a:rPr lang="en-US" altLang="zh-CN"/>
              <a:t>12</a:t>
            </a:r>
            <a:r>
              <a:rPr lang="zh-CN" altLang="en-US"/>
              <a:t>位</a:t>
            </a:r>
            <a:r>
              <a:rPr lang="en-US" altLang="zh-CN"/>
              <a:t>ADC</a:t>
            </a:r>
            <a:r>
              <a:rPr lang="zh-CN" altLang="en-US"/>
              <a:t>等，</a:t>
            </a:r>
            <a:r>
              <a:rPr lang="en-US" altLang="zh-CN"/>
              <a:t>ADC</a:t>
            </a:r>
            <a:r>
              <a:rPr lang="zh-CN" altLang="en-US"/>
              <a:t>的位数会影响测量的分辨率及量程。</a:t>
            </a:r>
            <a:endParaRPr lang="zh-CN" altLang="zh-CN"/>
          </a:p>
        </p:txBody>
      </p:sp>
      <p:pic>
        <p:nvPicPr>
          <p:cNvPr id="8" name="图片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4424474"/>
            <a:ext cx="3509339" cy="22322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矩形 5"/>
          <p:cNvSpPr/>
          <p:nvPr/>
        </p:nvSpPr>
        <p:spPr>
          <a:xfrm>
            <a:off x="467544" y="3224145"/>
            <a:ext cx="8280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	</a:t>
            </a:r>
            <a:r>
              <a:rPr lang="zh-CN" altLang="zh-CN" smtClean="0"/>
              <a:t>假设</a:t>
            </a:r>
            <a:r>
              <a:rPr lang="zh-CN" altLang="zh-CN"/>
              <a:t>用一个</a:t>
            </a:r>
            <a:r>
              <a:rPr lang="en-US" altLang="zh-CN"/>
              <a:t>2</a:t>
            </a:r>
            <a:r>
              <a:rPr lang="zh-CN" altLang="zh-CN"/>
              <a:t>位的</a:t>
            </a:r>
            <a:r>
              <a:rPr lang="en-US" altLang="zh-CN"/>
              <a:t>ADC</a:t>
            </a:r>
            <a:r>
              <a:rPr lang="zh-CN" altLang="zh-CN"/>
              <a:t>来测量长度，</a:t>
            </a:r>
            <a:r>
              <a:rPr lang="en-US" altLang="zh-CN"/>
              <a:t>2</a:t>
            </a:r>
            <a:r>
              <a:rPr lang="zh-CN" altLang="zh-CN"/>
              <a:t>位的</a:t>
            </a:r>
            <a:r>
              <a:rPr lang="en-US" altLang="zh-CN"/>
              <a:t>ADC</a:t>
            </a:r>
            <a:r>
              <a:rPr lang="zh-CN" altLang="zh-CN"/>
              <a:t>最多只能表示</a:t>
            </a:r>
            <a:r>
              <a:rPr lang="en-US" altLang="zh-CN"/>
              <a:t>0</a:t>
            </a:r>
            <a:r>
              <a:rPr lang="zh-CN" altLang="zh-CN"/>
              <a:t>、</a:t>
            </a:r>
            <a:r>
              <a:rPr lang="en-US" altLang="zh-CN"/>
              <a:t>1</a:t>
            </a:r>
            <a:r>
              <a:rPr lang="zh-CN" altLang="zh-CN"/>
              <a:t>、</a:t>
            </a:r>
            <a:r>
              <a:rPr lang="en-US" altLang="zh-CN"/>
              <a:t>2</a:t>
            </a:r>
            <a:r>
              <a:rPr lang="zh-CN" altLang="zh-CN"/>
              <a:t>、</a:t>
            </a:r>
            <a:r>
              <a:rPr lang="en-US" altLang="zh-CN"/>
              <a:t>3</a:t>
            </a:r>
            <a:r>
              <a:rPr lang="zh-CN" altLang="zh-CN"/>
              <a:t>这四个数，假如它的分辨率为</a:t>
            </a:r>
            <a:r>
              <a:rPr lang="en-US" altLang="zh-CN"/>
              <a:t>20</a:t>
            </a:r>
            <a:r>
              <a:rPr lang="zh-CN" altLang="zh-CN"/>
              <a:t>厘米，那么它最大的测量长度为</a:t>
            </a:r>
            <a:r>
              <a:rPr lang="en-US" altLang="zh-CN"/>
              <a:t>60</a:t>
            </a:r>
            <a:r>
              <a:rPr lang="zh-CN" altLang="zh-CN"/>
              <a:t>厘米，假如它的分辨率为</a:t>
            </a:r>
            <a:r>
              <a:rPr lang="en-US" altLang="zh-CN"/>
              <a:t>10</a:t>
            </a:r>
            <a:r>
              <a:rPr lang="zh-CN" altLang="zh-CN"/>
              <a:t>厘米，那么它的最大测量长度为</a:t>
            </a:r>
            <a:r>
              <a:rPr lang="en-US" altLang="zh-CN"/>
              <a:t>30</a:t>
            </a:r>
            <a:r>
              <a:rPr lang="zh-CN" altLang="zh-CN"/>
              <a:t>厘米，由此可知，对于特定位数的</a:t>
            </a:r>
            <a:r>
              <a:rPr lang="en-US" altLang="zh-CN"/>
              <a:t>ADC</a:t>
            </a:r>
            <a:r>
              <a:rPr lang="zh-CN" altLang="zh-CN"/>
              <a:t>，量程和分辨率不可兼得。</a:t>
            </a:r>
          </a:p>
        </p:txBody>
      </p:sp>
    </p:spTree>
    <p:extLst>
      <p:ext uri="{BB962C8B-B14F-4D97-AF65-F5344CB8AC3E}">
        <p14:creationId xmlns:p14="http://schemas.microsoft.com/office/powerpoint/2010/main" val="110675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MPU6050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传感器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姿态检测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3001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3</a:t>
            </a:r>
            <a:r>
              <a:rPr lang="en-US" altLang="zh-CN" sz="2400" b="1" smtClean="0"/>
              <a:t>. </a:t>
            </a:r>
            <a:r>
              <a:rPr lang="zh-CN" altLang="en-US" sz="2400" b="1" smtClean="0"/>
              <a:t>物理量</a:t>
            </a:r>
            <a:r>
              <a:rPr lang="zh-CN" altLang="en-US" sz="2400" b="1"/>
              <a:t>的表示方法</a:t>
            </a:r>
          </a:p>
        </p:txBody>
      </p:sp>
      <p:sp>
        <p:nvSpPr>
          <p:cNvPr id="5" name="矩形 4"/>
          <p:cNvSpPr/>
          <p:nvPr/>
        </p:nvSpPr>
        <p:spPr>
          <a:xfrm>
            <a:off x="467544" y="1720840"/>
            <a:ext cx="8136904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/>
              <a:t>在实际应用中，常常直接用</a:t>
            </a:r>
            <a:r>
              <a:rPr lang="en-US" altLang="zh-CN"/>
              <a:t>ADC</a:t>
            </a:r>
            <a:r>
              <a:rPr lang="zh-CN" altLang="zh-CN"/>
              <a:t>每位表征的物理量值来表示分辨率，如每位代表</a:t>
            </a:r>
            <a:r>
              <a:rPr lang="en-US" altLang="zh-CN"/>
              <a:t>20</a:t>
            </a:r>
            <a:r>
              <a:rPr lang="zh-CN" altLang="zh-CN"/>
              <a:t>厘米，我们称它的分辨率为</a:t>
            </a:r>
            <a:r>
              <a:rPr lang="en-US" altLang="zh-CN"/>
              <a:t>1LSB/20cm</a:t>
            </a:r>
            <a:r>
              <a:rPr lang="zh-CN" altLang="zh-CN"/>
              <a:t>，它等效于</a:t>
            </a:r>
            <a:r>
              <a:rPr lang="en-US" altLang="zh-CN"/>
              <a:t>5</a:t>
            </a:r>
            <a:r>
              <a:rPr lang="zh-CN" altLang="zh-CN"/>
              <a:t>位表示</a:t>
            </a:r>
            <a:r>
              <a:rPr lang="en-US" altLang="zh-CN"/>
              <a:t>1</a:t>
            </a:r>
            <a:r>
              <a:rPr lang="zh-CN" altLang="zh-CN"/>
              <a:t>米：</a:t>
            </a:r>
            <a:r>
              <a:rPr lang="en-US" altLang="zh-CN"/>
              <a:t>5LSB/m</a:t>
            </a:r>
            <a:r>
              <a:rPr lang="zh-CN" altLang="zh-CN"/>
              <a:t>。其中的</a:t>
            </a:r>
            <a:r>
              <a:rPr lang="en-US" altLang="zh-CN"/>
              <a:t>LSB</a:t>
            </a:r>
            <a:r>
              <a:rPr lang="zh-CN" altLang="zh-CN"/>
              <a:t>（</a:t>
            </a:r>
            <a:r>
              <a:rPr lang="en-US" altLang="zh-CN"/>
              <a:t>Least Significant Bit</a:t>
            </a:r>
            <a:r>
              <a:rPr lang="zh-CN" altLang="zh-CN"/>
              <a:t>），意为最</a:t>
            </a:r>
            <a:r>
              <a:rPr lang="en-US" altLang="zh-CN"/>
              <a:t>ADC</a:t>
            </a:r>
            <a:r>
              <a:rPr lang="zh-CN" altLang="zh-CN"/>
              <a:t>的低有效位。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使用</a:t>
            </a:r>
            <a:r>
              <a:rPr lang="zh-CN" altLang="zh-CN"/>
              <a:t>采样得到的</a:t>
            </a:r>
            <a:r>
              <a:rPr lang="en-US" altLang="zh-CN"/>
              <a:t>ADC</a:t>
            </a:r>
            <a:r>
              <a:rPr lang="zh-CN" altLang="zh-CN"/>
              <a:t>数值，除以分辨率，即可求取得到物理量。例如使用分辨率为</a:t>
            </a:r>
            <a:r>
              <a:rPr lang="en-US" altLang="zh-CN"/>
              <a:t>5LSB/m</a:t>
            </a:r>
            <a:r>
              <a:rPr lang="zh-CN" altLang="zh-CN"/>
              <a:t>、线性误差为</a:t>
            </a:r>
            <a:r>
              <a:rPr lang="en-US" altLang="zh-CN"/>
              <a:t>0.1m</a:t>
            </a:r>
            <a:r>
              <a:rPr lang="zh-CN" altLang="zh-CN"/>
              <a:t>的传感器进行长度测量，其</a:t>
            </a:r>
            <a:r>
              <a:rPr lang="en-US" altLang="zh-CN"/>
              <a:t>ADC</a:t>
            </a:r>
            <a:r>
              <a:rPr lang="zh-CN" altLang="zh-CN"/>
              <a:t>采样得到数据值为“</a:t>
            </a:r>
            <a:r>
              <a:rPr lang="en-US" altLang="zh-CN"/>
              <a:t>20</a:t>
            </a:r>
            <a:r>
              <a:rPr lang="zh-CN" altLang="zh-CN"/>
              <a:t>”，可计算知道该传感器的测量值为</a:t>
            </a:r>
            <a:r>
              <a:rPr lang="en-US" altLang="zh-CN"/>
              <a:t>4</a:t>
            </a:r>
            <a:r>
              <a:rPr lang="zh-CN" altLang="zh-CN"/>
              <a:t>米，而该长度的真实值介于</a:t>
            </a:r>
            <a:r>
              <a:rPr lang="en-US" altLang="zh-CN"/>
              <a:t>3.9-4.1</a:t>
            </a:r>
            <a:r>
              <a:rPr lang="zh-CN" altLang="zh-CN"/>
              <a:t>米之间。</a:t>
            </a:r>
          </a:p>
        </p:txBody>
      </p:sp>
      <p:pic>
        <p:nvPicPr>
          <p:cNvPr id="8" name="图片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4424474"/>
            <a:ext cx="3509339" cy="22322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2230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4636</TotalTime>
  <Pages>0</Pages>
  <Words>168</Words>
  <Characters>0</Characters>
  <Application>Microsoft Office PowerPoint</Application>
  <DocSecurity>0</DocSecurity>
  <PresentationFormat>全屏显示(4:3)</PresentationFormat>
  <Lines>0</Lines>
  <Paragraphs>48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396</cp:revision>
  <dcterms:created xsi:type="dcterms:W3CDTF">2014-09-22T09:17:55Z</dcterms:created>
  <dcterms:modified xsi:type="dcterms:W3CDTF">2018-01-05T09:14:35Z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