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4" r:id="rId4"/>
    <p:sldId id="296" r:id="rId5"/>
    <p:sldId id="300" r:id="rId6"/>
    <p:sldId id="301" r:id="rId7"/>
    <p:sldId id="302" r:id="rId8"/>
    <p:sldId id="303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4117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4688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02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6391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8928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5260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72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9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445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79398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139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85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MPU6050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传感器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姿态检测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姿态检测的基本概念</a:t>
            </a:r>
            <a:endParaRPr lang="zh-CN" altLang="en-US" sz="28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48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传感器介绍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实验：获取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传感器的工作原理及参数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7933" y="458739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实验：移植官方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DMP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参考资料</a:t>
            </a:r>
            <a:r>
              <a:rPr lang="en-US" altLang="zh-CN" smtClean="0">
                <a:solidFill>
                  <a:srgbClr val="000000"/>
                </a:solidFill>
              </a:rPr>
              <a:t>《</a:t>
            </a:r>
            <a:r>
              <a:rPr lang="zh-CN" altLang="en-US" smtClean="0">
                <a:solidFill>
                  <a:srgbClr val="000000"/>
                </a:solidFill>
              </a:rPr>
              <a:t>零死角玩转</a:t>
            </a:r>
            <a:r>
              <a:rPr lang="en-US" altLang="zh-CN" smtClean="0">
                <a:solidFill>
                  <a:srgbClr val="000000"/>
                </a:solidFill>
              </a:rPr>
              <a:t>STM32》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“</a:t>
            </a:r>
            <a:r>
              <a:rPr lang="en-US" altLang="zh-CN" smtClean="0">
                <a:solidFill>
                  <a:srgbClr val="000000"/>
                </a:solidFill>
              </a:rPr>
              <a:t>MPU6050—</a:t>
            </a:r>
            <a:r>
              <a:rPr lang="zh-CN" altLang="en-US" smtClean="0">
                <a:solidFill>
                  <a:srgbClr val="000000"/>
                </a:solidFill>
              </a:rPr>
              <a:t>姿态检测”章节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362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我们的</a:t>
            </a:r>
            <a:r>
              <a:rPr lang="en-US" altLang="zh-CN"/>
              <a:t>STM32F4</a:t>
            </a:r>
            <a:r>
              <a:rPr lang="zh-CN" altLang="zh-CN"/>
              <a:t>实验板上有一个</a:t>
            </a:r>
            <a:r>
              <a:rPr lang="en-US" altLang="zh-CN" smtClean="0"/>
              <a:t>MPU6050</a:t>
            </a:r>
            <a:r>
              <a:rPr lang="zh-CN" altLang="zh-CN" smtClean="0"/>
              <a:t>芯片，</a:t>
            </a:r>
            <a:r>
              <a:rPr lang="zh-CN" altLang="zh-CN"/>
              <a:t>它是一种六轴传感器模块，采用</a:t>
            </a:r>
            <a:r>
              <a:rPr lang="en-US" altLang="zh-CN"/>
              <a:t>InvenSense</a:t>
            </a:r>
            <a:r>
              <a:rPr lang="zh-CN" altLang="zh-CN"/>
              <a:t>公司的</a:t>
            </a:r>
            <a:r>
              <a:rPr lang="en-US" altLang="zh-CN"/>
              <a:t>MPU6050</a:t>
            </a:r>
            <a:r>
              <a:rPr lang="zh-CN" altLang="zh-CN"/>
              <a:t>作为主芯片，能同时检测三轴加速度、三轴陀螺仪</a:t>
            </a:r>
            <a:r>
              <a:rPr lang="en-US" altLang="zh-CN"/>
              <a:t>(</a:t>
            </a:r>
            <a:r>
              <a:rPr lang="zh-CN" altLang="zh-CN"/>
              <a:t>三轴角速度</a:t>
            </a:r>
            <a:r>
              <a:rPr lang="en-US" altLang="zh-CN"/>
              <a:t>)</a:t>
            </a:r>
            <a:r>
              <a:rPr lang="zh-CN" altLang="zh-CN"/>
              <a:t>的运动数据以及温度数据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利用</a:t>
            </a:r>
            <a:r>
              <a:rPr lang="en-US" altLang="zh-CN"/>
              <a:t>MPU6050</a:t>
            </a:r>
            <a:r>
              <a:rPr lang="zh-CN" altLang="zh-CN"/>
              <a:t>芯片内部的</a:t>
            </a:r>
            <a:r>
              <a:rPr lang="en-US" altLang="zh-CN"/>
              <a:t>DMP</a:t>
            </a:r>
            <a:r>
              <a:rPr lang="zh-CN" altLang="zh-CN"/>
              <a:t>模块（</a:t>
            </a:r>
            <a:r>
              <a:rPr lang="en-US" altLang="zh-CN"/>
              <a:t>Digital Motion Processor</a:t>
            </a:r>
            <a:r>
              <a:rPr lang="zh-CN" altLang="zh-CN"/>
              <a:t>数字运动处理器），可对传感器数据进行滤波、融合处理，它直接通过</a:t>
            </a:r>
            <a:r>
              <a:rPr lang="en-US" altLang="zh-CN"/>
              <a:t>I2C</a:t>
            </a:r>
            <a:r>
              <a:rPr lang="zh-CN" altLang="zh-CN"/>
              <a:t>接口向主控器输出姿态解算后的姿态数据，降低主控器的运算量。其姿态解算频率最高可达</a:t>
            </a:r>
            <a:r>
              <a:rPr lang="en-US" altLang="zh-CN"/>
              <a:t>200Hz</a:t>
            </a:r>
            <a:r>
              <a:rPr lang="zh-CN" altLang="zh-CN"/>
              <a:t>，非常适合用于对姿态控制实时要求较高的领域。常见应用于手机、智能手环、四轴飞行器及计步器等的姿态检测。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/>
              <a:t>简介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3" y="1772816"/>
            <a:ext cx="3915906" cy="3210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39552" y="5517232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图中</a:t>
            </a:r>
            <a:r>
              <a:rPr lang="zh-CN" altLang="zh-CN" smtClean="0"/>
              <a:t>表示</a:t>
            </a:r>
            <a:r>
              <a:rPr lang="zh-CN" altLang="zh-CN"/>
              <a:t>的坐标系及旋转符号标出了</a:t>
            </a:r>
            <a:r>
              <a:rPr lang="en-US" altLang="zh-CN"/>
              <a:t>MPU6050</a:t>
            </a:r>
            <a:r>
              <a:rPr lang="zh-CN" altLang="zh-CN"/>
              <a:t>传感器的</a:t>
            </a:r>
            <a:r>
              <a:rPr lang="en-US" altLang="zh-CN"/>
              <a:t>XYZ</a:t>
            </a:r>
            <a:r>
              <a:rPr lang="zh-CN" altLang="zh-CN"/>
              <a:t>轴的加速度有角速度的正方向。</a:t>
            </a:r>
          </a:p>
        </p:txBody>
      </p:sp>
    </p:spTree>
    <p:extLst>
      <p:ext uri="{BB962C8B-B14F-4D97-AF65-F5344CB8AC3E}">
        <p14:creationId xmlns:p14="http://schemas.microsoft.com/office/powerpoint/2010/main" val="6405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/>
              <a:t>的特性参数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08397"/>
              </p:ext>
            </p:extLst>
          </p:nvPr>
        </p:nvGraphicFramePr>
        <p:xfrm>
          <a:off x="1774348" y="1594052"/>
          <a:ext cx="5677972" cy="579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109"/>
                <a:gridCol w="4303863"/>
              </a:tblGrid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smtClean="0">
                          <a:effectLst/>
                        </a:rPr>
                        <a:t>参数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供电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3.3V-5V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通讯接口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协议，支持的</a:t>
                      </a:r>
                      <a:r>
                        <a:rPr lang="en-US" sz="1050">
                          <a:effectLst/>
                        </a:rPr>
                        <a:t>I2C</a:t>
                      </a:r>
                      <a:r>
                        <a:rPr lang="zh-CN" sz="1050">
                          <a:effectLst/>
                        </a:rPr>
                        <a:t>时钟最高频率为</a:t>
                      </a:r>
                      <a:r>
                        <a:rPr lang="en-US" sz="1050">
                          <a:effectLst/>
                        </a:rPr>
                        <a:t>400KHz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测量维度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加速度：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维</a:t>
                      </a:r>
                      <a:r>
                        <a:rPr lang="en-US" sz="1050">
                          <a:effectLst/>
                        </a:rPr>
                        <a:t>         </a:t>
                      </a:r>
                      <a:r>
                        <a:rPr lang="zh-CN" sz="1050">
                          <a:effectLst/>
                        </a:rPr>
                        <a:t>陀螺仪：</a:t>
                      </a:r>
                      <a:r>
                        <a:rPr lang="en-US" sz="1050">
                          <a:effectLst/>
                        </a:rPr>
                        <a:t>3</a:t>
                      </a:r>
                      <a:r>
                        <a:rPr lang="zh-CN" sz="1050">
                          <a:effectLst/>
                        </a:rPr>
                        <a:t>维</a:t>
                      </a:r>
                      <a:r>
                        <a:rPr lang="en-US" sz="1050">
                          <a:effectLst/>
                        </a:rPr>
                        <a:t> 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ADC</a:t>
                      </a:r>
                      <a:r>
                        <a:rPr lang="zh-CN" sz="1050">
                          <a:effectLst/>
                        </a:rPr>
                        <a:t>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加速度：</a:t>
                      </a:r>
                      <a:r>
                        <a:rPr lang="en-US" sz="1050">
                          <a:effectLst/>
                        </a:rPr>
                        <a:t>16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r>
                        <a:rPr lang="en-US" sz="1050">
                          <a:effectLst/>
                        </a:rPr>
                        <a:t>        </a:t>
                      </a:r>
                      <a:r>
                        <a:rPr lang="zh-CN" sz="1050">
                          <a:effectLst/>
                        </a:rPr>
                        <a:t>陀螺仪：</a:t>
                      </a:r>
                      <a:r>
                        <a:rPr lang="en-US" sz="1050">
                          <a:effectLst/>
                        </a:rPr>
                        <a:t>16</a:t>
                      </a:r>
                      <a:r>
                        <a:rPr lang="zh-CN" sz="1050">
                          <a:effectLst/>
                        </a:rPr>
                        <a:t>位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2g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4g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8g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16g       </a:t>
                      </a:r>
                      <a:r>
                        <a:rPr lang="zh-CN" sz="1050">
                          <a:effectLst/>
                        </a:rPr>
                        <a:t>其中</a:t>
                      </a:r>
                      <a:r>
                        <a:rPr lang="en-US" sz="1050">
                          <a:effectLst/>
                        </a:rPr>
                        <a:t>g</a:t>
                      </a:r>
                      <a:r>
                        <a:rPr lang="zh-CN" sz="1050">
                          <a:effectLst/>
                        </a:rPr>
                        <a:t>为重力加速度常数，</a:t>
                      </a:r>
                      <a:r>
                        <a:rPr lang="en-US" sz="1050">
                          <a:effectLst/>
                        </a:rPr>
                        <a:t>g=9.8m/s </a:t>
                      </a:r>
                      <a:r>
                        <a:rPr lang="zh-CN" sz="1050">
                          <a:effectLst/>
                        </a:rPr>
                        <a:t>²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加速度最高分辨率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16384 LSB/g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0.1g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加速度输出频率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1000Hz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250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 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500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 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1000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r>
                        <a:rPr lang="zh-CN" sz="1050">
                          <a:effectLst/>
                        </a:rPr>
                        <a:t>、±</a:t>
                      </a:r>
                      <a:r>
                        <a:rPr lang="en-US" sz="1050">
                          <a:effectLst/>
                        </a:rPr>
                        <a:t>2000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r>
                        <a:rPr lang="zh-CN" sz="1050">
                          <a:effectLst/>
                        </a:rPr>
                        <a:t>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陀螺仪最高分辨率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131 LSB/(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/s)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0.1 </a:t>
                      </a:r>
                      <a:r>
                        <a:rPr lang="zh-CN" sz="1050">
                          <a:effectLst/>
                        </a:rPr>
                        <a:t>º</a:t>
                      </a:r>
                      <a:r>
                        <a:rPr lang="en-US" sz="1050">
                          <a:effectLst/>
                        </a:rPr>
                        <a:t>/s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陀螺仪输出频率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 8000Hz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DMP</a:t>
                      </a:r>
                      <a:r>
                        <a:rPr lang="zh-CN" sz="1050">
                          <a:effectLst/>
                        </a:rPr>
                        <a:t>姿态解算频率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最高</a:t>
                      </a:r>
                      <a:r>
                        <a:rPr lang="en-US" sz="1050">
                          <a:effectLst/>
                        </a:rPr>
                        <a:t>200Hz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温度传感器测量范围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-40~ +85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温度传感器分辨率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340 LSB/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r>
                        <a:rPr lang="en-US" sz="1050">
                          <a:effectLst/>
                        </a:rPr>
                        <a:t>            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温度传感器线性误差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±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工作温度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-40~ +85</a:t>
                      </a:r>
                      <a:r>
                        <a:rPr lang="zh-CN" sz="1050">
                          <a:effectLst/>
                        </a:rPr>
                        <a:t>℃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030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功耗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500uA~3.9mA  (</a:t>
                      </a:r>
                      <a:r>
                        <a:rPr lang="zh-CN" sz="1050">
                          <a:effectLst/>
                        </a:rPr>
                        <a:t>工作电压</a:t>
                      </a:r>
                      <a:r>
                        <a:rPr lang="en-US" sz="1050">
                          <a:effectLst/>
                        </a:rPr>
                        <a:t>3.3V)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 smtClean="0"/>
              <a:t>的特性参数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加速度与陀螺仪传感器的</a:t>
            </a:r>
            <a:r>
              <a:rPr lang="en-US" altLang="zh-CN"/>
              <a:t>ADC</a:t>
            </a:r>
            <a:r>
              <a:rPr lang="zh-CN" altLang="zh-CN"/>
              <a:t>均为</a:t>
            </a:r>
            <a:r>
              <a:rPr lang="en-US" altLang="zh-CN"/>
              <a:t>16</a:t>
            </a:r>
            <a:r>
              <a:rPr lang="zh-CN" altLang="zh-CN"/>
              <a:t>位，它们的量程及分辨率可选多种</a:t>
            </a:r>
            <a:r>
              <a:rPr lang="zh-CN" altLang="zh-CN" smtClean="0"/>
              <a:t>模式</a:t>
            </a:r>
            <a:r>
              <a:rPr lang="zh-CN" altLang="en-US"/>
              <a:t>：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87" y="2242324"/>
            <a:ext cx="5755376" cy="175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2" y="4298809"/>
            <a:ext cx="870079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MPU6050</a:t>
            </a:r>
            <a:r>
              <a:rPr lang="zh-CN" altLang="en-US" sz="2400" b="1" smtClean="0"/>
              <a:t>的特性参数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从</a:t>
            </a:r>
            <a:r>
              <a:rPr lang="zh-CN" altLang="zh-CN"/>
              <a:t>表中还可了解到传感器的加速度及陀螺仪的采样频率分别为</a:t>
            </a:r>
            <a:r>
              <a:rPr lang="en-US" altLang="zh-CN"/>
              <a:t>1000Hz</a:t>
            </a:r>
            <a:r>
              <a:rPr lang="zh-CN" altLang="zh-CN"/>
              <a:t>及</a:t>
            </a:r>
            <a:r>
              <a:rPr lang="en-US" altLang="zh-CN"/>
              <a:t>8000Hz</a:t>
            </a:r>
            <a:r>
              <a:rPr lang="zh-CN" altLang="zh-CN"/>
              <a:t>，它们是指加速度及角速度数据的采样频率，我们可以使用</a:t>
            </a:r>
            <a:r>
              <a:rPr lang="en-US" altLang="zh-CN"/>
              <a:t>STM32</a:t>
            </a:r>
            <a:r>
              <a:rPr lang="zh-CN" altLang="zh-CN"/>
              <a:t>控制器把这些数据读取出来然后进行姿态融合解算，以求出传感器当前的姿态</a:t>
            </a:r>
            <a:r>
              <a:rPr lang="en-US" altLang="zh-CN"/>
              <a:t>(</a:t>
            </a:r>
            <a:r>
              <a:rPr lang="zh-CN" altLang="zh-CN"/>
              <a:t>即求出偏航角、横滚角、俯仰角</a:t>
            </a:r>
            <a:r>
              <a:rPr lang="en-US" altLang="zh-CN"/>
              <a:t>)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而</a:t>
            </a:r>
            <a:r>
              <a:rPr lang="zh-CN" altLang="zh-CN"/>
              <a:t>如果我们使用传感器内部的</a:t>
            </a:r>
            <a:r>
              <a:rPr lang="en-US" altLang="zh-CN"/>
              <a:t>DMP</a:t>
            </a:r>
            <a:r>
              <a:rPr lang="zh-CN" altLang="zh-CN"/>
              <a:t>单元进行解算，它可以直接对采样得到的加速度及角速度进行姿态解算，解算得到的结果再输出给</a:t>
            </a:r>
            <a:r>
              <a:rPr lang="en-US" altLang="zh-CN"/>
              <a:t>STM32</a:t>
            </a:r>
            <a:r>
              <a:rPr lang="zh-CN" altLang="zh-CN"/>
              <a:t>控制器，即</a:t>
            </a:r>
            <a:r>
              <a:rPr lang="en-US" altLang="zh-CN"/>
              <a:t>STM32</a:t>
            </a:r>
            <a:r>
              <a:rPr lang="zh-CN" altLang="zh-CN"/>
              <a:t>无需自己计算，可直接获取偏航角、横滚角及俯仰角，该</a:t>
            </a:r>
            <a:r>
              <a:rPr lang="en-US" altLang="zh-CN"/>
              <a:t>DMP</a:t>
            </a:r>
            <a:r>
              <a:rPr lang="zh-CN" altLang="zh-CN"/>
              <a:t>每秒可输出</a:t>
            </a:r>
            <a:r>
              <a:rPr lang="en-US" altLang="zh-CN"/>
              <a:t>200</a:t>
            </a:r>
            <a:r>
              <a:rPr lang="zh-CN" altLang="zh-CN"/>
              <a:t>次姿态数据。</a:t>
            </a:r>
          </a:p>
        </p:txBody>
      </p:sp>
    </p:spTree>
    <p:extLst>
      <p:ext uri="{BB962C8B-B14F-4D97-AF65-F5344CB8AC3E}">
        <p14:creationId xmlns:p14="http://schemas.microsoft.com/office/powerpoint/2010/main" val="413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Pages>0</Pages>
  <Words>301</Words>
  <Characters>0</Characters>
  <Application>Microsoft Office PowerPoint</Application>
  <DocSecurity>0</DocSecurity>
  <PresentationFormat>全屏显示(4:3)</PresentationFormat>
  <Lines>0</Lines>
  <Paragraphs>87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401</cp:revision>
  <dcterms:created xsi:type="dcterms:W3CDTF">2014-09-22T09:17:55Z</dcterms:created>
  <dcterms:modified xsi:type="dcterms:W3CDTF">2018-01-05T09:13:57Z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