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sldIdLst>
    <p:sldId id="287" r:id="rId2"/>
    <p:sldId id="273" r:id="rId3"/>
    <p:sldId id="296" r:id="rId4"/>
    <p:sldId id="297" r:id="rId5"/>
    <p:sldId id="298" r:id="rId6"/>
    <p:sldId id="299" r:id="rId7"/>
    <p:sldId id="300" r:id="rId8"/>
    <p:sldId id="301" r:id="rId9"/>
    <p:sldId id="302" r:id="rId10"/>
    <p:sldId id="303" r:id="rId11"/>
    <p:sldId id="304" r:id="rId12"/>
    <p:sldId id="305" r:id="rId13"/>
    <p:sldId id="306" r:id="rId14"/>
    <p:sldId id="307" r:id="rId15"/>
    <p:sldId id="308" r:id="rId16"/>
    <p:sldId id="309" r:id="rId17"/>
    <p:sldId id="283" r:id="rId18"/>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88EFC"/>
    <a:srgbClr val="FE978C"/>
    <a:srgbClr val="FFA850"/>
    <a:srgbClr val="5B81CF"/>
    <a:srgbClr val="EAFBFF"/>
    <a:srgbClr val="76A4DC"/>
    <a:srgbClr val="248C51"/>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0" d="100"/>
          <a:sy n="80" d="100"/>
        </p:scale>
        <p:origin x="-1344" y="-67"/>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08423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4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在</a:t>
              </a:r>
              <a:r>
                <a:rPr lang="en-US" altLang="zh-CN" sz="3200" b="1" smtClean="0">
                  <a:latin typeface="微软雅黑" pitchFamily="34" charset="-122"/>
                  <a:ea typeface="微软雅黑" pitchFamily="34" charset="-122"/>
                </a:rPr>
                <a:t>SRAM</a:t>
              </a:r>
              <a:r>
                <a:rPr lang="zh-CN" altLang="en-US" sz="3200" b="1" smtClean="0">
                  <a:latin typeface="微软雅黑" pitchFamily="34" charset="-122"/>
                  <a:ea typeface="微软雅黑" pitchFamily="34" charset="-122"/>
                </a:rPr>
                <a:t>中调试代码</a:t>
              </a:r>
              <a:endParaRPr lang="zh-CN" altLang="en-US" sz="3200" b="1" dirty="0">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零死角玩转</a:t>
            </a:r>
            <a:r>
              <a:rPr lang="en-US" altLang="zh-CN" sz="3200" b="1" smtClean="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smtClean="0">
                  <a:solidFill>
                    <a:srgbClr val="7F7F7F"/>
                  </a:solidFill>
                  <a:latin typeface="微软雅黑" pitchFamily="34" charset="-122"/>
                  <a:ea typeface="微软雅黑" pitchFamily="34" charset="-122"/>
                  <a:cs typeface="宋体" pitchFamily="2" charset="-122"/>
                </a:rPr>
                <a:t>www.firebbs.cn</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196752"/>
            <a:ext cx="2723823" cy="461665"/>
          </a:xfrm>
          <a:prstGeom prst="rect">
            <a:avLst/>
          </a:prstGeom>
        </p:spPr>
        <p:txBody>
          <a:bodyPr wrap="none">
            <a:spAutoFit/>
          </a:bodyPr>
          <a:lstStyle/>
          <a:p>
            <a:r>
              <a:rPr lang="en-US" altLang="zh-CN" sz="2400" b="1" smtClean="0"/>
              <a:t>STM32</a:t>
            </a:r>
            <a:r>
              <a:rPr lang="zh-CN" altLang="en-US" sz="2400" b="1"/>
              <a:t>的启动方式</a:t>
            </a:r>
          </a:p>
        </p:txBody>
      </p:sp>
      <p:sp>
        <p:nvSpPr>
          <p:cNvPr id="2" name="矩形 1"/>
          <p:cNvSpPr/>
          <p:nvPr/>
        </p:nvSpPr>
        <p:spPr>
          <a:xfrm>
            <a:off x="501135" y="1724030"/>
            <a:ext cx="7848872" cy="3831818"/>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b="1" smtClean="0">
                <a:solidFill>
                  <a:srgbClr val="FF0000"/>
                </a:solidFill>
              </a:rPr>
              <a:t>系统</a:t>
            </a:r>
            <a:r>
              <a:rPr lang="zh-CN" altLang="zh-CN" b="1">
                <a:solidFill>
                  <a:srgbClr val="FF0000"/>
                </a:solidFill>
              </a:rPr>
              <a:t>存储器启动方式</a:t>
            </a:r>
          </a:p>
          <a:p>
            <a:pPr>
              <a:lnSpc>
                <a:spcPct val="150000"/>
              </a:lnSpc>
            </a:pPr>
            <a:r>
              <a:rPr lang="en-US" altLang="zh-CN" smtClean="0"/>
              <a:t>	</a:t>
            </a:r>
            <a:r>
              <a:rPr lang="zh-CN" altLang="zh-CN" smtClean="0"/>
              <a:t>当</a:t>
            </a:r>
            <a:r>
              <a:rPr lang="zh-CN" altLang="zh-CN"/>
              <a:t>芯片上电后采样到</a:t>
            </a:r>
            <a:r>
              <a:rPr lang="en-US" altLang="zh-CN"/>
              <a:t>BOOT0</a:t>
            </a:r>
            <a:r>
              <a:rPr lang="zh-CN" altLang="zh-CN"/>
              <a:t>引脚为高电平，</a:t>
            </a:r>
            <a:r>
              <a:rPr lang="en-US" altLang="zh-CN"/>
              <a:t>BOOT1</a:t>
            </a:r>
            <a:r>
              <a:rPr lang="zh-CN" altLang="zh-CN"/>
              <a:t>为低电平时，内核将从系统存储器的</a:t>
            </a:r>
            <a:r>
              <a:rPr lang="en-US" altLang="zh-CN"/>
              <a:t>0x1FFF0000</a:t>
            </a:r>
            <a:r>
              <a:rPr lang="zh-CN" altLang="zh-CN"/>
              <a:t>及</a:t>
            </a:r>
            <a:r>
              <a:rPr lang="en-US" altLang="zh-CN"/>
              <a:t>0x1FFF0004</a:t>
            </a:r>
            <a:r>
              <a:rPr lang="zh-CN" altLang="zh-CN"/>
              <a:t>获取</a:t>
            </a:r>
            <a:r>
              <a:rPr lang="en-US" altLang="zh-CN"/>
              <a:t>MSP</a:t>
            </a:r>
            <a:r>
              <a:rPr lang="zh-CN" altLang="zh-CN"/>
              <a:t>及</a:t>
            </a:r>
            <a:r>
              <a:rPr lang="en-US" altLang="zh-CN"/>
              <a:t>PC</a:t>
            </a:r>
            <a:r>
              <a:rPr lang="zh-CN" altLang="zh-CN"/>
              <a:t>值进行自举。系统存储器是一段特殊的空间，用户不能访问，</a:t>
            </a:r>
            <a:r>
              <a:rPr lang="en-US" altLang="zh-CN"/>
              <a:t>ST</a:t>
            </a:r>
            <a:r>
              <a:rPr lang="zh-CN" altLang="zh-CN"/>
              <a:t>公司在芯片出厂前就在系统存储器中固化了一段代码。因而使用系统存储器启动方式时，内核会执行该代码，该代码运行时，会为</a:t>
            </a:r>
            <a:r>
              <a:rPr lang="en-US" altLang="zh-CN"/>
              <a:t>ISP</a:t>
            </a:r>
            <a:r>
              <a:rPr lang="zh-CN" altLang="zh-CN"/>
              <a:t>提供支持</a:t>
            </a:r>
            <a:r>
              <a:rPr lang="en-US" altLang="zh-CN"/>
              <a:t>(In System Program)</a:t>
            </a:r>
            <a:r>
              <a:rPr lang="zh-CN" altLang="zh-CN"/>
              <a:t>，如检测</a:t>
            </a:r>
            <a:r>
              <a:rPr lang="en-US" altLang="zh-CN"/>
              <a:t>USART1/3</a:t>
            </a:r>
            <a:r>
              <a:rPr lang="zh-CN" altLang="zh-CN"/>
              <a:t>、</a:t>
            </a:r>
            <a:r>
              <a:rPr lang="en-US" altLang="zh-CN"/>
              <a:t>CAN2</a:t>
            </a:r>
            <a:r>
              <a:rPr lang="zh-CN" altLang="zh-CN"/>
              <a:t>及</a:t>
            </a:r>
            <a:r>
              <a:rPr lang="en-US" altLang="zh-CN"/>
              <a:t>USB</a:t>
            </a:r>
            <a:r>
              <a:rPr lang="zh-CN" altLang="zh-CN"/>
              <a:t>通讯接口传输过来的信息，并根据这些信息更新自己内部</a:t>
            </a:r>
            <a:r>
              <a:rPr lang="en-US" altLang="zh-CN"/>
              <a:t>FLASH</a:t>
            </a:r>
            <a:r>
              <a:rPr lang="zh-CN" altLang="zh-CN"/>
              <a:t>的内容，达到升级产品应用程序的目的，因此这种启动方式也称为</a:t>
            </a:r>
            <a:r>
              <a:rPr lang="en-US" altLang="zh-CN"/>
              <a:t>ISP</a:t>
            </a:r>
            <a:r>
              <a:rPr lang="zh-CN" altLang="zh-CN"/>
              <a:t>启动方式。</a:t>
            </a:r>
          </a:p>
        </p:txBody>
      </p:sp>
    </p:spTree>
    <p:extLst>
      <p:ext uri="{BB962C8B-B14F-4D97-AF65-F5344CB8AC3E}">
        <p14:creationId xmlns:p14="http://schemas.microsoft.com/office/powerpoint/2010/main" val="35968761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196752"/>
            <a:ext cx="3376245" cy="461665"/>
          </a:xfrm>
          <a:prstGeom prst="rect">
            <a:avLst/>
          </a:prstGeom>
        </p:spPr>
        <p:txBody>
          <a:bodyPr wrap="none">
            <a:spAutoFit/>
          </a:bodyPr>
          <a:lstStyle/>
          <a:p>
            <a:r>
              <a:rPr lang="zh-CN" altLang="en-US" sz="2400" b="1" smtClean="0"/>
              <a:t>内部</a:t>
            </a:r>
            <a:r>
              <a:rPr lang="en-US" altLang="zh-CN" sz="2400" b="1"/>
              <a:t>FLASH</a:t>
            </a:r>
            <a:r>
              <a:rPr lang="zh-CN" altLang="en-US" sz="2400" b="1"/>
              <a:t>的启动过程</a:t>
            </a:r>
          </a:p>
        </p:txBody>
      </p:sp>
      <p:sp>
        <p:nvSpPr>
          <p:cNvPr id="2" name="矩形 1"/>
          <p:cNvSpPr/>
          <p:nvPr/>
        </p:nvSpPr>
        <p:spPr>
          <a:xfrm>
            <a:off x="501135" y="1724030"/>
            <a:ext cx="7848872" cy="646331"/>
          </a:xfrm>
          <a:prstGeom prst="rect">
            <a:avLst/>
          </a:prstGeom>
        </p:spPr>
        <p:txBody>
          <a:bodyPr wrap="square">
            <a:spAutoFit/>
          </a:bodyPr>
          <a:lstStyle/>
          <a:p>
            <a:r>
              <a:rPr lang="en-US" altLang="zh-CN" smtClean="0"/>
              <a:t>	</a:t>
            </a:r>
            <a:r>
              <a:rPr lang="zh-CN" altLang="en-US" smtClean="0"/>
              <a:t>下面</a:t>
            </a:r>
            <a:r>
              <a:rPr lang="zh-CN" altLang="zh-CN" smtClean="0"/>
              <a:t>以</a:t>
            </a:r>
            <a:r>
              <a:rPr lang="zh-CN" altLang="zh-CN"/>
              <a:t>最常规的内部</a:t>
            </a:r>
            <a:r>
              <a:rPr lang="en-US" altLang="zh-CN"/>
              <a:t>FLASH</a:t>
            </a:r>
            <a:r>
              <a:rPr lang="zh-CN" altLang="zh-CN"/>
              <a:t>启动方式来分析自举过程，主要理解</a:t>
            </a:r>
            <a:r>
              <a:rPr lang="en-US" altLang="zh-CN"/>
              <a:t>MSP</a:t>
            </a:r>
            <a:r>
              <a:rPr lang="zh-CN" altLang="zh-CN"/>
              <a:t>和</a:t>
            </a:r>
            <a:r>
              <a:rPr lang="en-US" altLang="zh-CN"/>
              <a:t>PC</a:t>
            </a:r>
            <a:r>
              <a:rPr lang="zh-CN" altLang="zh-CN"/>
              <a:t>内容是怎样被存储到</a:t>
            </a:r>
            <a:r>
              <a:rPr lang="en-US" altLang="zh-CN"/>
              <a:t>0x08000000</a:t>
            </a:r>
            <a:r>
              <a:rPr lang="zh-CN" altLang="zh-CN"/>
              <a:t>和</a:t>
            </a:r>
            <a:r>
              <a:rPr lang="en-US" altLang="zh-CN"/>
              <a:t>0x08000004</a:t>
            </a:r>
            <a:r>
              <a:rPr lang="zh-CN" altLang="zh-CN"/>
              <a:t>这两个地址的。</a:t>
            </a:r>
          </a:p>
        </p:txBody>
      </p:sp>
      <p:pic>
        <p:nvPicPr>
          <p:cNvPr id="6" name="图片 5"/>
          <p:cNvPicPr/>
          <p:nvPr/>
        </p:nvPicPr>
        <p:blipFill>
          <a:blip r:embed="rId3">
            <a:extLst>
              <a:ext uri="{28A0092B-C50C-407E-A947-70E740481C1C}">
                <a14:useLocalDpi xmlns:a14="http://schemas.microsoft.com/office/drawing/2010/main" val="0"/>
              </a:ext>
            </a:extLst>
          </a:blip>
          <a:stretch>
            <a:fillRect/>
          </a:stretch>
        </p:blipFill>
        <p:spPr>
          <a:xfrm>
            <a:off x="971600" y="2492896"/>
            <a:ext cx="3839847" cy="4306818"/>
          </a:xfrm>
          <a:prstGeom prst="rect">
            <a:avLst/>
          </a:prstGeom>
          <a:ln w="12700">
            <a:solidFill>
              <a:schemeClr val="tx1"/>
            </a:solidFill>
          </a:ln>
        </p:spPr>
      </p:pic>
      <p:sp>
        <p:nvSpPr>
          <p:cNvPr id="3" name="矩形 2"/>
          <p:cNvSpPr/>
          <p:nvPr/>
        </p:nvSpPr>
        <p:spPr>
          <a:xfrm>
            <a:off x="5076056" y="4297451"/>
            <a:ext cx="3506088" cy="369332"/>
          </a:xfrm>
          <a:prstGeom prst="rect">
            <a:avLst/>
          </a:prstGeom>
        </p:spPr>
        <p:txBody>
          <a:bodyPr wrap="none">
            <a:spAutoFit/>
          </a:bodyPr>
          <a:lstStyle/>
          <a:p>
            <a:r>
              <a:rPr lang="en-US" altLang="zh-CN"/>
              <a:t>STM32F4</a:t>
            </a:r>
            <a:r>
              <a:rPr lang="zh-CN" altLang="zh-CN"/>
              <a:t>默认的启动文件的代码</a:t>
            </a:r>
            <a:endParaRPr lang="zh-CN" altLang="en-US"/>
          </a:p>
        </p:txBody>
      </p:sp>
    </p:spTree>
    <p:extLst>
      <p:ext uri="{BB962C8B-B14F-4D97-AF65-F5344CB8AC3E}">
        <p14:creationId xmlns:p14="http://schemas.microsoft.com/office/powerpoint/2010/main" val="41728345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052736"/>
            <a:ext cx="3376245" cy="461665"/>
          </a:xfrm>
          <a:prstGeom prst="rect">
            <a:avLst/>
          </a:prstGeom>
        </p:spPr>
        <p:txBody>
          <a:bodyPr wrap="none">
            <a:spAutoFit/>
          </a:bodyPr>
          <a:lstStyle/>
          <a:p>
            <a:r>
              <a:rPr lang="zh-CN" altLang="en-US" sz="2400" b="1" smtClean="0"/>
              <a:t>内部</a:t>
            </a:r>
            <a:r>
              <a:rPr lang="en-US" altLang="zh-CN" sz="2400" b="1"/>
              <a:t>FLASH</a:t>
            </a:r>
            <a:r>
              <a:rPr lang="zh-CN" altLang="en-US" sz="2400" b="1"/>
              <a:t>的启动过程</a:t>
            </a:r>
          </a:p>
        </p:txBody>
      </p:sp>
      <p:pic>
        <p:nvPicPr>
          <p:cNvPr id="6" name="图片 5"/>
          <p:cNvPicPr/>
          <p:nvPr/>
        </p:nvPicPr>
        <p:blipFill>
          <a:blip r:embed="rId3">
            <a:extLst>
              <a:ext uri="{28A0092B-C50C-407E-A947-70E740481C1C}">
                <a14:useLocalDpi xmlns:a14="http://schemas.microsoft.com/office/drawing/2010/main" val="0"/>
              </a:ext>
            </a:extLst>
          </a:blip>
          <a:stretch>
            <a:fillRect/>
          </a:stretch>
        </p:blipFill>
        <p:spPr>
          <a:xfrm>
            <a:off x="354292" y="1844824"/>
            <a:ext cx="3839847" cy="4306818"/>
          </a:xfrm>
          <a:prstGeom prst="rect">
            <a:avLst/>
          </a:prstGeom>
          <a:ln w="12700">
            <a:solidFill>
              <a:schemeClr val="tx1"/>
            </a:solidFill>
          </a:ln>
        </p:spPr>
      </p:pic>
      <p:sp>
        <p:nvSpPr>
          <p:cNvPr id="5" name="矩形 4"/>
          <p:cNvSpPr/>
          <p:nvPr/>
        </p:nvSpPr>
        <p:spPr>
          <a:xfrm>
            <a:off x="4355976" y="1268760"/>
            <a:ext cx="4572000" cy="5584477"/>
          </a:xfrm>
          <a:prstGeom prst="rect">
            <a:avLst/>
          </a:prstGeom>
        </p:spPr>
        <p:txBody>
          <a:bodyPr>
            <a:spAutoFit/>
          </a:bodyPr>
          <a:lstStyle/>
          <a:p>
            <a:pPr marL="285750" indent="-285750">
              <a:lnSpc>
                <a:spcPct val="150000"/>
              </a:lnSpc>
              <a:buFont typeface="Arial" panose="020B0604020202020204" pitchFamily="34" charset="0"/>
              <a:buChar char="•"/>
            </a:pPr>
            <a:r>
              <a:rPr lang="zh-CN" altLang="zh-CN" sz="1600"/>
              <a:t>启动文件的开头定义了一个大小为</a:t>
            </a:r>
            <a:r>
              <a:rPr lang="en-US" altLang="zh-CN" sz="1600"/>
              <a:t>0x400</a:t>
            </a:r>
            <a:r>
              <a:rPr lang="zh-CN" altLang="zh-CN" sz="1600"/>
              <a:t>的栈空间，且栈顶</a:t>
            </a:r>
            <a:r>
              <a:rPr lang="zh-CN" altLang="zh-CN" sz="1600" smtClean="0"/>
              <a:t>的</a:t>
            </a:r>
            <a:r>
              <a:rPr lang="zh-CN" altLang="en-US" sz="1600" smtClean="0"/>
              <a:t>地址</a:t>
            </a:r>
            <a:r>
              <a:rPr lang="zh-CN" altLang="zh-CN" sz="1600" smtClean="0"/>
              <a:t>使用</a:t>
            </a:r>
            <a:r>
              <a:rPr lang="zh-CN" altLang="zh-CN" sz="1600"/>
              <a:t>标号“</a:t>
            </a:r>
            <a:r>
              <a:rPr lang="en-US" altLang="zh-CN" sz="1600"/>
              <a:t>__initial_sp</a:t>
            </a:r>
            <a:r>
              <a:rPr lang="zh-CN" altLang="zh-CN" sz="1600"/>
              <a:t>”来表示</a:t>
            </a:r>
            <a:r>
              <a:rPr lang="zh-CN" altLang="zh-CN" sz="1600" smtClean="0"/>
              <a:t>；</a:t>
            </a:r>
            <a:endParaRPr lang="en-US" altLang="zh-CN" sz="1600" smtClean="0"/>
          </a:p>
          <a:p>
            <a:pPr marL="285750" indent="-285750">
              <a:lnSpc>
                <a:spcPct val="150000"/>
              </a:lnSpc>
              <a:buFont typeface="Arial" panose="020B0604020202020204" pitchFamily="34" charset="0"/>
              <a:buChar char="•"/>
            </a:pPr>
            <a:r>
              <a:rPr lang="zh-CN" altLang="zh-CN" sz="1600" smtClean="0"/>
              <a:t>在</a:t>
            </a:r>
            <a:r>
              <a:rPr lang="zh-CN" altLang="zh-CN" sz="1600"/>
              <a:t>图下方定义了一个名为“</a:t>
            </a:r>
            <a:r>
              <a:rPr lang="en-US" altLang="zh-CN" sz="1600"/>
              <a:t>Reset_Handler</a:t>
            </a:r>
            <a:r>
              <a:rPr lang="zh-CN" altLang="zh-CN" sz="1600"/>
              <a:t>”的子程序，它</a:t>
            </a:r>
            <a:r>
              <a:rPr lang="zh-CN" altLang="zh-CN" sz="1600" smtClean="0"/>
              <a:t>就是芯片</a:t>
            </a:r>
            <a:r>
              <a:rPr lang="zh-CN" altLang="zh-CN" sz="1600"/>
              <a:t>启动后第一个执行的代码。在汇编语法中，程序的名字和标号都包含它所在的地址，因此</a:t>
            </a:r>
            <a:r>
              <a:rPr lang="zh-CN" altLang="zh-CN" sz="1600" smtClean="0"/>
              <a:t>，</a:t>
            </a:r>
            <a:r>
              <a:rPr lang="zh-CN" altLang="en-US" sz="1600"/>
              <a:t>它</a:t>
            </a:r>
            <a:r>
              <a:rPr lang="zh-CN" altLang="zh-CN" sz="1600" smtClean="0"/>
              <a:t>的</a:t>
            </a:r>
            <a:r>
              <a:rPr lang="zh-CN" altLang="zh-CN" sz="1600"/>
              <a:t>目标是把“</a:t>
            </a:r>
            <a:r>
              <a:rPr lang="en-US" altLang="zh-CN" sz="1600"/>
              <a:t>__initial_sp</a:t>
            </a:r>
            <a:r>
              <a:rPr lang="zh-CN" altLang="zh-CN" sz="1600"/>
              <a:t>”和“</a:t>
            </a:r>
            <a:r>
              <a:rPr lang="en-US" altLang="zh-CN" sz="1600"/>
              <a:t>Reset_Handler</a:t>
            </a:r>
            <a:r>
              <a:rPr lang="zh-CN" altLang="zh-CN" sz="1600"/>
              <a:t>”赋值到</a:t>
            </a:r>
            <a:r>
              <a:rPr lang="en-US" altLang="zh-CN" sz="1600"/>
              <a:t>0x08000000</a:t>
            </a:r>
            <a:r>
              <a:rPr lang="zh-CN" altLang="zh-CN" sz="1600"/>
              <a:t>和</a:t>
            </a:r>
            <a:r>
              <a:rPr lang="en-US" altLang="zh-CN" sz="1600"/>
              <a:t>0x08000004</a:t>
            </a:r>
            <a:r>
              <a:rPr lang="zh-CN" altLang="zh-CN" sz="1600"/>
              <a:t>地址空间存储，这样内核自举的时候就可以获得栈顶地址以及第一条要执行的指令了</a:t>
            </a:r>
            <a:r>
              <a:rPr lang="zh-CN" altLang="zh-CN" sz="1600" smtClean="0"/>
              <a:t>。</a:t>
            </a:r>
            <a:endParaRPr lang="en-US" altLang="zh-CN" sz="1600" smtClean="0"/>
          </a:p>
          <a:p>
            <a:pPr marL="285750" indent="-285750">
              <a:lnSpc>
                <a:spcPct val="150000"/>
              </a:lnSpc>
              <a:buFont typeface="Arial" panose="020B0604020202020204" pitchFamily="34" charset="0"/>
              <a:buChar char="•"/>
            </a:pPr>
            <a:r>
              <a:rPr lang="zh-CN" altLang="zh-CN" sz="1600" smtClean="0"/>
              <a:t>在</a:t>
            </a:r>
            <a:r>
              <a:rPr lang="zh-CN" altLang="zh-CN" sz="1600"/>
              <a:t>启动代码的中间部分，使用了汇编关键字“</a:t>
            </a:r>
            <a:r>
              <a:rPr lang="en-US" altLang="zh-CN" sz="1600"/>
              <a:t>DCD</a:t>
            </a:r>
            <a:r>
              <a:rPr lang="zh-CN" altLang="zh-CN" sz="1600"/>
              <a:t>” 把“</a:t>
            </a:r>
            <a:r>
              <a:rPr lang="en-US" altLang="zh-CN" sz="1600"/>
              <a:t>__initial_sp</a:t>
            </a:r>
            <a:r>
              <a:rPr lang="zh-CN" altLang="zh-CN" sz="1600"/>
              <a:t>”和“</a:t>
            </a:r>
            <a:r>
              <a:rPr lang="en-US" altLang="zh-CN" sz="1600"/>
              <a:t>Reset_Handler</a:t>
            </a:r>
            <a:r>
              <a:rPr lang="zh-CN" altLang="zh-CN" sz="1600"/>
              <a:t>”定义到了最前面的地址空间。</a:t>
            </a:r>
          </a:p>
        </p:txBody>
      </p:sp>
    </p:spTree>
    <p:extLst>
      <p:ext uri="{BB962C8B-B14F-4D97-AF65-F5344CB8AC3E}">
        <p14:creationId xmlns:p14="http://schemas.microsoft.com/office/powerpoint/2010/main" val="630995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052736"/>
            <a:ext cx="3376245" cy="461665"/>
          </a:xfrm>
          <a:prstGeom prst="rect">
            <a:avLst/>
          </a:prstGeom>
        </p:spPr>
        <p:txBody>
          <a:bodyPr wrap="none">
            <a:spAutoFit/>
          </a:bodyPr>
          <a:lstStyle/>
          <a:p>
            <a:r>
              <a:rPr lang="zh-CN" altLang="en-US" sz="2400" b="1" smtClean="0"/>
              <a:t>内部</a:t>
            </a:r>
            <a:r>
              <a:rPr lang="en-US" altLang="zh-CN" sz="2400" b="1"/>
              <a:t>FLASH</a:t>
            </a:r>
            <a:r>
              <a:rPr lang="zh-CN" altLang="en-US" sz="2400" b="1"/>
              <a:t>的启动过程</a:t>
            </a:r>
          </a:p>
        </p:txBody>
      </p:sp>
      <p:sp>
        <p:nvSpPr>
          <p:cNvPr id="5" name="矩形 4"/>
          <p:cNvSpPr/>
          <p:nvPr/>
        </p:nvSpPr>
        <p:spPr>
          <a:xfrm>
            <a:off x="395536" y="1508591"/>
            <a:ext cx="8316416" cy="1200329"/>
          </a:xfrm>
          <a:prstGeom prst="rect">
            <a:avLst/>
          </a:prstGeom>
        </p:spPr>
        <p:txBody>
          <a:bodyPr wrap="square">
            <a:spAutoFit/>
          </a:bodyPr>
          <a:lstStyle/>
          <a:p>
            <a:pPr>
              <a:lnSpc>
                <a:spcPct val="150000"/>
              </a:lnSpc>
            </a:pPr>
            <a:r>
              <a:rPr lang="en-US" altLang="zh-CN" sz="1600" smtClean="0"/>
              <a:t>	</a:t>
            </a:r>
            <a:r>
              <a:rPr lang="zh-CN" altLang="zh-CN" sz="1600" smtClean="0"/>
              <a:t>在</a:t>
            </a:r>
            <a:r>
              <a:rPr lang="zh-CN" altLang="zh-CN" sz="1600"/>
              <a:t>启动文件中把设置栈顶及首条指令地址到了最前面的地址空间，但这并没有指定绝对地址，各种内容的绝对地址是由链接器根据分散加载文件</a:t>
            </a:r>
            <a:r>
              <a:rPr lang="en-US" altLang="zh-CN" sz="1600"/>
              <a:t>(*.sct)</a:t>
            </a:r>
            <a:r>
              <a:rPr lang="zh-CN" altLang="zh-CN" sz="1600"/>
              <a:t>分配的，</a:t>
            </a:r>
            <a:r>
              <a:rPr lang="en-US" altLang="zh-CN" sz="1600"/>
              <a:t>STM32F429IGT6</a:t>
            </a:r>
            <a:r>
              <a:rPr lang="zh-CN" altLang="zh-CN" sz="1600"/>
              <a:t>型号的默认分散加载文件</a:t>
            </a:r>
            <a:r>
              <a:rPr lang="zh-CN" altLang="zh-CN" sz="1600" smtClean="0"/>
              <a:t>配置</a:t>
            </a:r>
            <a:r>
              <a:rPr lang="zh-CN" altLang="en-US" sz="1600" smtClean="0"/>
              <a:t>如下：</a:t>
            </a:r>
            <a:endParaRPr lang="zh-CN" altLang="zh-CN" sz="160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223" y="2852936"/>
            <a:ext cx="7434670" cy="29420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52521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052736"/>
            <a:ext cx="3376245" cy="461665"/>
          </a:xfrm>
          <a:prstGeom prst="rect">
            <a:avLst/>
          </a:prstGeom>
        </p:spPr>
        <p:txBody>
          <a:bodyPr wrap="none">
            <a:spAutoFit/>
          </a:bodyPr>
          <a:lstStyle/>
          <a:p>
            <a:r>
              <a:rPr lang="zh-CN" altLang="en-US" sz="2400" b="1" smtClean="0"/>
              <a:t>内部</a:t>
            </a:r>
            <a:r>
              <a:rPr lang="en-US" altLang="zh-CN" sz="2400" b="1"/>
              <a:t>FLASH</a:t>
            </a:r>
            <a:r>
              <a:rPr lang="zh-CN" altLang="en-US" sz="2400" b="1"/>
              <a:t>的启动过程</a:t>
            </a:r>
          </a:p>
        </p:txBody>
      </p:sp>
      <p:sp>
        <p:nvSpPr>
          <p:cNvPr id="5" name="矩形 4"/>
          <p:cNvSpPr/>
          <p:nvPr/>
        </p:nvSpPr>
        <p:spPr>
          <a:xfrm>
            <a:off x="575292" y="4581128"/>
            <a:ext cx="8316416" cy="2308324"/>
          </a:xfrm>
          <a:prstGeom prst="rect">
            <a:avLst/>
          </a:prstGeom>
        </p:spPr>
        <p:txBody>
          <a:bodyPr wrap="square">
            <a:spAutoFit/>
          </a:bodyPr>
          <a:lstStyle/>
          <a:p>
            <a:pPr>
              <a:lnSpc>
                <a:spcPct val="150000"/>
              </a:lnSpc>
            </a:pPr>
            <a:r>
              <a:rPr lang="en-US" altLang="zh-CN" sz="1600" smtClean="0"/>
              <a:t>	</a:t>
            </a:r>
            <a:r>
              <a:rPr lang="zh-CN" altLang="zh-CN" sz="1600" smtClean="0"/>
              <a:t>分散</a:t>
            </a:r>
            <a:r>
              <a:rPr lang="zh-CN" altLang="zh-CN" sz="1600"/>
              <a:t>加载文件把加载区和执行区的首地址都设置为</a:t>
            </a:r>
            <a:r>
              <a:rPr lang="en-US" altLang="zh-CN" sz="1600"/>
              <a:t>0x08000000</a:t>
            </a:r>
            <a:r>
              <a:rPr lang="zh-CN" altLang="zh-CN" sz="1600"/>
              <a:t>，正好是内部</a:t>
            </a:r>
            <a:r>
              <a:rPr lang="en-US" altLang="zh-CN" sz="1600"/>
              <a:t>FLASH</a:t>
            </a:r>
            <a:r>
              <a:rPr lang="zh-CN" altLang="zh-CN" sz="1600"/>
              <a:t>的首地址，因此汇编文件中定义的栈顶及首条指令地址会被存储到</a:t>
            </a:r>
            <a:r>
              <a:rPr lang="en-US" altLang="zh-CN" sz="1600"/>
              <a:t>0x08000000</a:t>
            </a:r>
            <a:r>
              <a:rPr lang="zh-CN" altLang="zh-CN" sz="1600"/>
              <a:t>和</a:t>
            </a:r>
            <a:r>
              <a:rPr lang="en-US" altLang="zh-CN" sz="1600"/>
              <a:t>0x08000004</a:t>
            </a:r>
            <a:r>
              <a:rPr lang="zh-CN" altLang="zh-CN" sz="1600"/>
              <a:t>的地址空间。</a:t>
            </a:r>
          </a:p>
          <a:p>
            <a:pPr>
              <a:lnSpc>
                <a:spcPct val="150000"/>
              </a:lnSpc>
            </a:pPr>
            <a:r>
              <a:rPr lang="en-US" altLang="zh-CN" sz="1600" smtClean="0"/>
              <a:t>	</a:t>
            </a:r>
            <a:r>
              <a:rPr lang="zh-CN" altLang="zh-CN" sz="1600" smtClean="0"/>
              <a:t>类似</a:t>
            </a:r>
            <a:r>
              <a:rPr lang="zh-CN" altLang="zh-CN" sz="1600"/>
              <a:t>地，</a:t>
            </a:r>
            <a:r>
              <a:rPr lang="zh-CN" altLang="zh-CN" sz="1600" smtClean="0"/>
              <a:t>如果修改</a:t>
            </a:r>
            <a:r>
              <a:rPr lang="zh-CN" altLang="zh-CN" sz="1600"/>
              <a:t>分散加载文件，把加载区和执行区的首地址设置为内部</a:t>
            </a:r>
            <a:r>
              <a:rPr lang="en-US" altLang="zh-CN" sz="1600"/>
              <a:t>SRAM</a:t>
            </a:r>
            <a:r>
              <a:rPr lang="zh-CN" altLang="zh-CN" sz="1600"/>
              <a:t>的首地址</a:t>
            </a:r>
            <a:r>
              <a:rPr lang="en-US" altLang="zh-CN" sz="1600"/>
              <a:t>0x20000000</a:t>
            </a:r>
            <a:r>
              <a:rPr lang="zh-CN" altLang="zh-CN" sz="1600"/>
              <a:t>，那么栈顶和首条指令地址将会被存储到</a:t>
            </a:r>
            <a:r>
              <a:rPr lang="en-US" altLang="zh-CN" sz="1600"/>
              <a:t>0x20000000</a:t>
            </a:r>
            <a:r>
              <a:rPr lang="zh-CN" altLang="zh-CN" sz="1600"/>
              <a:t>和</a:t>
            </a:r>
            <a:r>
              <a:rPr lang="en-US" altLang="zh-CN" sz="1600"/>
              <a:t>0x20000004</a:t>
            </a:r>
            <a:r>
              <a:rPr lang="zh-CN" altLang="zh-CN" sz="1600"/>
              <a:t>的地址空间了。</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338" y="1628800"/>
            <a:ext cx="7434670" cy="29420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3086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052736"/>
            <a:ext cx="3376245" cy="461665"/>
          </a:xfrm>
          <a:prstGeom prst="rect">
            <a:avLst/>
          </a:prstGeom>
        </p:spPr>
        <p:txBody>
          <a:bodyPr wrap="none">
            <a:spAutoFit/>
          </a:bodyPr>
          <a:lstStyle/>
          <a:p>
            <a:r>
              <a:rPr lang="zh-CN" altLang="en-US" sz="2400" b="1" smtClean="0"/>
              <a:t>内部</a:t>
            </a:r>
            <a:r>
              <a:rPr lang="en-US" altLang="zh-CN" sz="2400" b="1"/>
              <a:t>FLASH</a:t>
            </a:r>
            <a:r>
              <a:rPr lang="zh-CN" altLang="en-US" sz="2400" b="1"/>
              <a:t>的启动过程</a:t>
            </a:r>
          </a:p>
        </p:txBody>
      </p:sp>
      <p:sp>
        <p:nvSpPr>
          <p:cNvPr id="5" name="矩形 4"/>
          <p:cNvSpPr/>
          <p:nvPr/>
        </p:nvSpPr>
        <p:spPr>
          <a:xfrm>
            <a:off x="360040" y="1628800"/>
            <a:ext cx="8316416" cy="413831"/>
          </a:xfrm>
          <a:prstGeom prst="rect">
            <a:avLst/>
          </a:prstGeom>
        </p:spPr>
        <p:txBody>
          <a:bodyPr wrap="square">
            <a:spAutoFit/>
          </a:bodyPr>
          <a:lstStyle/>
          <a:p>
            <a:pPr>
              <a:lnSpc>
                <a:spcPct val="150000"/>
              </a:lnSpc>
            </a:pPr>
            <a:r>
              <a:rPr lang="en-US" altLang="zh-CN" sz="1600" smtClean="0"/>
              <a:t>	</a:t>
            </a:r>
            <a:r>
              <a:rPr lang="zh-CN" altLang="zh-CN" sz="1600" smtClean="0"/>
              <a:t>可以</a:t>
            </a:r>
            <a:r>
              <a:rPr lang="zh-CN" altLang="zh-CN" sz="1600"/>
              <a:t>查看反汇编代码及</a:t>
            </a:r>
            <a:r>
              <a:rPr lang="en-US" altLang="zh-CN" sz="1600"/>
              <a:t>map</a:t>
            </a:r>
            <a:r>
              <a:rPr lang="zh-CN" altLang="zh-CN" sz="1600"/>
              <a:t>文件信息来了解各个地址空间存储的</a:t>
            </a:r>
            <a:r>
              <a:rPr lang="zh-CN" altLang="zh-CN" sz="1600" smtClean="0"/>
              <a:t>内容</a:t>
            </a:r>
            <a:r>
              <a:rPr lang="zh-CN" altLang="en-US" sz="1600"/>
              <a:t>：</a:t>
            </a:r>
            <a:endParaRPr lang="zh-CN" altLang="zh-CN" sz="1600"/>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1844581" y="2132856"/>
            <a:ext cx="5274310" cy="3138170"/>
          </a:xfrm>
          <a:prstGeom prst="rect">
            <a:avLst/>
          </a:prstGeom>
          <a:ln>
            <a:solidFill>
              <a:schemeClr val="tx1"/>
            </a:solidFill>
          </a:ln>
        </p:spPr>
      </p:pic>
      <p:sp>
        <p:nvSpPr>
          <p:cNvPr id="2" name="矩形 1"/>
          <p:cNvSpPr/>
          <p:nvPr/>
        </p:nvSpPr>
        <p:spPr>
          <a:xfrm>
            <a:off x="539552" y="5445224"/>
            <a:ext cx="8208912" cy="923330"/>
          </a:xfrm>
          <a:prstGeom prst="rect">
            <a:avLst/>
          </a:prstGeom>
        </p:spPr>
        <p:txBody>
          <a:bodyPr wrap="square">
            <a:spAutoFit/>
          </a:bodyPr>
          <a:lstStyle/>
          <a:p>
            <a:pPr>
              <a:lnSpc>
                <a:spcPct val="150000"/>
              </a:lnSpc>
            </a:pPr>
            <a:r>
              <a:rPr lang="en-US" altLang="zh-CN" smtClean="0"/>
              <a:t>	</a:t>
            </a:r>
            <a:r>
              <a:rPr lang="zh-CN" altLang="zh-CN" smtClean="0"/>
              <a:t>这</a:t>
            </a:r>
            <a:r>
              <a:rPr lang="zh-CN" altLang="zh-CN"/>
              <a:t>是多彩流水灯工程编译后的信息，它的启动文件及分散加载文件都按默认配置。其中反汇编代码是使用</a:t>
            </a:r>
            <a:r>
              <a:rPr lang="en-US" altLang="zh-CN"/>
              <a:t>fromelf</a:t>
            </a:r>
            <a:r>
              <a:rPr lang="zh-CN" altLang="zh-CN"/>
              <a:t>工具从</a:t>
            </a:r>
            <a:r>
              <a:rPr lang="en-US" altLang="zh-CN"/>
              <a:t>axf</a:t>
            </a:r>
            <a:r>
              <a:rPr lang="zh-CN" altLang="zh-CN"/>
              <a:t>文件生成</a:t>
            </a:r>
            <a:r>
              <a:rPr lang="zh-CN" altLang="zh-CN" smtClean="0"/>
              <a:t>的</a:t>
            </a:r>
            <a:r>
              <a:rPr lang="zh-CN" altLang="en-US" smtClean="0"/>
              <a:t>。</a:t>
            </a:r>
            <a:endParaRPr lang="zh-CN" altLang="en-US"/>
          </a:p>
        </p:txBody>
      </p:sp>
    </p:spTree>
    <p:extLst>
      <p:ext uri="{BB962C8B-B14F-4D97-AF65-F5344CB8AC3E}">
        <p14:creationId xmlns:p14="http://schemas.microsoft.com/office/powerpoint/2010/main" val="28180716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052736"/>
            <a:ext cx="3376245" cy="461665"/>
          </a:xfrm>
          <a:prstGeom prst="rect">
            <a:avLst/>
          </a:prstGeom>
        </p:spPr>
        <p:txBody>
          <a:bodyPr wrap="none">
            <a:spAutoFit/>
          </a:bodyPr>
          <a:lstStyle/>
          <a:p>
            <a:r>
              <a:rPr lang="zh-CN" altLang="en-US" sz="2400" b="1" smtClean="0"/>
              <a:t>内部</a:t>
            </a:r>
            <a:r>
              <a:rPr lang="en-US" altLang="zh-CN" sz="2400" b="1"/>
              <a:t>FLASH</a:t>
            </a:r>
            <a:r>
              <a:rPr lang="zh-CN" altLang="en-US" sz="2400" b="1"/>
              <a:t>的启动过程</a:t>
            </a:r>
          </a:p>
        </p:txBody>
      </p:sp>
      <p:sp>
        <p:nvSpPr>
          <p:cNvPr id="2" name="矩形 1"/>
          <p:cNvSpPr/>
          <p:nvPr/>
        </p:nvSpPr>
        <p:spPr>
          <a:xfrm>
            <a:off x="413792" y="1700808"/>
            <a:ext cx="8208912" cy="502451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zh-CN" smtClean="0"/>
              <a:t>可</a:t>
            </a:r>
            <a:r>
              <a:rPr lang="zh-CN" altLang="zh-CN"/>
              <a:t>了解到，这个工程的</a:t>
            </a:r>
            <a:r>
              <a:rPr lang="en-US" altLang="zh-CN"/>
              <a:t>0x08000000</a:t>
            </a:r>
            <a:r>
              <a:rPr lang="zh-CN" altLang="zh-CN"/>
              <a:t>地址存储的值为</a:t>
            </a:r>
            <a:r>
              <a:rPr lang="en-US" altLang="zh-CN"/>
              <a:t>0x20000400</a:t>
            </a:r>
            <a:r>
              <a:rPr lang="zh-CN" altLang="zh-CN"/>
              <a:t>，</a:t>
            </a:r>
            <a:r>
              <a:rPr lang="en-US" altLang="zh-CN"/>
              <a:t>0x08000004</a:t>
            </a:r>
            <a:r>
              <a:rPr lang="zh-CN" altLang="zh-CN"/>
              <a:t>地址存储的值为</a:t>
            </a:r>
            <a:r>
              <a:rPr lang="en-US" altLang="zh-CN"/>
              <a:t>0x080001C1</a:t>
            </a:r>
            <a:r>
              <a:rPr lang="zh-CN" altLang="zh-CN"/>
              <a:t>，查看</a:t>
            </a:r>
            <a:r>
              <a:rPr lang="en-US" altLang="zh-CN"/>
              <a:t>map</a:t>
            </a:r>
            <a:r>
              <a:rPr lang="zh-CN" altLang="zh-CN"/>
              <a:t>文件，这两个值正好是栈顶地址</a:t>
            </a:r>
            <a:r>
              <a:rPr lang="en-US" altLang="zh-CN"/>
              <a:t>__initial_sp</a:t>
            </a:r>
            <a:r>
              <a:rPr lang="zh-CN" altLang="zh-CN"/>
              <a:t>以及首条指令</a:t>
            </a:r>
            <a:r>
              <a:rPr lang="en-US" altLang="zh-CN"/>
              <a:t>Reset_Handler</a:t>
            </a:r>
            <a:r>
              <a:rPr lang="zh-CN" altLang="zh-CN"/>
              <a:t>的地址。下载器会根据</a:t>
            </a:r>
            <a:r>
              <a:rPr lang="en-US" altLang="zh-CN"/>
              <a:t>axf</a:t>
            </a:r>
            <a:r>
              <a:rPr lang="zh-CN" altLang="zh-CN"/>
              <a:t>文件</a:t>
            </a:r>
            <a:r>
              <a:rPr lang="en-US" altLang="zh-CN"/>
              <a:t>(bin</a:t>
            </a:r>
            <a:r>
              <a:rPr lang="zh-CN" altLang="zh-CN"/>
              <a:t>、</a:t>
            </a:r>
            <a:r>
              <a:rPr lang="en-US" altLang="zh-CN"/>
              <a:t>hex</a:t>
            </a:r>
            <a:r>
              <a:rPr lang="zh-CN" altLang="zh-CN"/>
              <a:t>类似</a:t>
            </a:r>
            <a:r>
              <a:rPr lang="en-US" altLang="zh-CN"/>
              <a:t>)</a:t>
            </a:r>
            <a:r>
              <a:rPr lang="zh-CN" altLang="zh-CN"/>
              <a:t>存储相应的内容到内部</a:t>
            </a:r>
            <a:r>
              <a:rPr lang="en-US" altLang="zh-CN"/>
              <a:t>FLASH</a:t>
            </a:r>
            <a:r>
              <a:rPr lang="zh-CN" altLang="zh-CN"/>
              <a:t>中。</a:t>
            </a:r>
          </a:p>
          <a:p>
            <a:pPr marL="285750" indent="-285750">
              <a:lnSpc>
                <a:spcPct val="150000"/>
              </a:lnSpc>
              <a:buFont typeface="Arial" panose="020B0604020202020204" pitchFamily="34" charset="0"/>
              <a:buChar char="•"/>
            </a:pPr>
            <a:r>
              <a:rPr lang="zh-CN" altLang="zh-CN"/>
              <a:t>由此可知，</a:t>
            </a:r>
            <a:r>
              <a:rPr lang="en-US" altLang="zh-CN"/>
              <a:t>BOOT0</a:t>
            </a:r>
            <a:r>
              <a:rPr lang="zh-CN" altLang="zh-CN"/>
              <a:t>为低电平时，内核复位后，从</a:t>
            </a:r>
            <a:r>
              <a:rPr lang="en-US" altLang="zh-CN"/>
              <a:t>0x08000000</a:t>
            </a:r>
            <a:r>
              <a:rPr lang="zh-CN" altLang="zh-CN"/>
              <a:t>读取到栈顶地址为</a:t>
            </a:r>
            <a:r>
              <a:rPr lang="en-US" altLang="zh-CN"/>
              <a:t>0x20000400</a:t>
            </a:r>
            <a:r>
              <a:rPr lang="zh-CN" altLang="zh-CN"/>
              <a:t>，了解到子程序的栈空间范围，再从</a:t>
            </a:r>
            <a:r>
              <a:rPr lang="en-US" altLang="zh-CN"/>
              <a:t>0x08000004</a:t>
            </a:r>
            <a:r>
              <a:rPr lang="zh-CN" altLang="zh-CN"/>
              <a:t>读取到第一条指令的存储地址为</a:t>
            </a:r>
            <a:r>
              <a:rPr lang="en-US" altLang="zh-CN"/>
              <a:t>0x080001C1</a:t>
            </a:r>
            <a:r>
              <a:rPr lang="zh-CN" altLang="zh-CN"/>
              <a:t>，于是跳转到该地址执行代码，即从</a:t>
            </a:r>
            <a:r>
              <a:rPr lang="en-US" altLang="zh-CN"/>
              <a:t>ResetHandler</a:t>
            </a:r>
            <a:r>
              <a:rPr lang="zh-CN" altLang="zh-CN"/>
              <a:t>开始运行，运行</a:t>
            </a:r>
            <a:r>
              <a:rPr lang="en-US" altLang="zh-CN"/>
              <a:t>SystemInit</a:t>
            </a:r>
            <a:r>
              <a:rPr lang="zh-CN" altLang="zh-CN"/>
              <a:t>、</a:t>
            </a:r>
            <a:r>
              <a:rPr lang="en-US" altLang="zh-CN"/>
              <a:t>__main(</a:t>
            </a:r>
            <a:r>
              <a:rPr lang="zh-CN" altLang="zh-CN"/>
              <a:t>包含分散加载代码</a:t>
            </a:r>
            <a:r>
              <a:rPr lang="en-US" altLang="zh-CN"/>
              <a:t>)</a:t>
            </a:r>
            <a:r>
              <a:rPr lang="zh-CN" altLang="zh-CN"/>
              <a:t>，最后跳转到</a:t>
            </a:r>
            <a:r>
              <a:rPr lang="en-US" altLang="zh-CN"/>
              <a:t>C</a:t>
            </a:r>
            <a:r>
              <a:rPr lang="zh-CN" altLang="zh-CN"/>
              <a:t>语言的</a:t>
            </a:r>
            <a:r>
              <a:rPr lang="en-US" altLang="zh-CN"/>
              <a:t>main</a:t>
            </a:r>
            <a:r>
              <a:rPr lang="zh-CN" altLang="zh-CN"/>
              <a:t>函数。</a:t>
            </a:r>
          </a:p>
          <a:p>
            <a:pPr marL="285750" indent="-285750">
              <a:lnSpc>
                <a:spcPct val="150000"/>
              </a:lnSpc>
              <a:buFont typeface="Arial" panose="020B0604020202020204" pitchFamily="34" charset="0"/>
              <a:buChar char="•"/>
            </a:pPr>
            <a:r>
              <a:rPr lang="zh-CN" altLang="zh-CN"/>
              <a:t>对比在内部</a:t>
            </a:r>
            <a:r>
              <a:rPr lang="en-US" altLang="zh-CN"/>
              <a:t>FLASH</a:t>
            </a:r>
            <a:r>
              <a:rPr lang="zh-CN" altLang="zh-CN"/>
              <a:t>中运行代码的过程，可了解到若希望在内部</a:t>
            </a:r>
            <a:r>
              <a:rPr lang="en-US" altLang="zh-CN"/>
              <a:t>SRAM</a:t>
            </a:r>
            <a:r>
              <a:rPr lang="zh-CN" altLang="zh-CN"/>
              <a:t>中调试代码，需要设置启动方式为从内部</a:t>
            </a:r>
            <a:r>
              <a:rPr lang="en-US" altLang="zh-CN"/>
              <a:t>SRAM</a:t>
            </a:r>
            <a:r>
              <a:rPr lang="zh-CN" altLang="zh-CN"/>
              <a:t>启动，修改分散加载文件控制代码空间到内部</a:t>
            </a:r>
            <a:r>
              <a:rPr lang="en-US" altLang="zh-CN"/>
              <a:t>SRAM</a:t>
            </a:r>
            <a:r>
              <a:rPr lang="zh-CN" altLang="zh-CN"/>
              <a:t>地址以及把生成程序下载到芯片的内部</a:t>
            </a:r>
            <a:r>
              <a:rPr lang="en-US" altLang="zh-CN"/>
              <a:t>SRAM</a:t>
            </a:r>
            <a:r>
              <a:rPr lang="zh-CN" altLang="zh-CN"/>
              <a:t>中。</a:t>
            </a:r>
          </a:p>
        </p:txBody>
      </p:sp>
    </p:spTree>
    <p:extLst>
      <p:ext uri="{BB962C8B-B14F-4D97-AF65-F5344CB8AC3E}">
        <p14:creationId xmlns:p14="http://schemas.microsoft.com/office/powerpoint/2010/main" val="148613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latin typeface="微软雅黑" pitchFamily="34" charset="-122"/>
                <a:ea typeface="微软雅黑" pitchFamily="34" charset="-122"/>
              </a:rPr>
              <a:t>零死角玩转</a:t>
            </a:r>
            <a:r>
              <a:rPr lang="en-US" altLang="zh-CN" sz="3200" b="1" dirty="0" smtClean="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smtClean="0">
                  <a:solidFill>
                    <a:srgbClr val="7F7F7F"/>
                  </a:solidFill>
                  <a:latin typeface="微软雅黑" pitchFamily="34" charset="-122"/>
                  <a:ea typeface="微软雅黑" pitchFamily="34" charset="-122"/>
                  <a:cs typeface="宋体" pitchFamily="2" charset="-122"/>
                </a:rPr>
                <a:t>www.firebbs.cn</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主讲内容</a:t>
            </a:r>
          </a:p>
        </p:txBody>
      </p:sp>
      <p:sp>
        <p:nvSpPr>
          <p:cNvPr id="27" name="对角圆角矩形 26"/>
          <p:cNvSpPr/>
          <p:nvPr/>
        </p:nvSpPr>
        <p:spPr bwMode="auto">
          <a:xfrm>
            <a:off x="2067605" y="1052736"/>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059832" y="1800694"/>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059832" y="1174429"/>
            <a:ext cx="4102405" cy="523220"/>
          </a:xfrm>
          <a:prstGeom prst="rect">
            <a:avLst/>
          </a:prstGeom>
        </p:spPr>
        <p:txBody>
          <a:bodyPr wrap="none">
            <a:spAutoFit/>
          </a:bodyPr>
          <a:lstStyle/>
          <a:p>
            <a:pPr eaLnBrk="1" fontAlgn="auto" hangingPunct="1">
              <a:spcBef>
                <a:spcPts val="0"/>
              </a:spcBef>
              <a:spcAft>
                <a:spcPts val="0"/>
              </a:spcAft>
              <a:defRPr/>
            </a:pPr>
            <a:r>
              <a:rPr lang="zh-CN" altLang="en-US" sz="2800" b="1" smtClean="0">
                <a:solidFill>
                  <a:prstClr val="black"/>
                </a:solidFill>
                <a:latin typeface="微软雅黑" pitchFamily="34" charset="-122"/>
                <a:ea typeface="微软雅黑" pitchFamily="34" charset="-122"/>
                <a:cs typeface="+mj-cs"/>
              </a:rPr>
              <a:t>在</a:t>
            </a:r>
            <a:r>
              <a:rPr lang="en-US" altLang="zh-CN" sz="2800" b="1">
                <a:solidFill>
                  <a:prstClr val="black"/>
                </a:solidFill>
                <a:latin typeface="微软雅黑" pitchFamily="34" charset="-122"/>
                <a:ea typeface="微软雅黑" pitchFamily="34" charset="-122"/>
                <a:cs typeface="+mj-cs"/>
              </a:rPr>
              <a:t>RAM</a:t>
            </a:r>
            <a:r>
              <a:rPr lang="zh-CN" altLang="en-US" sz="2800" b="1">
                <a:solidFill>
                  <a:prstClr val="black"/>
                </a:solidFill>
                <a:latin typeface="微软雅黑" pitchFamily="34" charset="-122"/>
                <a:ea typeface="微软雅黑" pitchFamily="34" charset="-122"/>
                <a:cs typeface="+mj-cs"/>
              </a:rPr>
              <a:t>中调试</a:t>
            </a:r>
            <a:r>
              <a:rPr lang="zh-CN" altLang="en-US" sz="2800" b="1" smtClean="0">
                <a:solidFill>
                  <a:prstClr val="black"/>
                </a:solidFill>
                <a:latin typeface="微软雅黑" pitchFamily="34" charset="-122"/>
                <a:ea typeface="微软雅黑" pitchFamily="34" charset="-122"/>
                <a:cs typeface="+mj-cs"/>
              </a:rPr>
              <a:t>代码</a:t>
            </a:r>
            <a:r>
              <a:rPr lang="en-US" altLang="zh-CN" sz="2800" b="1" smtClean="0">
                <a:solidFill>
                  <a:prstClr val="black"/>
                </a:solidFill>
                <a:latin typeface="微软雅黑" pitchFamily="34" charset="-122"/>
                <a:ea typeface="微软雅黑" pitchFamily="34" charset="-122"/>
                <a:cs typeface="+mj-cs"/>
              </a:rPr>
              <a:t>-</a:t>
            </a:r>
            <a:r>
              <a:rPr lang="zh-CN" altLang="en-US" sz="2800" b="1" smtClean="0">
                <a:solidFill>
                  <a:prstClr val="black"/>
                </a:solidFill>
                <a:latin typeface="微软雅黑" pitchFamily="34" charset="-122"/>
                <a:ea typeface="微软雅黑" pitchFamily="34" charset="-122"/>
                <a:cs typeface="+mj-cs"/>
              </a:rPr>
              <a:t>简介</a:t>
            </a:r>
            <a:endParaRPr lang="zh-CN" altLang="en-US" sz="2800" b="1" dirty="0">
              <a:solidFill>
                <a:prstClr val="black"/>
              </a:solidFill>
              <a:latin typeface="微软雅黑" pitchFamily="34" charset="-122"/>
              <a:ea typeface="微软雅黑" pitchFamily="34" charset="-122"/>
              <a:cs typeface="+mj-cs"/>
            </a:endParaRPr>
          </a:p>
        </p:txBody>
      </p:sp>
      <p:sp>
        <p:nvSpPr>
          <p:cNvPr id="30" name="对角圆角矩形 29"/>
          <p:cNvSpPr/>
          <p:nvPr/>
        </p:nvSpPr>
        <p:spPr bwMode="auto">
          <a:xfrm>
            <a:off x="2022906" y="3284984"/>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smtClean="0">
                <a:solidFill>
                  <a:srgbClr val="00B050"/>
                </a:solidFill>
                <a:effectLst>
                  <a:innerShdw blurRad="114300">
                    <a:prstClr val="black"/>
                  </a:innerShdw>
                </a:effectLst>
                <a:latin typeface="微软雅黑" pitchFamily="34" charset="-122"/>
                <a:ea typeface="微软雅黑" pitchFamily="34" charset="-122"/>
              </a:rPr>
              <a:t>03</a:t>
            </a:r>
            <a:endParaRPr lang="zh-CN" altLang="en-US" sz="3200" dirty="0">
              <a:solidFill>
                <a:srgbClr val="00B050"/>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221168" y="4947438"/>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101570" y="3356992"/>
            <a:ext cx="3885294" cy="523220"/>
          </a:xfrm>
          <a:prstGeom prst="rect">
            <a:avLst/>
          </a:prstGeom>
        </p:spPr>
        <p:txBody>
          <a:bodyPr wrap="none">
            <a:spAutoFit/>
          </a:bodyPr>
          <a:lstStyle/>
          <a:p>
            <a:pPr fontAlgn="auto">
              <a:spcBef>
                <a:spcPts val="0"/>
              </a:spcBef>
              <a:spcAft>
                <a:spcPts val="0"/>
              </a:spcAft>
              <a:defRPr/>
            </a:pPr>
            <a:r>
              <a:rPr lang="zh-CN" altLang="en-US" sz="2800" b="1" smtClean="0">
                <a:solidFill>
                  <a:prstClr val="black"/>
                </a:solidFill>
                <a:latin typeface="微软雅黑" pitchFamily="34" charset="-122"/>
                <a:ea typeface="微软雅黑" pitchFamily="34" charset="-122"/>
                <a:cs typeface="+mj-cs"/>
              </a:rPr>
              <a:t>内部</a:t>
            </a:r>
            <a:r>
              <a:rPr lang="en-US" altLang="zh-CN" sz="2800" b="1">
                <a:solidFill>
                  <a:prstClr val="black"/>
                </a:solidFill>
                <a:latin typeface="微软雅黑" pitchFamily="34" charset="-122"/>
                <a:ea typeface="微软雅黑" pitchFamily="34" charset="-122"/>
                <a:cs typeface="+mj-cs"/>
              </a:rPr>
              <a:t>FLASH</a:t>
            </a:r>
            <a:r>
              <a:rPr lang="zh-CN" altLang="en-US" sz="2800" b="1">
                <a:solidFill>
                  <a:prstClr val="black"/>
                </a:solidFill>
                <a:latin typeface="微软雅黑" pitchFamily="34" charset="-122"/>
                <a:ea typeface="微软雅黑" pitchFamily="34" charset="-122"/>
                <a:cs typeface="+mj-cs"/>
              </a:rPr>
              <a:t>的启动过程</a:t>
            </a:r>
            <a:endParaRPr lang="zh-CN" altLang="en-US" sz="2800" b="1" dirty="0">
              <a:solidFill>
                <a:prstClr val="black"/>
              </a:solidFill>
              <a:latin typeface="微软雅黑" pitchFamily="34" charset="-122"/>
              <a:ea typeface="微软雅黑" pitchFamily="34" charset="-122"/>
              <a:cs typeface="+mj-cs"/>
            </a:endParaRPr>
          </a:p>
        </p:txBody>
      </p:sp>
      <p:sp>
        <p:nvSpPr>
          <p:cNvPr id="39" name="对角圆角矩形 38"/>
          <p:cNvSpPr/>
          <p:nvPr/>
        </p:nvSpPr>
        <p:spPr bwMode="auto">
          <a:xfrm>
            <a:off x="2026627" y="4299366"/>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smtClean="0">
                <a:solidFill>
                  <a:srgbClr val="FF0000"/>
                </a:solidFill>
                <a:effectLst>
                  <a:innerShdw blurRad="114300">
                    <a:prstClr val="black"/>
                  </a:innerShdw>
                </a:effectLst>
                <a:latin typeface="微软雅黑" pitchFamily="34" charset="-122"/>
                <a:ea typeface="微软雅黑" pitchFamily="34" charset="-122"/>
              </a:rPr>
              <a:t>04</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164929" y="4005064"/>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131840" y="4443382"/>
            <a:ext cx="4517583" cy="461665"/>
          </a:xfrm>
          <a:prstGeom prst="rect">
            <a:avLst/>
          </a:prstGeom>
        </p:spPr>
        <p:txBody>
          <a:bodyPr wrap="none">
            <a:spAutoFit/>
          </a:bodyPr>
          <a:lstStyle/>
          <a:p>
            <a:pPr fontAlgn="auto">
              <a:spcBef>
                <a:spcPts val="0"/>
              </a:spcBef>
              <a:spcAft>
                <a:spcPts val="0"/>
              </a:spcAft>
              <a:defRPr/>
            </a:pPr>
            <a:r>
              <a:rPr lang="zh-CN" altLang="en-US" sz="2400" b="1" smtClean="0">
                <a:solidFill>
                  <a:prstClr val="black"/>
                </a:solidFill>
                <a:latin typeface="微软雅黑" pitchFamily="34" charset="-122"/>
                <a:ea typeface="微软雅黑" pitchFamily="34" charset="-122"/>
                <a:cs typeface="+mj-cs"/>
              </a:rPr>
              <a:t>实验</a:t>
            </a:r>
            <a:r>
              <a:rPr lang="zh-CN" altLang="en-US" sz="2400" b="1">
                <a:solidFill>
                  <a:prstClr val="black"/>
                </a:solidFill>
                <a:latin typeface="微软雅黑" pitchFamily="34" charset="-122"/>
                <a:ea typeface="微软雅黑" pitchFamily="34" charset="-122"/>
                <a:cs typeface="+mj-cs"/>
              </a:rPr>
              <a:t>：在内部</a:t>
            </a:r>
            <a:r>
              <a:rPr lang="en-US" altLang="zh-CN" sz="2400" b="1">
                <a:solidFill>
                  <a:prstClr val="black"/>
                </a:solidFill>
                <a:latin typeface="微软雅黑" pitchFamily="34" charset="-122"/>
                <a:ea typeface="微软雅黑" pitchFamily="34" charset="-122"/>
                <a:cs typeface="+mj-cs"/>
              </a:rPr>
              <a:t>SRAM</a:t>
            </a:r>
            <a:r>
              <a:rPr lang="zh-CN" altLang="en-US" sz="2400" b="1">
                <a:solidFill>
                  <a:prstClr val="black"/>
                </a:solidFill>
                <a:latin typeface="微软雅黑" pitchFamily="34" charset="-122"/>
                <a:ea typeface="微软雅黑" pitchFamily="34" charset="-122"/>
                <a:cs typeface="+mj-cs"/>
              </a:rPr>
              <a:t>中调试代码</a:t>
            </a:r>
            <a:endParaRPr lang="zh-CN" altLang="en-US" sz="2400" b="1" dirty="0">
              <a:solidFill>
                <a:prstClr val="black"/>
              </a:solidFill>
              <a:latin typeface="微软雅黑" pitchFamily="34" charset="-122"/>
              <a:ea typeface="微软雅黑" pitchFamily="34" charset="-122"/>
              <a:cs typeface="+mj-cs"/>
            </a:endParaRPr>
          </a:p>
        </p:txBody>
      </p:sp>
      <p:sp>
        <p:nvSpPr>
          <p:cNvPr id="14" name="对角圆角矩形 13"/>
          <p:cNvSpPr/>
          <p:nvPr/>
        </p:nvSpPr>
        <p:spPr bwMode="auto">
          <a:xfrm>
            <a:off x="2057990" y="2211134"/>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sp>
        <p:nvSpPr>
          <p:cNvPr id="15" name="矩形 14"/>
          <p:cNvSpPr/>
          <p:nvPr/>
        </p:nvSpPr>
        <p:spPr>
          <a:xfrm>
            <a:off x="3068481" y="2276872"/>
            <a:ext cx="3231975" cy="523220"/>
          </a:xfrm>
          <a:prstGeom prst="rect">
            <a:avLst/>
          </a:prstGeom>
        </p:spPr>
        <p:txBody>
          <a:bodyPr wrap="none">
            <a:spAutoFit/>
          </a:bodyPr>
          <a:lstStyle/>
          <a:p>
            <a:pPr fontAlgn="auto">
              <a:spcBef>
                <a:spcPts val="0"/>
              </a:spcBef>
              <a:spcAft>
                <a:spcPts val="0"/>
              </a:spcAft>
              <a:defRPr/>
            </a:pPr>
            <a:r>
              <a:rPr lang="en-US" altLang="zh-CN" sz="2800" b="1" smtClean="0">
                <a:solidFill>
                  <a:prstClr val="black"/>
                </a:solidFill>
                <a:latin typeface="微软雅黑" pitchFamily="34" charset="-122"/>
                <a:ea typeface="微软雅黑" pitchFamily="34" charset="-122"/>
                <a:cs typeface="+mj-cs"/>
              </a:rPr>
              <a:t>STM32</a:t>
            </a:r>
            <a:r>
              <a:rPr lang="zh-CN" altLang="en-US" sz="2800" b="1">
                <a:solidFill>
                  <a:prstClr val="black"/>
                </a:solidFill>
                <a:latin typeface="微软雅黑" pitchFamily="34" charset="-122"/>
                <a:ea typeface="微软雅黑" pitchFamily="34" charset="-122"/>
                <a:cs typeface="+mj-cs"/>
              </a:rPr>
              <a:t>的启动方式</a:t>
            </a:r>
            <a:endParaRPr lang="zh-CN" altLang="en-US" sz="2800" b="1" dirty="0">
              <a:solidFill>
                <a:prstClr val="black"/>
              </a:solidFill>
              <a:latin typeface="微软雅黑" pitchFamily="34" charset="-122"/>
              <a:ea typeface="微软雅黑" pitchFamily="34" charset="-122"/>
              <a:cs typeface="+mj-cs"/>
            </a:endParaRPr>
          </a:p>
        </p:txBody>
      </p:sp>
      <p:cxnSp>
        <p:nvCxnSpPr>
          <p:cNvPr id="16" name="直接连接符 15"/>
          <p:cNvCxnSpPr/>
          <p:nvPr/>
        </p:nvCxnSpPr>
        <p:spPr>
          <a:xfrm>
            <a:off x="3131840" y="2924944"/>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3269343" y="5450048"/>
            <a:ext cx="3595856" cy="923330"/>
          </a:xfrm>
          <a:prstGeom prst="rect">
            <a:avLst/>
          </a:prstGeom>
        </p:spPr>
        <p:txBody>
          <a:bodyPr wrap="none">
            <a:spAutoFit/>
          </a:bodyPr>
          <a:lstStyle/>
          <a:p>
            <a:pPr algn="ctr" fontAlgn="auto">
              <a:lnSpc>
                <a:spcPct val="150000"/>
              </a:lnSpc>
              <a:spcBef>
                <a:spcPts val="0"/>
              </a:spcBef>
              <a:spcAft>
                <a:spcPts val="0"/>
              </a:spcAft>
              <a:defRPr/>
            </a:pPr>
            <a:r>
              <a:rPr lang="zh-CN" altLang="en-US" b="1">
                <a:solidFill>
                  <a:prstClr val="black"/>
                </a:solidFill>
                <a:latin typeface="微软雅黑" pitchFamily="34" charset="-122"/>
                <a:ea typeface="微软雅黑" pitchFamily="34" charset="-122"/>
              </a:rPr>
              <a:t>参考资料</a:t>
            </a:r>
            <a:r>
              <a:rPr lang="en-US" altLang="zh-CN" b="1">
                <a:solidFill>
                  <a:prstClr val="black"/>
                </a:solidFill>
                <a:latin typeface="微软雅黑" pitchFamily="34" charset="-122"/>
                <a:ea typeface="微软雅黑" pitchFamily="34" charset="-122"/>
              </a:rPr>
              <a:t>:《</a:t>
            </a:r>
            <a:r>
              <a:rPr lang="zh-CN" altLang="en-US" b="1">
                <a:solidFill>
                  <a:prstClr val="black"/>
                </a:solidFill>
                <a:latin typeface="微软雅黑" pitchFamily="34" charset="-122"/>
                <a:ea typeface="微软雅黑" pitchFamily="34" charset="-122"/>
              </a:rPr>
              <a:t>零死角玩转</a:t>
            </a:r>
            <a:r>
              <a:rPr lang="en-US" altLang="zh-CN" b="1">
                <a:solidFill>
                  <a:prstClr val="black"/>
                </a:solidFill>
                <a:latin typeface="微软雅黑" pitchFamily="34" charset="-122"/>
                <a:ea typeface="微软雅黑" pitchFamily="34" charset="-122"/>
              </a:rPr>
              <a:t>STM32》</a:t>
            </a:r>
          </a:p>
          <a:p>
            <a:pPr algn="ctr" fontAlgn="auto">
              <a:lnSpc>
                <a:spcPct val="150000"/>
              </a:lnSpc>
              <a:spcBef>
                <a:spcPts val="0"/>
              </a:spcBef>
              <a:spcAft>
                <a:spcPts val="0"/>
              </a:spcAft>
              <a:defRPr/>
            </a:pPr>
            <a:r>
              <a:rPr lang="zh-CN" altLang="en-US" b="1" smtClean="0">
                <a:solidFill>
                  <a:prstClr val="black"/>
                </a:solidFill>
                <a:latin typeface="微软雅黑" pitchFamily="34" charset="-122"/>
                <a:ea typeface="微软雅黑" pitchFamily="34" charset="-122"/>
              </a:rPr>
              <a:t>“在</a:t>
            </a:r>
            <a:r>
              <a:rPr lang="en-US" altLang="zh-CN" b="1" smtClean="0">
                <a:solidFill>
                  <a:prstClr val="black"/>
                </a:solidFill>
                <a:latin typeface="微软雅黑" pitchFamily="34" charset="-122"/>
                <a:ea typeface="微软雅黑" pitchFamily="34" charset="-122"/>
              </a:rPr>
              <a:t>SRAM</a:t>
            </a:r>
            <a:r>
              <a:rPr lang="zh-CN" altLang="en-US" b="1" smtClean="0">
                <a:solidFill>
                  <a:prstClr val="black"/>
                </a:solidFill>
                <a:latin typeface="微软雅黑" pitchFamily="34" charset="-122"/>
                <a:ea typeface="微软雅黑" pitchFamily="34" charset="-122"/>
              </a:rPr>
              <a:t>中调试代码”</a:t>
            </a:r>
            <a:r>
              <a:rPr lang="zh-CN" altLang="en-US" b="1">
                <a:solidFill>
                  <a:prstClr val="black"/>
                </a:solidFill>
                <a:latin typeface="微软雅黑" pitchFamily="34" charset="-122"/>
                <a:ea typeface="微软雅黑" pitchFamily="34" charset="-122"/>
              </a:rPr>
              <a:t>章节</a:t>
            </a:r>
            <a:endParaRPr lang="zh-CN" altLang="en-US" b="1" dirty="0">
              <a:solidFill>
                <a:prstClr val="black"/>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196752"/>
            <a:ext cx="2743059" cy="461665"/>
          </a:xfrm>
          <a:prstGeom prst="rect">
            <a:avLst/>
          </a:prstGeom>
        </p:spPr>
        <p:txBody>
          <a:bodyPr wrap="none">
            <a:spAutoFit/>
          </a:bodyPr>
          <a:lstStyle/>
          <a:p>
            <a:r>
              <a:rPr lang="zh-CN" altLang="en-US" sz="2400" b="1" smtClean="0"/>
              <a:t>在</a:t>
            </a:r>
            <a:r>
              <a:rPr lang="en-US" altLang="zh-CN" sz="2400" b="1"/>
              <a:t>RAM</a:t>
            </a:r>
            <a:r>
              <a:rPr lang="zh-CN" altLang="en-US" sz="2400" b="1"/>
              <a:t>中调试代码</a:t>
            </a:r>
          </a:p>
        </p:txBody>
      </p:sp>
      <p:sp>
        <p:nvSpPr>
          <p:cNvPr id="5" name="矩形 4"/>
          <p:cNvSpPr/>
          <p:nvPr/>
        </p:nvSpPr>
        <p:spPr>
          <a:xfrm>
            <a:off x="467544" y="1720840"/>
            <a:ext cx="8136904" cy="2531527"/>
          </a:xfrm>
          <a:prstGeom prst="rect">
            <a:avLst/>
          </a:prstGeom>
        </p:spPr>
        <p:txBody>
          <a:bodyPr wrap="square">
            <a:spAutoFit/>
          </a:bodyPr>
          <a:lstStyle/>
          <a:p>
            <a:pPr>
              <a:lnSpc>
                <a:spcPct val="150000"/>
              </a:lnSpc>
            </a:pPr>
            <a:r>
              <a:rPr lang="en-US" altLang="zh-CN" smtClean="0"/>
              <a:t>	</a:t>
            </a:r>
            <a:r>
              <a:rPr lang="zh-CN" altLang="zh-CN" smtClean="0"/>
              <a:t>一般</a:t>
            </a:r>
            <a:r>
              <a:rPr lang="zh-CN" altLang="zh-CN"/>
              <a:t>情况下，我们在</a:t>
            </a:r>
            <a:r>
              <a:rPr lang="en-US" altLang="zh-CN"/>
              <a:t>MDK</a:t>
            </a:r>
            <a:r>
              <a:rPr lang="zh-CN" altLang="zh-CN"/>
              <a:t>中编写工程应用后，调试时都是把程序下载到芯片的内部</a:t>
            </a:r>
            <a:r>
              <a:rPr lang="en-US" altLang="zh-CN"/>
              <a:t>FLASH</a:t>
            </a:r>
            <a:r>
              <a:rPr lang="zh-CN" altLang="zh-CN"/>
              <a:t>运行测试的，代码的</a:t>
            </a:r>
            <a:r>
              <a:rPr lang="en-US" altLang="zh-CN"/>
              <a:t>CODE</a:t>
            </a:r>
            <a:r>
              <a:rPr lang="zh-CN" altLang="zh-CN"/>
              <a:t>及</a:t>
            </a:r>
            <a:r>
              <a:rPr lang="en-US" altLang="zh-CN"/>
              <a:t>RW-data</a:t>
            </a:r>
            <a:r>
              <a:rPr lang="zh-CN" altLang="zh-CN"/>
              <a:t>的内容被写入到内部</a:t>
            </a:r>
            <a:r>
              <a:rPr lang="en-US" altLang="zh-CN"/>
              <a:t>FLASH</a:t>
            </a:r>
            <a:r>
              <a:rPr lang="zh-CN" altLang="zh-CN"/>
              <a:t>中存储。但在某些应用场合下却不希望或不能修改内部</a:t>
            </a:r>
            <a:r>
              <a:rPr lang="en-US" altLang="zh-CN"/>
              <a:t>FLASH</a:t>
            </a:r>
            <a:r>
              <a:rPr lang="zh-CN" altLang="zh-CN"/>
              <a:t>的内容，这时就可以使用</a:t>
            </a:r>
            <a:r>
              <a:rPr lang="en-US" altLang="zh-CN"/>
              <a:t>RAM</a:t>
            </a:r>
            <a:r>
              <a:rPr lang="zh-CN" altLang="zh-CN"/>
              <a:t>调试功能了，它的本质是把原来存储在内部</a:t>
            </a:r>
            <a:r>
              <a:rPr lang="en-US" altLang="zh-CN"/>
              <a:t>FLASH</a:t>
            </a:r>
            <a:r>
              <a:rPr lang="zh-CN" altLang="zh-CN"/>
              <a:t>的代码</a:t>
            </a:r>
            <a:r>
              <a:rPr lang="en-US" altLang="zh-CN"/>
              <a:t>(CODE</a:t>
            </a:r>
            <a:r>
              <a:rPr lang="zh-CN" altLang="zh-CN"/>
              <a:t>及</a:t>
            </a:r>
            <a:r>
              <a:rPr lang="en-US" altLang="zh-CN"/>
              <a:t>RW-data</a:t>
            </a:r>
            <a:r>
              <a:rPr lang="zh-CN" altLang="zh-CN"/>
              <a:t>的内容</a:t>
            </a:r>
            <a:r>
              <a:rPr lang="en-US" altLang="zh-CN"/>
              <a:t>)</a:t>
            </a:r>
            <a:r>
              <a:rPr lang="zh-CN" altLang="zh-CN"/>
              <a:t>改为存储到</a:t>
            </a:r>
            <a:r>
              <a:rPr lang="en-US" altLang="zh-CN"/>
              <a:t>SRAM</a:t>
            </a:r>
            <a:r>
              <a:rPr lang="zh-CN" altLang="zh-CN"/>
              <a:t>中</a:t>
            </a:r>
            <a:r>
              <a:rPr lang="en-US" altLang="zh-CN"/>
              <a:t>(</a:t>
            </a:r>
            <a:r>
              <a:rPr lang="zh-CN" altLang="zh-CN"/>
              <a:t>内部</a:t>
            </a:r>
            <a:r>
              <a:rPr lang="en-US" altLang="zh-CN"/>
              <a:t>SRAM</a:t>
            </a:r>
            <a:r>
              <a:rPr lang="zh-CN" altLang="zh-CN"/>
              <a:t>或外部</a:t>
            </a:r>
            <a:r>
              <a:rPr lang="en-US" altLang="zh-CN"/>
              <a:t>SDRAM</a:t>
            </a:r>
            <a:r>
              <a:rPr lang="zh-CN" altLang="zh-CN"/>
              <a:t>均可</a:t>
            </a:r>
            <a:r>
              <a:rPr lang="en-US" altLang="zh-CN"/>
              <a:t>)</a:t>
            </a:r>
            <a:r>
              <a:rPr lang="zh-CN" altLang="zh-CN"/>
              <a:t>，芯片复位后从</a:t>
            </a:r>
            <a:r>
              <a:rPr lang="en-US" altLang="zh-CN"/>
              <a:t>SRAM</a:t>
            </a:r>
            <a:r>
              <a:rPr lang="zh-CN" altLang="zh-CN"/>
              <a:t>中加载代码并运行</a:t>
            </a:r>
            <a:r>
              <a:rPr lang="zh-CN" altLang="zh-CN" smtClean="0"/>
              <a:t>。</a:t>
            </a:r>
            <a:endParaRPr lang="zh-CN" altLang="zh-CN"/>
          </a:p>
        </p:txBody>
      </p:sp>
    </p:spTree>
    <p:extLst>
      <p:ext uri="{BB962C8B-B14F-4D97-AF65-F5344CB8AC3E}">
        <p14:creationId xmlns:p14="http://schemas.microsoft.com/office/powerpoint/2010/main" val="2081575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196752"/>
            <a:ext cx="2743059" cy="461665"/>
          </a:xfrm>
          <a:prstGeom prst="rect">
            <a:avLst/>
          </a:prstGeom>
        </p:spPr>
        <p:txBody>
          <a:bodyPr wrap="none">
            <a:spAutoFit/>
          </a:bodyPr>
          <a:lstStyle/>
          <a:p>
            <a:r>
              <a:rPr lang="zh-CN" altLang="en-US" sz="2400" b="1" smtClean="0"/>
              <a:t>在</a:t>
            </a:r>
            <a:r>
              <a:rPr lang="en-US" altLang="zh-CN" sz="2400" b="1"/>
              <a:t>RAM</a:t>
            </a:r>
            <a:r>
              <a:rPr lang="zh-CN" altLang="en-US" sz="2400" b="1"/>
              <a:t>中调试代码</a:t>
            </a:r>
          </a:p>
        </p:txBody>
      </p:sp>
      <p:sp>
        <p:nvSpPr>
          <p:cNvPr id="5" name="矩形 4"/>
          <p:cNvSpPr/>
          <p:nvPr/>
        </p:nvSpPr>
        <p:spPr>
          <a:xfrm>
            <a:off x="467544" y="1720840"/>
            <a:ext cx="8136904" cy="3362524"/>
          </a:xfrm>
          <a:prstGeom prst="rect">
            <a:avLst/>
          </a:prstGeom>
        </p:spPr>
        <p:txBody>
          <a:bodyPr wrap="square">
            <a:spAutoFit/>
          </a:bodyPr>
          <a:lstStyle/>
          <a:p>
            <a:pPr>
              <a:lnSpc>
                <a:spcPct val="150000"/>
              </a:lnSpc>
            </a:pPr>
            <a:r>
              <a:rPr lang="en-US" altLang="zh-CN" smtClean="0"/>
              <a:t>	</a:t>
            </a:r>
            <a:r>
              <a:rPr lang="zh-CN" altLang="zh-CN" smtClean="0"/>
              <a:t>把</a:t>
            </a:r>
            <a:r>
              <a:rPr lang="zh-CN" altLang="zh-CN"/>
              <a:t>代码下载到</a:t>
            </a:r>
            <a:r>
              <a:rPr lang="en-US" altLang="zh-CN"/>
              <a:t>RAM</a:t>
            </a:r>
            <a:r>
              <a:rPr lang="zh-CN" altLang="zh-CN"/>
              <a:t>中调试有如下优点：</a:t>
            </a:r>
          </a:p>
          <a:p>
            <a:pPr marL="285750" lvl="0" indent="-285750">
              <a:lnSpc>
                <a:spcPct val="150000"/>
              </a:lnSpc>
              <a:buFont typeface="Arial" panose="020B0604020202020204" pitchFamily="34" charset="0"/>
              <a:buChar char="•"/>
            </a:pPr>
            <a:r>
              <a:rPr lang="zh-CN" altLang="zh-CN"/>
              <a:t>下载程序非常快。</a:t>
            </a:r>
            <a:r>
              <a:rPr lang="en-US" altLang="zh-CN"/>
              <a:t>RAM</a:t>
            </a:r>
            <a:r>
              <a:rPr lang="zh-CN" altLang="zh-CN"/>
              <a:t>存储器的写入速度比在内部</a:t>
            </a:r>
            <a:r>
              <a:rPr lang="en-US" altLang="zh-CN"/>
              <a:t>FLASH</a:t>
            </a:r>
            <a:r>
              <a:rPr lang="zh-CN" altLang="zh-CN"/>
              <a:t>中要快得多，且没有擦除过程，因此在</a:t>
            </a:r>
            <a:r>
              <a:rPr lang="en-US" altLang="zh-CN"/>
              <a:t>RAM</a:t>
            </a:r>
            <a:r>
              <a:rPr lang="zh-CN" altLang="zh-CN"/>
              <a:t>上调试程序时程序几乎是秒下的，对于需要频繁改动代码的调试过程，能节约很多时间，省去了烦人的擦除与写入</a:t>
            </a:r>
            <a:r>
              <a:rPr lang="en-US" altLang="zh-CN"/>
              <a:t>FLASH</a:t>
            </a:r>
            <a:r>
              <a:rPr lang="zh-CN" altLang="zh-CN"/>
              <a:t>过程。另外，</a:t>
            </a:r>
            <a:r>
              <a:rPr lang="en-US" altLang="zh-CN"/>
              <a:t>STM32</a:t>
            </a:r>
            <a:r>
              <a:rPr lang="zh-CN" altLang="zh-CN"/>
              <a:t>的内部</a:t>
            </a:r>
            <a:r>
              <a:rPr lang="en-US" altLang="zh-CN"/>
              <a:t>FLASH</a:t>
            </a:r>
            <a:r>
              <a:rPr lang="zh-CN" altLang="zh-CN"/>
              <a:t>可擦除次数为</a:t>
            </a:r>
            <a:r>
              <a:rPr lang="en-US" altLang="zh-CN"/>
              <a:t>1</a:t>
            </a:r>
            <a:r>
              <a:rPr lang="zh-CN" altLang="zh-CN"/>
              <a:t>万次，虽然一般的调试过程都不会擦除这么多次导致</a:t>
            </a:r>
            <a:r>
              <a:rPr lang="en-US" altLang="zh-CN"/>
              <a:t>FLASH</a:t>
            </a:r>
            <a:r>
              <a:rPr lang="zh-CN" altLang="zh-CN"/>
              <a:t>失效，但这确实也是一个考虑使用</a:t>
            </a:r>
            <a:r>
              <a:rPr lang="en-US" altLang="zh-CN"/>
              <a:t>RAM</a:t>
            </a:r>
            <a:r>
              <a:rPr lang="zh-CN" altLang="zh-CN"/>
              <a:t>的因素。</a:t>
            </a:r>
          </a:p>
          <a:p>
            <a:pPr marL="285750" lvl="0" indent="-285750">
              <a:lnSpc>
                <a:spcPct val="150000"/>
              </a:lnSpc>
              <a:buFont typeface="Arial" panose="020B0604020202020204" pitchFamily="34" charset="0"/>
              <a:buChar char="•"/>
            </a:pPr>
            <a:r>
              <a:rPr lang="zh-CN" altLang="zh-CN"/>
              <a:t>不改写内部</a:t>
            </a:r>
            <a:r>
              <a:rPr lang="en-US" altLang="zh-CN"/>
              <a:t>FLASH</a:t>
            </a:r>
            <a:r>
              <a:rPr lang="zh-CN" altLang="zh-CN"/>
              <a:t>的原有程序。</a:t>
            </a:r>
          </a:p>
          <a:p>
            <a:pPr marL="285750" lvl="0" indent="-285750">
              <a:lnSpc>
                <a:spcPct val="150000"/>
              </a:lnSpc>
              <a:buFont typeface="Arial" panose="020B0604020202020204" pitchFamily="34" charset="0"/>
              <a:buChar char="•"/>
            </a:pPr>
            <a:r>
              <a:rPr lang="zh-CN" altLang="zh-CN"/>
              <a:t>对于内部</a:t>
            </a:r>
            <a:r>
              <a:rPr lang="en-US" altLang="zh-CN"/>
              <a:t>FLASH</a:t>
            </a:r>
            <a:r>
              <a:rPr lang="zh-CN" altLang="zh-CN"/>
              <a:t>被锁定的芯片，可以把解锁程序下载到</a:t>
            </a:r>
            <a:r>
              <a:rPr lang="en-US" altLang="zh-CN"/>
              <a:t>RAM</a:t>
            </a:r>
            <a:r>
              <a:rPr lang="zh-CN" altLang="zh-CN"/>
              <a:t>上，进行解锁。</a:t>
            </a:r>
          </a:p>
        </p:txBody>
      </p:sp>
    </p:spTree>
    <p:extLst>
      <p:ext uri="{BB962C8B-B14F-4D97-AF65-F5344CB8AC3E}">
        <p14:creationId xmlns:p14="http://schemas.microsoft.com/office/powerpoint/2010/main" val="12240516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196752"/>
            <a:ext cx="2743059" cy="461665"/>
          </a:xfrm>
          <a:prstGeom prst="rect">
            <a:avLst/>
          </a:prstGeom>
        </p:spPr>
        <p:txBody>
          <a:bodyPr wrap="none">
            <a:spAutoFit/>
          </a:bodyPr>
          <a:lstStyle/>
          <a:p>
            <a:r>
              <a:rPr lang="zh-CN" altLang="en-US" sz="2400" b="1" smtClean="0"/>
              <a:t>在</a:t>
            </a:r>
            <a:r>
              <a:rPr lang="en-US" altLang="zh-CN" sz="2400" b="1"/>
              <a:t>RAM</a:t>
            </a:r>
            <a:r>
              <a:rPr lang="zh-CN" altLang="en-US" sz="2400" b="1"/>
              <a:t>中调试代码</a:t>
            </a:r>
          </a:p>
        </p:txBody>
      </p:sp>
      <p:sp>
        <p:nvSpPr>
          <p:cNvPr id="5" name="矩形 4"/>
          <p:cNvSpPr/>
          <p:nvPr/>
        </p:nvSpPr>
        <p:spPr>
          <a:xfrm>
            <a:off x="467544" y="1720840"/>
            <a:ext cx="8136904" cy="4193520"/>
          </a:xfrm>
          <a:prstGeom prst="rect">
            <a:avLst/>
          </a:prstGeom>
        </p:spPr>
        <p:txBody>
          <a:bodyPr wrap="square">
            <a:spAutoFit/>
          </a:bodyPr>
          <a:lstStyle/>
          <a:p>
            <a:pPr>
              <a:lnSpc>
                <a:spcPct val="150000"/>
              </a:lnSpc>
            </a:pPr>
            <a:r>
              <a:rPr lang="en-US" altLang="zh-CN" dirty="0" smtClean="0"/>
              <a:t>	</a:t>
            </a:r>
            <a:r>
              <a:rPr lang="zh-CN" altLang="zh-CN" dirty="0" smtClean="0"/>
              <a:t>相对</a:t>
            </a:r>
            <a:r>
              <a:rPr lang="zh-CN" altLang="zh-CN" dirty="0"/>
              <a:t>地，把代码下载到</a:t>
            </a:r>
            <a:r>
              <a:rPr lang="en-US" altLang="zh-CN" dirty="0"/>
              <a:t>RAM</a:t>
            </a:r>
            <a:r>
              <a:rPr lang="zh-CN" altLang="zh-CN" dirty="0"/>
              <a:t>中调试有如下缺点：</a:t>
            </a:r>
          </a:p>
          <a:p>
            <a:pPr marL="285750" lvl="0" indent="-285750">
              <a:lnSpc>
                <a:spcPct val="150000"/>
              </a:lnSpc>
              <a:buFont typeface="Arial" panose="020B0604020202020204" pitchFamily="34" charset="0"/>
              <a:buChar char="•"/>
            </a:pPr>
            <a:r>
              <a:rPr lang="zh-CN" altLang="zh-CN" dirty="0"/>
              <a:t>存储在</a:t>
            </a:r>
            <a:r>
              <a:rPr lang="en-US" altLang="zh-CN" dirty="0"/>
              <a:t>RAM</a:t>
            </a:r>
            <a:r>
              <a:rPr lang="zh-CN" altLang="zh-CN" dirty="0"/>
              <a:t>上的程序掉电后会丢失，不能像</a:t>
            </a:r>
            <a:r>
              <a:rPr lang="en-US" altLang="zh-CN" dirty="0"/>
              <a:t>FLASH</a:t>
            </a:r>
            <a:r>
              <a:rPr lang="zh-CN" altLang="zh-CN" dirty="0"/>
              <a:t>那样保存。</a:t>
            </a:r>
          </a:p>
          <a:p>
            <a:pPr marL="285750" lvl="0" indent="-285750">
              <a:lnSpc>
                <a:spcPct val="150000"/>
              </a:lnSpc>
              <a:buFont typeface="Arial" panose="020B0604020202020204" pitchFamily="34" charset="0"/>
              <a:buChar char="•"/>
            </a:pPr>
            <a:r>
              <a:rPr lang="zh-CN" altLang="zh-CN" dirty="0"/>
              <a:t>若使用</a:t>
            </a:r>
            <a:r>
              <a:rPr lang="en-US" altLang="zh-CN" dirty="0"/>
              <a:t>STM32</a:t>
            </a:r>
            <a:r>
              <a:rPr lang="zh-CN" altLang="zh-CN" dirty="0"/>
              <a:t>的内部</a:t>
            </a:r>
            <a:r>
              <a:rPr lang="en-US" altLang="zh-CN" dirty="0"/>
              <a:t>SRAM</a:t>
            </a:r>
            <a:r>
              <a:rPr lang="zh-CN" altLang="zh-CN" dirty="0"/>
              <a:t>存储程序，程序的执行速度与在</a:t>
            </a:r>
            <a:r>
              <a:rPr lang="en-US" altLang="zh-CN" dirty="0"/>
              <a:t>FLASH</a:t>
            </a:r>
            <a:r>
              <a:rPr lang="zh-CN" altLang="zh-CN" dirty="0"/>
              <a:t>上执行速度无异，但</a:t>
            </a:r>
            <a:r>
              <a:rPr lang="en-US" altLang="zh-CN" dirty="0"/>
              <a:t>SRAM</a:t>
            </a:r>
            <a:r>
              <a:rPr lang="zh-CN" altLang="zh-CN" dirty="0"/>
              <a:t>空间较小。</a:t>
            </a:r>
          </a:p>
          <a:p>
            <a:pPr marL="285750" lvl="0" indent="-285750">
              <a:lnSpc>
                <a:spcPct val="150000"/>
              </a:lnSpc>
              <a:buFont typeface="Arial" panose="020B0604020202020204" pitchFamily="34" charset="0"/>
              <a:buChar char="•"/>
            </a:pPr>
            <a:r>
              <a:rPr lang="zh-CN" altLang="zh-CN" dirty="0"/>
              <a:t>若使用外部扩展的</a:t>
            </a:r>
            <a:r>
              <a:rPr lang="en-US" altLang="zh-CN" dirty="0" smtClean="0"/>
              <a:t>SRAM</a:t>
            </a:r>
            <a:r>
              <a:rPr lang="zh-CN" altLang="zh-CN" dirty="0"/>
              <a:t>存储程序，程序空间非常大，但</a:t>
            </a:r>
            <a:r>
              <a:rPr lang="en-US" altLang="zh-CN" dirty="0"/>
              <a:t>STM32</a:t>
            </a:r>
            <a:r>
              <a:rPr lang="zh-CN" altLang="zh-CN" dirty="0" smtClean="0"/>
              <a:t>读取</a:t>
            </a:r>
            <a:r>
              <a:rPr lang="zh-CN" altLang="en-US" dirty="0" smtClean="0"/>
              <a:t>外部</a:t>
            </a:r>
            <a:r>
              <a:rPr lang="en-US" altLang="zh-CN" dirty="0" smtClean="0"/>
              <a:t>SRAM</a:t>
            </a:r>
            <a:r>
              <a:rPr lang="zh-CN" altLang="zh-CN" dirty="0"/>
              <a:t>的速度比读取内部</a:t>
            </a:r>
            <a:r>
              <a:rPr lang="en-US" altLang="zh-CN" dirty="0"/>
              <a:t>FLASH</a:t>
            </a:r>
            <a:r>
              <a:rPr lang="zh-CN" altLang="zh-CN" dirty="0"/>
              <a:t>慢，这会导致程序总执行时间增加，因此</a:t>
            </a:r>
            <a:r>
              <a:rPr lang="zh-CN" altLang="zh-CN" dirty="0" smtClean="0"/>
              <a:t>在</a:t>
            </a:r>
            <a:r>
              <a:rPr lang="zh-CN" altLang="en-US" dirty="0"/>
              <a:t>外部</a:t>
            </a:r>
            <a:r>
              <a:rPr lang="en-US" altLang="zh-CN" dirty="0" smtClean="0"/>
              <a:t>SRAM</a:t>
            </a:r>
            <a:r>
              <a:rPr lang="zh-CN" altLang="zh-CN" dirty="0"/>
              <a:t>中调试的程序无法完美仿真在内部</a:t>
            </a:r>
            <a:r>
              <a:rPr lang="en-US" altLang="zh-CN" dirty="0"/>
              <a:t>FLASH</a:t>
            </a:r>
            <a:r>
              <a:rPr lang="zh-CN" altLang="zh-CN" dirty="0"/>
              <a:t>运行时的环境。另外，由于</a:t>
            </a:r>
            <a:r>
              <a:rPr lang="en-US" altLang="zh-CN" dirty="0"/>
              <a:t>STM32</a:t>
            </a:r>
            <a:r>
              <a:rPr lang="zh-CN" altLang="zh-CN" dirty="0"/>
              <a:t>无法直接</a:t>
            </a:r>
            <a:r>
              <a:rPr lang="zh-CN" altLang="zh-CN" dirty="0" smtClean="0"/>
              <a:t>从</a:t>
            </a:r>
            <a:r>
              <a:rPr lang="zh-CN" altLang="en-US" dirty="0"/>
              <a:t>外部</a:t>
            </a:r>
            <a:r>
              <a:rPr lang="en-US" altLang="zh-CN" dirty="0" smtClean="0"/>
              <a:t>SRAM</a:t>
            </a:r>
            <a:r>
              <a:rPr lang="zh-CN" altLang="zh-CN" dirty="0"/>
              <a:t>中启动且应用程序复制</a:t>
            </a:r>
            <a:r>
              <a:rPr lang="zh-CN" altLang="zh-CN" dirty="0" smtClean="0"/>
              <a:t>到</a:t>
            </a:r>
            <a:r>
              <a:rPr lang="zh-CN" altLang="en-US" dirty="0"/>
              <a:t>外部</a:t>
            </a:r>
            <a:r>
              <a:rPr lang="en-US" altLang="zh-CN" dirty="0" smtClean="0"/>
              <a:t>SRAM</a:t>
            </a:r>
            <a:r>
              <a:rPr lang="zh-CN" altLang="zh-CN" dirty="0"/>
              <a:t>的过程比较复杂</a:t>
            </a:r>
            <a:r>
              <a:rPr lang="en-US" altLang="zh-CN" dirty="0"/>
              <a:t>(</a:t>
            </a:r>
            <a:r>
              <a:rPr lang="zh-CN" altLang="zh-CN" dirty="0"/>
              <a:t>下载程序前需要使</a:t>
            </a:r>
            <a:r>
              <a:rPr lang="en-US" altLang="zh-CN" dirty="0"/>
              <a:t>STM32</a:t>
            </a:r>
            <a:r>
              <a:rPr lang="zh-CN" altLang="zh-CN" dirty="0"/>
              <a:t>能正常</a:t>
            </a:r>
            <a:r>
              <a:rPr lang="zh-CN" altLang="zh-CN" dirty="0" smtClean="0"/>
              <a:t>控制</a:t>
            </a:r>
            <a:r>
              <a:rPr lang="zh-CN" altLang="en-US" dirty="0"/>
              <a:t>外部</a:t>
            </a:r>
            <a:r>
              <a:rPr lang="en-US" altLang="zh-CN" dirty="0" smtClean="0"/>
              <a:t>SRAM</a:t>
            </a:r>
            <a:r>
              <a:rPr lang="en-US" altLang="zh-CN" dirty="0"/>
              <a:t>)</a:t>
            </a:r>
            <a:r>
              <a:rPr lang="zh-CN" altLang="zh-CN" dirty="0"/>
              <a:t>，所以在很少会在</a:t>
            </a:r>
            <a:r>
              <a:rPr lang="en-US" altLang="zh-CN" dirty="0"/>
              <a:t>STM32</a:t>
            </a:r>
            <a:r>
              <a:rPr lang="zh-CN" altLang="zh-CN" dirty="0" smtClean="0"/>
              <a:t>的</a:t>
            </a:r>
            <a:r>
              <a:rPr lang="zh-CN" altLang="en-US" dirty="0"/>
              <a:t>外部</a:t>
            </a:r>
            <a:r>
              <a:rPr lang="en-US" altLang="zh-CN" dirty="0" smtClean="0"/>
              <a:t>SRAM</a:t>
            </a:r>
            <a:r>
              <a:rPr lang="zh-CN" altLang="zh-CN" dirty="0"/>
              <a:t>中调试程序。</a:t>
            </a:r>
          </a:p>
        </p:txBody>
      </p:sp>
    </p:spTree>
    <p:extLst>
      <p:ext uri="{BB962C8B-B14F-4D97-AF65-F5344CB8AC3E}">
        <p14:creationId xmlns:p14="http://schemas.microsoft.com/office/powerpoint/2010/main" val="4079892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196752"/>
            <a:ext cx="2723823" cy="461665"/>
          </a:xfrm>
          <a:prstGeom prst="rect">
            <a:avLst/>
          </a:prstGeom>
        </p:spPr>
        <p:txBody>
          <a:bodyPr wrap="none">
            <a:spAutoFit/>
          </a:bodyPr>
          <a:lstStyle/>
          <a:p>
            <a:r>
              <a:rPr lang="en-US" altLang="zh-CN" sz="2400" b="1" smtClean="0"/>
              <a:t>STM32</a:t>
            </a:r>
            <a:r>
              <a:rPr lang="zh-CN" altLang="en-US" sz="2400" b="1"/>
              <a:t>的启动方式</a:t>
            </a:r>
          </a:p>
        </p:txBody>
      </p:sp>
      <p:sp>
        <p:nvSpPr>
          <p:cNvPr id="5" name="矩形 4"/>
          <p:cNvSpPr/>
          <p:nvPr/>
        </p:nvSpPr>
        <p:spPr>
          <a:xfrm>
            <a:off x="467544" y="1720840"/>
            <a:ext cx="8136904" cy="869533"/>
          </a:xfrm>
          <a:prstGeom prst="rect">
            <a:avLst/>
          </a:prstGeom>
        </p:spPr>
        <p:txBody>
          <a:bodyPr wrap="square">
            <a:spAutoFit/>
          </a:bodyPr>
          <a:lstStyle/>
          <a:p>
            <a:pPr>
              <a:lnSpc>
                <a:spcPct val="150000"/>
              </a:lnSpc>
            </a:pPr>
            <a:r>
              <a:rPr lang="en-US" altLang="zh-CN" smtClean="0"/>
              <a:t>	</a:t>
            </a:r>
            <a:r>
              <a:rPr lang="zh-CN" altLang="zh-CN" smtClean="0"/>
              <a:t>在</a:t>
            </a:r>
            <a:r>
              <a:rPr lang="zh-CN" altLang="zh-CN"/>
              <a:t>前面讲解的</a:t>
            </a:r>
            <a:r>
              <a:rPr lang="en-US" altLang="zh-CN"/>
              <a:t>STM32</a:t>
            </a:r>
            <a:r>
              <a:rPr lang="zh-CN" altLang="zh-CN"/>
              <a:t>启动代码章节了解到</a:t>
            </a:r>
            <a:r>
              <a:rPr lang="en-US" altLang="zh-CN"/>
              <a:t>CM-4</a:t>
            </a:r>
            <a:r>
              <a:rPr lang="zh-CN" altLang="zh-CN"/>
              <a:t>内核在离开复位状态后的工作过程</a:t>
            </a:r>
            <a:r>
              <a:rPr lang="zh-CN" altLang="zh-CN" smtClean="0"/>
              <a:t>如下</a:t>
            </a:r>
            <a:r>
              <a:rPr lang="zh-CN" altLang="en-US" smtClean="0"/>
              <a:t>：</a:t>
            </a:r>
            <a:endParaRPr lang="zh-CN" altLang="zh-CN"/>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547664" y="4272071"/>
            <a:ext cx="6406241" cy="1101145"/>
          </a:xfrm>
          <a:prstGeom prst="rect">
            <a:avLst/>
          </a:prstGeom>
          <a:noFill/>
          <a:ln>
            <a:solidFill>
              <a:schemeClr val="tx1"/>
            </a:solidFill>
          </a:ln>
        </p:spPr>
      </p:pic>
      <p:sp>
        <p:nvSpPr>
          <p:cNvPr id="2" name="矩形 1"/>
          <p:cNvSpPr/>
          <p:nvPr/>
        </p:nvSpPr>
        <p:spPr>
          <a:xfrm>
            <a:off x="467544" y="2828836"/>
            <a:ext cx="8136904" cy="1285032"/>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a:t>从地址</a:t>
            </a:r>
            <a:r>
              <a:rPr lang="en-US" altLang="zh-CN"/>
              <a:t>0x00000000</a:t>
            </a:r>
            <a:r>
              <a:rPr lang="zh-CN" altLang="zh-CN"/>
              <a:t>处取出栈指针</a:t>
            </a:r>
            <a:r>
              <a:rPr lang="en-US" altLang="zh-CN"/>
              <a:t>MSP</a:t>
            </a:r>
            <a:r>
              <a:rPr lang="zh-CN" altLang="zh-CN"/>
              <a:t>的初始值，该值就是栈顶的地址。</a:t>
            </a:r>
          </a:p>
          <a:p>
            <a:pPr marL="285750" lvl="0" indent="-285750">
              <a:lnSpc>
                <a:spcPct val="150000"/>
              </a:lnSpc>
              <a:buFont typeface="Arial" panose="020B0604020202020204" pitchFamily="34" charset="0"/>
              <a:buChar char="•"/>
            </a:pPr>
            <a:r>
              <a:rPr lang="zh-CN" altLang="zh-CN"/>
              <a:t>从地址</a:t>
            </a:r>
            <a:r>
              <a:rPr lang="en-US" altLang="zh-CN"/>
              <a:t>0x00000004</a:t>
            </a:r>
            <a:r>
              <a:rPr lang="zh-CN" altLang="zh-CN"/>
              <a:t>处取出程序指针</a:t>
            </a:r>
            <a:r>
              <a:rPr lang="en-US" altLang="zh-CN"/>
              <a:t>PC</a:t>
            </a:r>
            <a:r>
              <a:rPr lang="zh-CN" altLang="zh-CN"/>
              <a:t>的初始值，该值指向复位后应执行的第一条指令。</a:t>
            </a:r>
          </a:p>
        </p:txBody>
      </p:sp>
      <p:sp>
        <p:nvSpPr>
          <p:cNvPr id="3" name="矩形 2"/>
          <p:cNvSpPr/>
          <p:nvPr/>
        </p:nvSpPr>
        <p:spPr>
          <a:xfrm>
            <a:off x="539552" y="5733256"/>
            <a:ext cx="8064896" cy="646331"/>
          </a:xfrm>
          <a:prstGeom prst="rect">
            <a:avLst/>
          </a:prstGeom>
        </p:spPr>
        <p:txBody>
          <a:bodyPr wrap="square">
            <a:spAutoFit/>
          </a:bodyPr>
          <a:lstStyle/>
          <a:p>
            <a:r>
              <a:rPr lang="en-US" altLang="zh-CN" smtClean="0"/>
              <a:t>	</a:t>
            </a:r>
            <a:r>
              <a:rPr lang="zh-CN" altLang="zh-CN" smtClean="0"/>
              <a:t>上述</a:t>
            </a:r>
            <a:r>
              <a:rPr lang="zh-CN" altLang="zh-CN"/>
              <a:t>过程由内核自动设置运行环境并执行主体程序，因此它被称为自举过程。</a:t>
            </a:r>
          </a:p>
        </p:txBody>
      </p:sp>
    </p:spTree>
    <p:extLst>
      <p:ext uri="{BB962C8B-B14F-4D97-AF65-F5344CB8AC3E}">
        <p14:creationId xmlns:p14="http://schemas.microsoft.com/office/powerpoint/2010/main" val="12865829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196752"/>
            <a:ext cx="2723823" cy="461665"/>
          </a:xfrm>
          <a:prstGeom prst="rect">
            <a:avLst/>
          </a:prstGeom>
        </p:spPr>
        <p:txBody>
          <a:bodyPr wrap="none">
            <a:spAutoFit/>
          </a:bodyPr>
          <a:lstStyle/>
          <a:p>
            <a:r>
              <a:rPr lang="en-US" altLang="zh-CN" sz="2400" b="1" smtClean="0"/>
              <a:t>STM32</a:t>
            </a:r>
            <a:r>
              <a:rPr lang="zh-CN" altLang="en-US" sz="2400" b="1"/>
              <a:t>的启动方式</a:t>
            </a:r>
          </a:p>
        </p:txBody>
      </p:sp>
      <p:sp>
        <p:nvSpPr>
          <p:cNvPr id="5" name="矩形 4"/>
          <p:cNvSpPr/>
          <p:nvPr/>
        </p:nvSpPr>
        <p:spPr>
          <a:xfrm>
            <a:off x="467544" y="1720840"/>
            <a:ext cx="8136904" cy="1700530"/>
          </a:xfrm>
          <a:prstGeom prst="rect">
            <a:avLst/>
          </a:prstGeom>
        </p:spPr>
        <p:txBody>
          <a:bodyPr wrap="square">
            <a:spAutoFit/>
          </a:bodyPr>
          <a:lstStyle/>
          <a:p>
            <a:pPr>
              <a:lnSpc>
                <a:spcPct val="150000"/>
              </a:lnSpc>
            </a:pPr>
            <a:r>
              <a:rPr lang="en-US" altLang="zh-CN" dirty="0" smtClean="0"/>
              <a:t>	</a:t>
            </a:r>
            <a:r>
              <a:rPr lang="zh-CN" altLang="zh-CN" dirty="0" smtClean="0"/>
              <a:t>虽然</a:t>
            </a:r>
            <a:r>
              <a:rPr lang="zh-CN" altLang="zh-CN" dirty="0"/>
              <a:t>内核是固定访问</a:t>
            </a:r>
            <a:r>
              <a:rPr lang="en-US" altLang="zh-CN" dirty="0"/>
              <a:t>0x00000000</a:t>
            </a:r>
            <a:r>
              <a:rPr lang="zh-CN" altLang="zh-CN" dirty="0"/>
              <a:t>和</a:t>
            </a:r>
            <a:r>
              <a:rPr lang="en-US" altLang="zh-CN" dirty="0"/>
              <a:t>0x00000004</a:t>
            </a:r>
            <a:r>
              <a:rPr lang="zh-CN" altLang="zh-CN" dirty="0"/>
              <a:t>地址的，但实际上这两个地址可以被重映射到其它地址空间。以</a:t>
            </a:r>
            <a:r>
              <a:rPr lang="en-US" altLang="zh-CN" smtClean="0"/>
              <a:t>STM32F407</a:t>
            </a:r>
            <a:r>
              <a:rPr lang="zh-CN" altLang="zh-CN" smtClean="0"/>
              <a:t>为</a:t>
            </a:r>
            <a:r>
              <a:rPr lang="zh-CN" altLang="zh-CN" dirty="0"/>
              <a:t>例，根据芯片引出的</a:t>
            </a:r>
            <a:r>
              <a:rPr lang="en-US" altLang="zh-CN" dirty="0"/>
              <a:t>BOOT0</a:t>
            </a:r>
            <a:r>
              <a:rPr lang="zh-CN" altLang="zh-CN" dirty="0"/>
              <a:t>及</a:t>
            </a:r>
            <a:r>
              <a:rPr lang="en-US" altLang="zh-CN" dirty="0"/>
              <a:t>BOOT1</a:t>
            </a:r>
            <a:r>
              <a:rPr lang="zh-CN" altLang="zh-CN" dirty="0"/>
              <a:t>引脚的电平情况，这两个地址可以被映射到内部</a:t>
            </a:r>
            <a:r>
              <a:rPr lang="en-US" altLang="zh-CN" dirty="0"/>
              <a:t>FLASH</a:t>
            </a:r>
            <a:r>
              <a:rPr lang="zh-CN" altLang="zh-CN" dirty="0"/>
              <a:t>、内部</a:t>
            </a:r>
            <a:r>
              <a:rPr lang="en-US" altLang="zh-CN" dirty="0"/>
              <a:t>SRAM</a:t>
            </a:r>
            <a:r>
              <a:rPr lang="zh-CN" altLang="zh-CN" dirty="0"/>
              <a:t>以及系统存储器中，不同的映射</a:t>
            </a:r>
            <a:r>
              <a:rPr lang="zh-CN" altLang="zh-CN" dirty="0" smtClean="0"/>
              <a:t>配置</a:t>
            </a:r>
            <a:r>
              <a:rPr lang="zh-CN" altLang="en-US" dirty="0" smtClean="0"/>
              <a:t>如下：</a:t>
            </a:r>
            <a:endParaRPr lang="zh-CN" altLang="zh-CN" dirty="0"/>
          </a:p>
        </p:txBody>
      </p:sp>
      <p:graphicFrame>
        <p:nvGraphicFramePr>
          <p:cNvPr id="7" name="表格 6"/>
          <p:cNvGraphicFramePr>
            <a:graphicFrameLocks noGrp="1"/>
          </p:cNvGraphicFramePr>
          <p:nvPr>
            <p:extLst>
              <p:ext uri="{D42A27DB-BD31-4B8C-83A1-F6EECF244321}">
                <p14:modId xmlns:p14="http://schemas.microsoft.com/office/powerpoint/2010/main" val="1305944414"/>
              </p:ext>
            </p:extLst>
          </p:nvPr>
        </p:nvGraphicFramePr>
        <p:xfrm>
          <a:off x="467546" y="3645024"/>
          <a:ext cx="8219255" cy="2376264"/>
        </p:xfrm>
        <a:graphic>
          <a:graphicData uri="http://schemas.openxmlformats.org/drawingml/2006/table">
            <a:tbl>
              <a:tblPr firstRow="1" firstCol="1" bandRow="1">
                <a:tableStyleId>{5C22544A-7EE6-4342-B048-85BDC9FD1C3A}</a:tableStyleId>
              </a:tblPr>
              <a:tblGrid>
                <a:gridCol w="1643851"/>
                <a:gridCol w="1643851"/>
                <a:gridCol w="1643851"/>
                <a:gridCol w="1643851"/>
                <a:gridCol w="1643851"/>
              </a:tblGrid>
              <a:tr h="950505">
                <a:tc>
                  <a:txBody>
                    <a:bodyPr/>
                    <a:lstStyle/>
                    <a:p>
                      <a:pPr algn="just">
                        <a:lnSpc>
                          <a:spcPct val="150000"/>
                        </a:lnSpc>
                        <a:spcAft>
                          <a:spcPts val="0"/>
                        </a:spcAft>
                      </a:pPr>
                      <a:r>
                        <a:rPr lang="en-US" sz="1600">
                          <a:effectLst/>
                        </a:rPr>
                        <a:t>BOOT1</a:t>
                      </a:r>
                      <a:endParaRPr lang="zh-CN" sz="1600">
                        <a:effectLst/>
                        <a:latin typeface="Times New Roman"/>
                        <a:ea typeface="黑体"/>
                      </a:endParaRPr>
                    </a:p>
                  </a:txBody>
                  <a:tcPr marL="68580" marR="68580" marT="0" marB="0" anchor="ctr"/>
                </a:tc>
                <a:tc>
                  <a:txBody>
                    <a:bodyPr/>
                    <a:lstStyle/>
                    <a:p>
                      <a:pPr algn="just">
                        <a:lnSpc>
                          <a:spcPct val="150000"/>
                        </a:lnSpc>
                        <a:spcAft>
                          <a:spcPts val="0"/>
                        </a:spcAft>
                      </a:pPr>
                      <a:r>
                        <a:rPr lang="en-US" sz="1600">
                          <a:effectLst/>
                        </a:rPr>
                        <a:t>BOOT0</a:t>
                      </a:r>
                      <a:endParaRPr lang="zh-CN" sz="1600">
                        <a:effectLst/>
                        <a:latin typeface="Times New Roman"/>
                        <a:ea typeface="黑体"/>
                      </a:endParaRPr>
                    </a:p>
                  </a:txBody>
                  <a:tcPr marL="68580" marR="68580" marT="0" marB="0" anchor="ctr"/>
                </a:tc>
                <a:tc>
                  <a:txBody>
                    <a:bodyPr/>
                    <a:lstStyle/>
                    <a:p>
                      <a:pPr algn="just">
                        <a:lnSpc>
                          <a:spcPct val="150000"/>
                        </a:lnSpc>
                        <a:spcAft>
                          <a:spcPts val="0"/>
                        </a:spcAft>
                      </a:pPr>
                      <a:r>
                        <a:rPr lang="zh-CN" sz="1600">
                          <a:effectLst/>
                        </a:rPr>
                        <a:t>映射到的存储器</a:t>
                      </a:r>
                      <a:endParaRPr lang="zh-CN" sz="1600">
                        <a:effectLst/>
                        <a:latin typeface="Times New Roman"/>
                        <a:ea typeface="黑体"/>
                      </a:endParaRPr>
                    </a:p>
                  </a:txBody>
                  <a:tcPr marL="68580" marR="68580" marT="0" marB="0" anchor="ctr"/>
                </a:tc>
                <a:tc>
                  <a:txBody>
                    <a:bodyPr/>
                    <a:lstStyle/>
                    <a:p>
                      <a:pPr algn="just">
                        <a:lnSpc>
                          <a:spcPct val="150000"/>
                        </a:lnSpc>
                        <a:spcAft>
                          <a:spcPts val="0"/>
                        </a:spcAft>
                      </a:pPr>
                      <a:r>
                        <a:rPr lang="en-US" sz="1600">
                          <a:effectLst/>
                        </a:rPr>
                        <a:t>0x00000000</a:t>
                      </a:r>
                      <a:endParaRPr lang="zh-CN" sz="1600">
                        <a:effectLst/>
                      </a:endParaRPr>
                    </a:p>
                    <a:p>
                      <a:pPr algn="just">
                        <a:lnSpc>
                          <a:spcPct val="150000"/>
                        </a:lnSpc>
                        <a:spcAft>
                          <a:spcPts val="0"/>
                        </a:spcAft>
                      </a:pPr>
                      <a:r>
                        <a:rPr lang="zh-CN" sz="1600">
                          <a:effectLst/>
                        </a:rPr>
                        <a:t>地址映射到</a:t>
                      </a:r>
                      <a:endParaRPr lang="zh-CN" sz="1600">
                        <a:effectLst/>
                        <a:latin typeface="Times New Roman"/>
                        <a:ea typeface="黑体"/>
                      </a:endParaRPr>
                    </a:p>
                  </a:txBody>
                  <a:tcPr marL="68580" marR="68580" marT="0" marB="0" anchor="ctr"/>
                </a:tc>
                <a:tc>
                  <a:txBody>
                    <a:bodyPr/>
                    <a:lstStyle/>
                    <a:p>
                      <a:pPr algn="just">
                        <a:lnSpc>
                          <a:spcPct val="150000"/>
                        </a:lnSpc>
                        <a:spcAft>
                          <a:spcPts val="0"/>
                        </a:spcAft>
                      </a:pPr>
                      <a:r>
                        <a:rPr lang="en-US" sz="1600">
                          <a:effectLst/>
                        </a:rPr>
                        <a:t>0x00000004</a:t>
                      </a:r>
                      <a:endParaRPr lang="zh-CN" sz="1600">
                        <a:effectLst/>
                      </a:endParaRPr>
                    </a:p>
                    <a:p>
                      <a:pPr algn="just">
                        <a:lnSpc>
                          <a:spcPct val="150000"/>
                        </a:lnSpc>
                        <a:spcAft>
                          <a:spcPts val="0"/>
                        </a:spcAft>
                      </a:pPr>
                      <a:r>
                        <a:rPr lang="zh-CN" sz="1600">
                          <a:effectLst/>
                        </a:rPr>
                        <a:t>地址映射到</a:t>
                      </a:r>
                      <a:endParaRPr lang="zh-CN" sz="1600">
                        <a:effectLst/>
                        <a:latin typeface="Times New Roman"/>
                        <a:ea typeface="黑体"/>
                      </a:endParaRPr>
                    </a:p>
                  </a:txBody>
                  <a:tcPr marL="68580" marR="68580" marT="0" marB="0" anchor="ctr"/>
                </a:tc>
              </a:tr>
              <a:tr h="475253">
                <a:tc>
                  <a:txBody>
                    <a:bodyPr/>
                    <a:lstStyle/>
                    <a:p>
                      <a:pPr algn="just">
                        <a:lnSpc>
                          <a:spcPct val="150000"/>
                        </a:lnSpc>
                        <a:spcAft>
                          <a:spcPts val="0"/>
                        </a:spcAft>
                      </a:pPr>
                      <a:r>
                        <a:rPr lang="en-US" sz="1200">
                          <a:effectLst/>
                        </a:rPr>
                        <a:t>x</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en-US" sz="1200">
                          <a:effectLst/>
                        </a:rPr>
                        <a:t>0</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zh-CN" sz="1200">
                          <a:effectLst/>
                        </a:rPr>
                        <a:t>内部</a:t>
                      </a:r>
                      <a:r>
                        <a:rPr lang="en-US" sz="1200">
                          <a:effectLst/>
                        </a:rPr>
                        <a:t>FLASH</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en-US" sz="1200">
                          <a:effectLst/>
                        </a:rPr>
                        <a:t>0x08000000</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en-US" sz="1200">
                          <a:effectLst/>
                        </a:rPr>
                        <a:t>0x08000004</a:t>
                      </a:r>
                      <a:endParaRPr lang="zh-CN" sz="1200">
                        <a:effectLst/>
                        <a:latin typeface="Times New Roman"/>
                        <a:ea typeface="宋体"/>
                      </a:endParaRPr>
                    </a:p>
                  </a:txBody>
                  <a:tcPr marL="68580" marR="68580" marT="0" marB="0" anchor="ctr"/>
                </a:tc>
              </a:tr>
              <a:tr h="475253">
                <a:tc>
                  <a:txBody>
                    <a:bodyPr/>
                    <a:lstStyle/>
                    <a:p>
                      <a:pPr algn="just">
                        <a:lnSpc>
                          <a:spcPct val="150000"/>
                        </a:lnSpc>
                        <a:spcAft>
                          <a:spcPts val="0"/>
                        </a:spcAft>
                      </a:pPr>
                      <a:r>
                        <a:rPr lang="en-US" sz="1200">
                          <a:effectLst/>
                        </a:rPr>
                        <a:t>1</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en-US" sz="1200">
                          <a:effectLst/>
                        </a:rPr>
                        <a:t>1</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zh-CN" sz="1200">
                          <a:effectLst/>
                        </a:rPr>
                        <a:t>内部</a:t>
                      </a:r>
                      <a:r>
                        <a:rPr lang="en-US" sz="1200">
                          <a:effectLst/>
                        </a:rPr>
                        <a:t>SRAM</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en-US" sz="1200">
                          <a:effectLst/>
                        </a:rPr>
                        <a:t>0x20000000</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en-US" sz="1200">
                          <a:effectLst/>
                        </a:rPr>
                        <a:t>0x20000004</a:t>
                      </a:r>
                      <a:endParaRPr lang="zh-CN" sz="1200">
                        <a:effectLst/>
                        <a:latin typeface="Times New Roman"/>
                        <a:ea typeface="宋体"/>
                      </a:endParaRPr>
                    </a:p>
                  </a:txBody>
                  <a:tcPr marL="68580" marR="68580" marT="0" marB="0" anchor="ctr"/>
                </a:tc>
              </a:tr>
              <a:tr h="475253">
                <a:tc>
                  <a:txBody>
                    <a:bodyPr/>
                    <a:lstStyle/>
                    <a:p>
                      <a:pPr algn="just">
                        <a:lnSpc>
                          <a:spcPct val="150000"/>
                        </a:lnSpc>
                        <a:spcAft>
                          <a:spcPts val="0"/>
                        </a:spcAft>
                      </a:pPr>
                      <a:r>
                        <a:rPr lang="en-US" sz="1200">
                          <a:effectLst/>
                        </a:rPr>
                        <a:t>0</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en-US" sz="1200">
                          <a:effectLst/>
                        </a:rPr>
                        <a:t>1</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zh-CN" sz="1200">
                          <a:effectLst/>
                        </a:rPr>
                        <a:t>系统存储器</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en-US" sz="1200">
                          <a:effectLst/>
                        </a:rPr>
                        <a:t>0x1FFF0000</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en-US" sz="1200">
                          <a:effectLst/>
                        </a:rPr>
                        <a:t>0x1FFF0004</a:t>
                      </a:r>
                      <a:endParaRPr lang="zh-CN" sz="120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15600417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196752"/>
            <a:ext cx="2723823" cy="461665"/>
          </a:xfrm>
          <a:prstGeom prst="rect">
            <a:avLst/>
          </a:prstGeom>
        </p:spPr>
        <p:txBody>
          <a:bodyPr wrap="none">
            <a:spAutoFit/>
          </a:bodyPr>
          <a:lstStyle/>
          <a:p>
            <a:r>
              <a:rPr lang="en-US" altLang="zh-CN" sz="2400" b="1" smtClean="0"/>
              <a:t>STM32</a:t>
            </a:r>
            <a:r>
              <a:rPr lang="zh-CN" altLang="en-US" sz="2400" b="1"/>
              <a:t>的启动方式</a:t>
            </a:r>
          </a:p>
        </p:txBody>
      </p:sp>
      <p:sp>
        <p:nvSpPr>
          <p:cNvPr id="5" name="矩形 4"/>
          <p:cNvSpPr/>
          <p:nvPr/>
        </p:nvSpPr>
        <p:spPr>
          <a:xfrm>
            <a:off x="467544" y="1720840"/>
            <a:ext cx="8136904" cy="1338828"/>
          </a:xfrm>
          <a:prstGeom prst="rect">
            <a:avLst/>
          </a:prstGeom>
        </p:spPr>
        <p:txBody>
          <a:bodyPr wrap="square">
            <a:spAutoFit/>
          </a:bodyPr>
          <a:lstStyle/>
          <a:p>
            <a:pPr>
              <a:lnSpc>
                <a:spcPct val="150000"/>
              </a:lnSpc>
            </a:pPr>
            <a:r>
              <a:rPr lang="en-US" altLang="zh-CN" smtClean="0"/>
              <a:t>	</a:t>
            </a:r>
            <a:r>
              <a:rPr lang="zh-CN" altLang="zh-CN" smtClean="0"/>
              <a:t>内核</a:t>
            </a:r>
            <a:r>
              <a:rPr lang="zh-CN" altLang="zh-CN"/>
              <a:t>在离开复位状态后会从映射的地址中取值给栈指针</a:t>
            </a:r>
            <a:r>
              <a:rPr lang="en-US" altLang="zh-CN"/>
              <a:t>MSP</a:t>
            </a:r>
            <a:r>
              <a:rPr lang="zh-CN" altLang="zh-CN"/>
              <a:t>及程序指针</a:t>
            </a:r>
            <a:r>
              <a:rPr lang="en-US" altLang="zh-CN"/>
              <a:t>PC</a:t>
            </a:r>
            <a:r>
              <a:rPr lang="zh-CN" altLang="zh-CN"/>
              <a:t>，然后执行指令</a:t>
            </a:r>
            <a:r>
              <a:rPr lang="zh-CN" altLang="zh-CN" smtClean="0"/>
              <a:t>，一般</a:t>
            </a:r>
            <a:r>
              <a:rPr lang="zh-CN" altLang="zh-CN"/>
              <a:t>以存储器的类型来区分自举过程，例如内部</a:t>
            </a:r>
            <a:r>
              <a:rPr lang="en-US" altLang="zh-CN"/>
              <a:t>FLASH</a:t>
            </a:r>
            <a:r>
              <a:rPr lang="zh-CN" altLang="zh-CN"/>
              <a:t>启动方式、内部</a:t>
            </a:r>
            <a:r>
              <a:rPr lang="en-US" altLang="zh-CN"/>
              <a:t>SRAM</a:t>
            </a:r>
            <a:r>
              <a:rPr lang="zh-CN" altLang="zh-CN"/>
              <a:t>启动方式以及系统存储器启动方式。</a:t>
            </a:r>
          </a:p>
        </p:txBody>
      </p:sp>
      <p:sp>
        <p:nvSpPr>
          <p:cNvPr id="2" name="矩形 1"/>
          <p:cNvSpPr/>
          <p:nvPr/>
        </p:nvSpPr>
        <p:spPr>
          <a:xfrm>
            <a:off x="501135" y="3059668"/>
            <a:ext cx="7848872" cy="3362524"/>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b="1">
                <a:solidFill>
                  <a:srgbClr val="FF0000"/>
                </a:solidFill>
              </a:rPr>
              <a:t>内部</a:t>
            </a:r>
            <a:r>
              <a:rPr lang="en-US" altLang="zh-CN" b="1">
                <a:solidFill>
                  <a:srgbClr val="FF0000"/>
                </a:solidFill>
              </a:rPr>
              <a:t>FLASH</a:t>
            </a:r>
            <a:r>
              <a:rPr lang="zh-CN" altLang="zh-CN" b="1">
                <a:solidFill>
                  <a:srgbClr val="FF0000"/>
                </a:solidFill>
              </a:rPr>
              <a:t>启动方式</a:t>
            </a:r>
          </a:p>
          <a:p>
            <a:pPr>
              <a:lnSpc>
                <a:spcPct val="150000"/>
              </a:lnSpc>
            </a:pPr>
            <a:r>
              <a:rPr lang="en-US" altLang="zh-CN" smtClean="0"/>
              <a:t>	</a:t>
            </a:r>
            <a:r>
              <a:rPr lang="zh-CN" altLang="zh-CN" smtClean="0"/>
              <a:t>当</a:t>
            </a:r>
            <a:r>
              <a:rPr lang="zh-CN" altLang="zh-CN"/>
              <a:t>芯片上电后采样到</a:t>
            </a:r>
            <a:r>
              <a:rPr lang="en-US" altLang="zh-CN"/>
              <a:t>BOOT0</a:t>
            </a:r>
            <a:r>
              <a:rPr lang="zh-CN" altLang="zh-CN"/>
              <a:t>引脚为低电平时，</a:t>
            </a:r>
            <a:r>
              <a:rPr lang="en-US" altLang="zh-CN"/>
              <a:t> 0x00000000</a:t>
            </a:r>
            <a:r>
              <a:rPr lang="zh-CN" altLang="zh-CN"/>
              <a:t>和</a:t>
            </a:r>
            <a:r>
              <a:rPr lang="en-US" altLang="zh-CN"/>
              <a:t>0x00000004</a:t>
            </a:r>
            <a:r>
              <a:rPr lang="zh-CN" altLang="zh-CN"/>
              <a:t>地址被映射到内部</a:t>
            </a:r>
            <a:r>
              <a:rPr lang="en-US" altLang="zh-CN"/>
              <a:t>FLASH</a:t>
            </a:r>
            <a:r>
              <a:rPr lang="zh-CN" altLang="zh-CN"/>
              <a:t>的首地址</a:t>
            </a:r>
            <a:r>
              <a:rPr lang="en-US" altLang="zh-CN"/>
              <a:t>0x08000000</a:t>
            </a:r>
            <a:r>
              <a:rPr lang="zh-CN" altLang="zh-CN"/>
              <a:t>和</a:t>
            </a:r>
            <a:r>
              <a:rPr lang="en-US" altLang="zh-CN"/>
              <a:t>0x08000004</a:t>
            </a:r>
            <a:r>
              <a:rPr lang="zh-CN" altLang="zh-CN"/>
              <a:t>。因此，内核离开复位状态后，读取内部</a:t>
            </a:r>
            <a:r>
              <a:rPr lang="en-US" altLang="zh-CN"/>
              <a:t>FLASH</a:t>
            </a:r>
            <a:r>
              <a:rPr lang="zh-CN" altLang="zh-CN"/>
              <a:t>的</a:t>
            </a:r>
            <a:r>
              <a:rPr lang="en-US" altLang="zh-CN"/>
              <a:t>0x08000000</a:t>
            </a:r>
            <a:r>
              <a:rPr lang="zh-CN" altLang="zh-CN"/>
              <a:t>地址空间存储的内容，赋值给栈指针</a:t>
            </a:r>
            <a:r>
              <a:rPr lang="en-US" altLang="zh-CN"/>
              <a:t>MSP</a:t>
            </a:r>
            <a:r>
              <a:rPr lang="zh-CN" altLang="zh-CN"/>
              <a:t>，作为栈顶地址，再读取内部</a:t>
            </a:r>
            <a:r>
              <a:rPr lang="en-US" altLang="zh-CN"/>
              <a:t>FLASH</a:t>
            </a:r>
            <a:r>
              <a:rPr lang="zh-CN" altLang="zh-CN"/>
              <a:t>的</a:t>
            </a:r>
            <a:r>
              <a:rPr lang="en-US" altLang="zh-CN"/>
              <a:t>0x08000004</a:t>
            </a:r>
            <a:r>
              <a:rPr lang="zh-CN" altLang="zh-CN"/>
              <a:t>地址空间存储的内容，赋值给程序指针</a:t>
            </a:r>
            <a:r>
              <a:rPr lang="en-US" altLang="zh-CN"/>
              <a:t>PC</a:t>
            </a:r>
            <a:r>
              <a:rPr lang="zh-CN" altLang="zh-CN"/>
              <a:t>，作为将要执行的第一条指令所在的地址。具备这两个条件后，内核就可以开始从</a:t>
            </a:r>
            <a:r>
              <a:rPr lang="en-US" altLang="zh-CN"/>
              <a:t>PC</a:t>
            </a:r>
            <a:r>
              <a:rPr lang="zh-CN" altLang="zh-CN"/>
              <a:t>指向的地址中读取指令执行了</a:t>
            </a:r>
            <a:r>
              <a:rPr lang="zh-CN" altLang="zh-CN" smtClean="0"/>
              <a:t>。</a:t>
            </a:r>
            <a:endParaRPr lang="zh-CN" altLang="zh-CN"/>
          </a:p>
        </p:txBody>
      </p:sp>
    </p:spTree>
    <p:extLst>
      <p:ext uri="{BB962C8B-B14F-4D97-AF65-F5344CB8AC3E}">
        <p14:creationId xmlns:p14="http://schemas.microsoft.com/office/powerpoint/2010/main" val="1494220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196752"/>
            <a:ext cx="2723823" cy="461665"/>
          </a:xfrm>
          <a:prstGeom prst="rect">
            <a:avLst/>
          </a:prstGeom>
        </p:spPr>
        <p:txBody>
          <a:bodyPr wrap="none">
            <a:spAutoFit/>
          </a:bodyPr>
          <a:lstStyle/>
          <a:p>
            <a:r>
              <a:rPr lang="en-US" altLang="zh-CN" sz="2400" b="1" smtClean="0"/>
              <a:t>STM32</a:t>
            </a:r>
            <a:r>
              <a:rPr lang="zh-CN" altLang="en-US" sz="2400" b="1"/>
              <a:t>的启动方式</a:t>
            </a:r>
          </a:p>
        </p:txBody>
      </p:sp>
      <p:sp>
        <p:nvSpPr>
          <p:cNvPr id="2" name="矩形 1"/>
          <p:cNvSpPr/>
          <p:nvPr/>
        </p:nvSpPr>
        <p:spPr>
          <a:xfrm>
            <a:off x="501135" y="1724030"/>
            <a:ext cx="7848872" cy="3416320"/>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b="1" smtClean="0">
                <a:solidFill>
                  <a:srgbClr val="FF0000"/>
                </a:solidFill>
              </a:rPr>
              <a:t>内部</a:t>
            </a:r>
            <a:r>
              <a:rPr lang="en-US" altLang="zh-CN" b="1">
                <a:solidFill>
                  <a:srgbClr val="FF0000"/>
                </a:solidFill>
              </a:rPr>
              <a:t>SRAM</a:t>
            </a:r>
            <a:r>
              <a:rPr lang="zh-CN" altLang="zh-CN" b="1">
                <a:solidFill>
                  <a:srgbClr val="FF0000"/>
                </a:solidFill>
              </a:rPr>
              <a:t>启动方式</a:t>
            </a:r>
          </a:p>
          <a:p>
            <a:pPr>
              <a:lnSpc>
                <a:spcPct val="150000"/>
              </a:lnSpc>
            </a:pPr>
            <a:r>
              <a:rPr lang="en-US" altLang="zh-CN" smtClean="0"/>
              <a:t>	</a:t>
            </a:r>
            <a:r>
              <a:rPr lang="zh-CN" altLang="zh-CN" smtClean="0"/>
              <a:t>类似</a:t>
            </a:r>
            <a:r>
              <a:rPr lang="zh-CN" altLang="zh-CN"/>
              <a:t>地，当芯片上电后采样到</a:t>
            </a:r>
            <a:r>
              <a:rPr lang="en-US" altLang="zh-CN"/>
              <a:t>BOOT0</a:t>
            </a:r>
            <a:r>
              <a:rPr lang="zh-CN" altLang="zh-CN"/>
              <a:t>和</a:t>
            </a:r>
            <a:r>
              <a:rPr lang="en-US" altLang="zh-CN"/>
              <a:t>BOOT1</a:t>
            </a:r>
            <a:r>
              <a:rPr lang="zh-CN" altLang="zh-CN"/>
              <a:t>引脚均为高电平时，</a:t>
            </a:r>
            <a:r>
              <a:rPr lang="en-US" altLang="zh-CN"/>
              <a:t>0x00000000</a:t>
            </a:r>
            <a:r>
              <a:rPr lang="zh-CN" altLang="zh-CN"/>
              <a:t>和</a:t>
            </a:r>
            <a:r>
              <a:rPr lang="en-US" altLang="zh-CN"/>
              <a:t>0x00000004</a:t>
            </a:r>
            <a:r>
              <a:rPr lang="zh-CN" altLang="zh-CN"/>
              <a:t>地址被映射到内部</a:t>
            </a:r>
            <a:r>
              <a:rPr lang="en-US" altLang="zh-CN"/>
              <a:t>SRAM</a:t>
            </a:r>
            <a:r>
              <a:rPr lang="zh-CN" altLang="zh-CN"/>
              <a:t>的首地址</a:t>
            </a:r>
            <a:r>
              <a:rPr lang="en-US" altLang="zh-CN"/>
              <a:t>0x20000000</a:t>
            </a:r>
            <a:r>
              <a:rPr lang="zh-CN" altLang="zh-CN"/>
              <a:t>和</a:t>
            </a:r>
            <a:r>
              <a:rPr lang="en-US" altLang="zh-CN"/>
              <a:t>0x20000004</a:t>
            </a:r>
            <a:r>
              <a:rPr lang="zh-CN" altLang="zh-CN"/>
              <a:t>，内核从</a:t>
            </a:r>
            <a:r>
              <a:rPr lang="en-US" altLang="zh-CN"/>
              <a:t>SRAM</a:t>
            </a:r>
            <a:r>
              <a:rPr lang="zh-CN" altLang="zh-CN"/>
              <a:t>空间获取内容进行自举。</a:t>
            </a:r>
          </a:p>
          <a:p>
            <a:pPr>
              <a:lnSpc>
                <a:spcPct val="150000"/>
              </a:lnSpc>
            </a:pPr>
            <a:r>
              <a:rPr lang="en-US" altLang="zh-CN" smtClean="0"/>
              <a:t>	</a:t>
            </a:r>
            <a:r>
              <a:rPr lang="zh-CN" altLang="zh-CN" smtClean="0"/>
              <a:t>在</a:t>
            </a:r>
            <a:r>
              <a:rPr lang="zh-CN" altLang="zh-CN"/>
              <a:t>实际应用中，由启动文件</a:t>
            </a:r>
            <a:r>
              <a:rPr lang="en-US" altLang="zh-CN"/>
              <a:t>starttup_stm32f429_439xx.s</a:t>
            </a:r>
            <a:r>
              <a:rPr lang="zh-CN" altLang="zh-CN"/>
              <a:t>决定了</a:t>
            </a:r>
            <a:r>
              <a:rPr lang="en-US" altLang="zh-CN"/>
              <a:t>0x00000000</a:t>
            </a:r>
            <a:r>
              <a:rPr lang="zh-CN" altLang="zh-CN"/>
              <a:t>和</a:t>
            </a:r>
            <a:r>
              <a:rPr lang="en-US" altLang="zh-CN"/>
              <a:t>0x00000004</a:t>
            </a:r>
            <a:r>
              <a:rPr lang="zh-CN" altLang="zh-CN"/>
              <a:t>地址存储什么内容，链接时，由分散加载文件</a:t>
            </a:r>
            <a:r>
              <a:rPr lang="en-US" altLang="zh-CN"/>
              <a:t>(sct)</a:t>
            </a:r>
            <a:r>
              <a:rPr lang="zh-CN" altLang="zh-CN"/>
              <a:t>决定这些内容的绝对地址，即分配到内部</a:t>
            </a:r>
            <a:r>
              <a:rPr lang="en-US" altLang="zh-CN"/>
              <a:t>FLASH</a:t>
            </a:r>
            <a:r>
              <a:rPr lang="zh-CN" altLang="zh-CN"/>
              <a:t>还是内部</a:t>
            </a:r>
            <a:r>
              <a:rPr lang="en-US" altLang="zh-CN"/>
              <a:t>SRAM</a:t>
            </a:r>
            <a:r>
              <a:rPr lang="zh-CN" altLang="zh-CN"/>
              <a:t>。（下一小节将以实例讲解</a:t>
            </a:r>
            <a:r>
              <a:rPr lang="zh-CN" altLang="zh-CN" smtClean="0"/>
              <a:t>）</a:t>
            </a:r>
            <a:endParaRPr lang="zh-CN" altLang="zh-CN"/>
          </a:p>
        </p:txBody>
      </p:sp>
    </p:spTree>
    <p:extLst>
      <p:ext uri="{BB962C8B-B14F-4D97-AF65-F5344CB8AC3E}">
        <p14:creationId xmlns:p14="http://schemas.microsoft.com/office/powerpoint/2010/main" val="25396018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3417</TotalTime>
  <Pages>0</Pages>
  <Words>660</Words>
  <Characters>0</Characters>
  <Application>Microsoft Office PowerPoint</Application>
  <DocSecurity>0</DocSecurity>
  <PresentationFormat>全屏显示(4:3)</PresentationFormat>
  <Lines>0</Lines>
  <Paragraphs>106</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admin</cp:lastModifiedBy>
  <cp:revision>352</cp:revision>
  <dcterms:created xsi:type="dcterms:W3CDTF">2014-09-22T09:17:55Z</dcterms:created>
  <dcterms:modified xsi:type="dcterms:W3CDTF">2017-12-09T06:54:41Z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