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sldIdLst>
    <p:sldId id="287" r:id="rId2"/>
    <p:sldId id="273" r:id="rId3"/>
    <p:sldId id="297" r:id="rId4"/>
    <p:sldId id="296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283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FE978C"/>
    <a:srgbClr val="FFA850"/>
    <a:srgbClr val="5B81CF"/>
    <a:srgbClr val="EAFBFF"/>
    <a:srgbClr val="76A4DC"/>
    <a:srgbClr val="248C51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51" d="100"/>
          <a:sy n="51" d="100"/>
        </p:scale>
        <p:origin x="-1354" y="-67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设置</a:t>
              </a:r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FLASH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的读写保护及解除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018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smtClean="0"/>
              <a:t>RDP</a:t>
            </a:r>
            <a:r>
              <a:rPr lang="zh-CN" altLang="en-US" sz="2000" b="1"/>
              <a:t>读保护级别</a:t>
            </a:r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445414" y="2636912"/>
            <a:ext cx="8238883" cy="3130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矩形 1"/>
          <p:cNvSpPr/>
          <p:nvPr/>
        </p:nvSpPr>
        <p:spPr>
          <a:xfrm>
            <a:off x="464824" y="1628800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不同级别下的访问</a:t>
            </a:r>
            <a:r>
              <a:rPr lang="zh-CN" altLang="zh-CN" smtClean="0"/>
              <a:t>限制</a:t>
            </a:r>
            <a:r>
              <a:rPr lang="zh-CN" altLang="en-US" smtClean="0"/>
              <a:t>如下表：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37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018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smtClean="0"/>
              <a:t>RDP</a:t>
            </a:r>
            <a:r>
              <a:rPr lang="zh-CN" altLang="en-US" sz="2000" b="1"/>
              <a:t>读保护级别</a:t>
            </a:r>
          </a:p>
        </p:txBody>
      </p:sp>
      <p:sp>
        <p:nvSpPr>
          <p:cNvPr id="2" name="矩形 1"/>
          <p:cNvSpPr/>
          <p:nvPr/>
        </p:nvSpPr>
        <p:spPr>
          <a:xfrm>
            <a:off x="464824" y="1628800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不同保护级别之间的状态</a:t>
            </a:r>
            <a:r>
              <a:rPr lang="zh-CN" altLang="zh-CN" smtClean="0"/>
              <a:t>转换</a:t>
            </a:r>
            <a:r>
              <a:rPr lang="zh-CN" altLang="en-US" smtClean="0"/>
              <a:t>图：</a:t>
            </a:r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907704" y="2564904"/>
            <a:ext cx="5274310" cy="37204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924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646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smtClean="0"/>
              <a:t>PCROP</a:t>
            </a:r>
            <a:r>
              <a:rPr lang="zh-CN" altLang="en-US" sz="2000" b="1"/>
              <a:t>代码读出保护</a:t>
            </a:r>
          </a:p>
        </p:txBody>
      </p:sp>
      <p:sp>
        <p:nvSpPr>
          <p:cNvPr id="2" name="矩形 1"/>
          <p:cNvSpPr/>
          <p:nvPr/>
        </p:nvSpPr>
        <p:spPr>
          <a:xfrm>
            <a:off x="464824" y="1628800"/>
            <a:ext cx="806761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在</a:t>
            </a:r>
            <a:r>
              <a:rPr lang="en-US" altLang="zh-CN"/>
              <a:t>STM32F42xx</a:t>
            </a:r>
            <a:r>
              <a:rPr lang="zh-CN" altLang="zh-CN"/>
              <a:t>及</a:t>
            </a:r>
            <a:r>
              <a:rPr lang="en-US" altLang="zh-CN"/>
              <a:t>STM32F43xx</a:t>
            </a:r>
            <a:r>
              <a:rPr lang="zh-CN" altLang="zh-CN"/>
              <a:t>系列的芯片中，除了可使用</a:t>
            </a:r>
            <a:r>
              <a:rPr lang="en-US" altLang="zh-CN"/>
              <a:t>RDP</a:t>
            </a:r>
            <a:r>
              <a:rPr lang="zh-CN" altLang="zh-CN"/>
              <a:t>对整片</a:t>
            </a:r>
            <a:r>
              <a:rPr lang="en-US" altLang="zh-CN"/>
              <a:t>FLASH</a:t>
            </a:r>
            <a:r>
              <a:rPr lang="zh-CN" altLang="zh-CN"/>
              <a:t>进行读保护外，还有一个专用的代码读出保护功能（</a:t>
            </a:r>
            <a:r>
              <a:rPr lang="en-US" altLang="zh-CN"/>
              <a:t>Proprietary code readout protection</a:t>
            </a:r>
            <a:r>
              <a:rPr lang="zh-CN" altLang="zh-CN"/>
              <a:t>，下面简称</a:t>
            </a:r>
            <a:r>
              <a:rPr lang="en-US" altLang="zh-CN"/>
              <a:t>PCROP</a:t>
            </a:r>
            <a:r>
              <a:rPr lang="zh-CN" altLang="zh-CN"/>
              <a:t>），它可以为内部</a:t>
            </a:r>
            <a:r>
              <a:rPr lang="en-US" altLang="zh-CN"/>
              <a:t>FLASH</a:t>
            </a:r>
            <a:r>
              <a:rPr lang="zh-CN" altLang="zh-CN"/>
              <a:t>的某几个指定扇区提供保护功能，所以它可以用于保护一些</a:t>
            </a:r>
            <a:r>
              <a:rPr lang="en-US" altLang="zh-CN"/>
              <a:t>IP</a:t>
            </a:r>
            <a:r>
              <a:rPr lang="zh-CN" altLang="zh-CN"/>
              <a:t>代码，方便提供给另一方进行二次</a:t>
            </a:r>
            <a:r>
              <a:rPr lang="zh-CN" altLang="zh-CN" smtClean="0"/>
              <a:t>开发</a:t>
            </a:r>
            <a:r>
              <a:rPr lang="zh-CN" altLang="en-US" smtClean="0"/>
              <a:t>：</a:t>
            </a:r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449932"/>
            <a:ext cx="3980180" cy="29819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325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646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smtClean="0"/>
              <a:t>PCROP</a:t>
            </a:r>
            <a:r>
              <a:rPr lang="zh-CN" altLang="en-US" sz="2000" b="1"/>
              <a:t>代码读出保护</a:t>
            </a:r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148" y="1468891"/>
            <a:ext cx="3980180" cy="29819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323528" y="4409316"/>
            <a:ext cx="8280920" cy="211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当</a:t>
            </a:r>
            <a:r>
              <a:rPr lang="en-US" altLang="zh-CN"/>
              <a:t>SPMOD</a:t>
            </a:r>
            <a:r>
              <a:rPr lang="zh-CN" altLang="zh-CN"/>
              <a:t>位设置为</a:t>
            </a:r>
            <a:r>
              <a:rPr lang="en-US" altLang="zh-CN"/>
              <a:t>0</a:t>
            </a:r>
            <a:r>
              <a:rPr lang="zh-CN" altLang="zh-CN"/>
              <a:t>时</a:t>
            </a:r>
            <a:r>
              <a:rPr lang="en-US" altLang="zh-CN"/>
              <a:t>(</a:t>
            </a:r>
            <a:r>
              <a:rPr lang="zh-CN" altLang="zh-CN"/>
              <a:t>默认值</a:t>
            </a:r>
            <a:r>
              <a:rPr lang="en-US" altLang="zh-CN"/>
              <a:t>)</a:t>
            </a:r>
            <a:r>
              <a:rPr lang="zh-CN" altLang="zh-CN"/>
              <a:t>，</a:t>
            </a:r>
            <a:r>
              <a:rPr lang="en-US" altLang="zh-CN"/>
              <a:t>nWRPi</a:t>
            </a:r>
            <a:r>
              <a:rPr lang="zh-CN" altLang="zh-CN"/>
              <a:t>位用于指定要进行写保护的扇区，这可以防止错误的指针操作导致</a:t>
            </a:r>
            <a:r>
              <a:rPr lang="en-US" altLang="zh-CN"/>
              <a:t>FLASH </a:t>
            </a:r>
            <a:r>
              <a:rPr lang="zh-CN" altLang="zh-CN"/>
              <a:t>内容的改变，若扇区被写保护，通过调试器也无法擦除该扇区的内容；当</a:t>
            </a:r>
            <a:r>
              <a:rPr lang="en-US" altLang="zh-CN"/>
              <a:t>SPMOD</a:t>
            </a:r>
            <a:r>
              <a:rPr lang="zh-CN" altLang="zh-CN"/>
              <a:t>位设置为</a:t>
            </a:r>
            <a:r>
              <a:rPr lang="en-US" altLang="zh-CN"/>
              <a:t>1</a:t>
            </a:r>
            <a:r>
              <a:rPr lang="zh-CN" altLang="zh-CN"/>
              <a:t>时，</a:t>
            </a:r>
            <a:r>
              <a:rPr lang="en-US" altLang="zh-CN"/>
              <a:t>nWRPi</a:t>
            </a:r>
            <a:r>
              <a:rPr lang="zh-CN" altLang="zh-CN"/>
              <a:t>位用于指定要进行</a:t>
            </a:r>
            <a:r>
              <a:rPr lang="en-US" altLang="zh-CN"/>
              <a:t>PCROP</a:t>
            </a:r>
            <a:r>
              <a:rPr lang="zh-CN" altLang="zh-CN"/>
              <a:t>保护的扇区。其中</a:t>
            </a:r>
            <a:r>
              <a:rPr lang="en-US" altLang="zh-CN"/>
              <a:t>PCROP</a:t>
            </a:r>
            <a:r>
              <a:rPr lang="zh-CN" altLang="zh-CN"/>
              <a:t>功能可以防止指定扇区的</a:t>
            </a:r>
            <a:r>
              <a:rPr lang="en-US" altLang="zh-CN"/>
              <a:t>FLASH</a:t>
            </a:r>
            <a:r>
              <a:rPr lang="zh-CN" altLang="zh-CN"/>
              <a:t>内容被读出，而写保护仅可以防止误写操作，不能被防止读出</a:t>
            </a:r>
            <a:r>
              <a:rPr lang="zh-CN" altLang="zh-CN" smtClean="0"/>
              <a:t>。</a:t>
            </a:r>
            <a:r>
              <a:rPr lang="en-US" altLang="zh-CN" smtClean="0"/>
              <a:t>	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5459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646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smtClean="0"/>
              <a:t>PCROP</a:t>
            </a:r>
            <a:r>
              <a:rPr lang="zh-CN" altLang="en-US" sz="2000" b="1"/>
              <a:t>代码读出保护</a:t>
            </a:r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148" y="1468891"/>
            <a:ext cx="3980180" cy="29819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323528" y="4711095"/>
            <a:ext cx="8280920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/>
              <a:t>当要关闭</a:t>
            </a:r>
            <a:r>
              <a:rPr lang="en-US" altLang="zh-CN"/>
              <a:t>PCROP</a:t>
            </a:r>
            <a:r>
              <a:rPr lang="zh-CN" altLang="zh-CN"/>
              <a:t>功能时，必须要使芯片从读保护级别</a:t>
            </a:r>
            <a:r>
              <a:rPr lang="en-US" altLang="zh-CN"/>
              <a:t>1</a:t>
            </a:r>
            <a:r>
              <a:rPr lang="zh-CN" altLang="zh-CN"/>
              <a:t>降为级别</a:t>
            </a:r>
            <a:r>
              <a:rPr lang="en-US" altLang="zh-CN"/>
              <a:t>0</a:t>
            </a:r>
            <a:r>
              <a:rPr lang="zh-CN" altLang="zh-CN"/>
              <a:t>，同时对</a:t>
            </a:r>
            <a:r>
              <a:rPr lang="en-US" altLang="zh-CN"/>
              <a:t>SPMOD</a:t>
            </a:r>
            <a:r>
              <a:rPr lang="zh-CN" altLang="zh-CN"/>
              <a:t>位置</a:t>
            </a:r>
            <a:r>
              <a:rPr lang="en-US" altLang="zh-CN"/>
              <a:t>0</a:t>
            </a:r>
            <a:r>
              <a:rPr lang="zh-CN" altLang="zh-CN"/>
              <a:t>，才能正常关闭；若芯片原来的读保护为级别</a:t>
            </a:r>
            <a:r>
              <a:rPr lang="en-US" altLang="zh-CN"/>
              <a:t>0</a:t>
            </a:r>
            <a:r>
              <a:rPr lang="zh-CN" altLang="zh-CN"/>
              <a:t>，且使能了</a:t>
            </a:r>
            <a:r>
              <a:rPr lang="en-US" altLang="zh-CN"/>
              <a:t>PCROP</a:t>
            </a:r>
            <a:r>
              <a:rPr lang="zh-CN" altLang="zh-CN"/>
              <a:t>保护，要关闭</a:t>
            </a:r>
            <a:r>
              <a:rPr lang="en-US" altLang="zh-CN"/>
              <a:t>PCROP</a:t>
            </a:r>
            <a:r>
              <a:rPr lang="zh-CN" altLang="zh-CN"/>
              <a:t>时也要先把读保护级别设置为级别</a:t>
            </a:r>
            <a:r>
              <a:rPr lang="en-US" altLang="zh-CN"/>
              <a:t>1</a:t>
            </a:r>
            <a:r>
              <a:rPr lang="zh-CN" altLang="zh-CN"/>
              <a:t>，再在降级的同时设置</a:t>
            </a:r>
            <a:r>
              <a:rPr lang="en-US" altLang="zh-CN"/>
              <a:t>SPMOD</a:t>
            </a:r>
            <a:r>
              <a:rPr lang="zh-CN" altLang="zh-CN"/>
              <a:t>为</a:t>
            </a:r>
            <a:r>
              <a:rPr lang="en-US" altLang="zh-CN"/>
              <a:t>0</a:t>
            </a:r>
            <a:r>
              <a:rPr lang="zh-CN" altLang="zh-CN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4425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80069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174429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选项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字节与读写保护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22906" y="3284984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21168" y="4947438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1570" y="3356992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操作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选项字节的库函数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26627" y="429936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4929" y="4005064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对角圆角矩形 13"/>
          <p:cNvSpPr/>
          <p:nvPr/>
        </p:nvSpPr>
        <p:spPr bwMode="auto">
          <a:xfrm>
            <a:off x="2057990" y="2211134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2276872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修改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选项字节的过程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2924944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977917" y="5450048"/>
            <a:ext cx="41787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“设置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的读写保护及解除”章节</a:t>
            </a:r>
            <a:endParaRPr lang="zh-CN" altLang="en-US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53970" y="4299366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：设置读写保护及解除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2969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/>
              <a:t>选项</a:t>
            </a:r>
            <a:r>
              <a:rPr lang="zh-CN" altLang="en-US" sz="2400" b="1"/>
              <a:t>字节与读写保护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在</a:t>
            </a:r>
            <a:r>
              <a:rPr lang="zh-CN" altLang="zh-CN"/>
              <a:t>实际发布的产品中，在</a:t>
            </a:r>
            <a:r>
              <a:rPr lang="en-US" altLang="zh-CN"/>
              <a:t>STM32</a:t>
            </a:r>
            <a:r>
              <a:rPr lang="zh-CN" altLang="zh-CN"/>
              <a:t>芯片的内部</a:t>
            </a:r>
            <a:r>
              <a:rPr lang="en-US" altLang="zh-CN"/>
              <a:t>FLASH</a:t>
            </a:r>
            <a:r>
              <a:rPr lang="zh-CN" altLang="zh-CN"/>
              <a:t>存储了控制程序，如果不作任何保护措施的话，可以使用下载器直接把内部</a:t>
            </a:r>
            <a:r>
              <a:rPr lang="en-US" altLang="zh-CN"/>
              <a:t>FLASH</a:t>
            </a:r>
            <a:r>
              <a:rPr lang="zh-CN" altLang="zh-CN"/>
              <a:t>的内容读取回来，得到</a:t>
            </a:r>
            <a:r>
              <a:rPr lang="en-US" altLang="zh-CN"/>
              <a:t>bin</a:t>
            </a:r>
            <a:r>
              <a:rPr lang="zh-CN" altLang="zh-CN"/>
              <a:t>或</a:t>
            </a:r>
            <a:r>
              <a:rPr lang="en-US" altLang="zh-CN"/>
              <a:t>hex</a:t>
            </a:r>
            <a:r>
              <a:rPr lang="zh-CN" altLang="zh-CN"/>
              <a:t>文件格式的代码拷贝，别有用心的厂商即可利用该代码文件山寨产品。为此，</a:t>
            </a:r>
            <a:r>
              <a:rPr lang="en-US" altLang="zh-CN"/>
              <a:t>STM32</a:t>
            </a:r>
            <a:r>
              <a:rPr lang="zh-CN" altLang="zh-CN"/>
              <a:t>芯片提供了多种方式保护内部</a:t>
            </a:r>
            <a:r>
              <a:rPr lang="en-US" altLang="zh-CN"/>
              <a:t>FLASH</a:t>
            </a:r>
            <a:r>
              <a:rPr lang="zh-CN" altLang="zh-CN"/>
              <a:t>的程序不被非法读取，但在默认情况下该保护功能是不开启的，若要开启该功能，需要改写内部</a:t>
            </a:r>
            <a:r>
              <a:rPr lang="en-US" altLang="zh-CN"/>
              <a:t>FLASH</a:t>
            </a:r>
            <a:r>
              <a:rPr lang="zh-CN" altLang="zh-CN"/>
              <a:t>选项字节</a:t>
            </a:r>
            <a:r>
              <a:rPr lang="en-US" altLang="zh-CN"/>
              <a:t>(Option Bytes)</a:t>
            </a:r>
            <a:r>
              <a:rPr lang="zh-CN" altLang="zh-CN"/>
              <a:t>中的配置。</a:t>
            </a:r>
          </a:p>
        </p:txBody>
      </p:sp>
    </p:spTree>
    <p:extLst>
      <p:ext uri="{BB962C8B-B14F-4D97-AF65-F5344CB8AC3E}">
        <p14:creationId xmlns:p14="http://schemas.microsoft.com/office/powerpoint/2010/main" val="341149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1991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smtClean="0"/>
              <a:t>选项</a:t>
            </a:r>
            <a:r>
              <a:rPr lang="zh-CN" altLang="en-US" sz="2000" b="1"/>
              <a:t>字节的内容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选项</a:t>
            </a:r>
            <a:r>
              <a:rPr lang="zh-CN" altLang="zh-CN"/>
              <a:t>字节是一段特殊的</a:t>
            </a:r>
            <a:r>
              <a:rPr lang="en-US" altLang="zh-CN"/>
              <a:t>FLASH</a:t>
            </a:r>
            <a:r>
              <a:rPr lang="zh-CN" altLang="zh-CN"/>
              <a:t>空间，</a:t>
            </a:r>
            <a:r>
              <a:rPr lang="en-US" altLang="zh-CN"/>
              <a:t>STM32</a:t>
            </a:r>
            <a:r>
              <a:rPr lang="zh-CN" altLang="zh-CN"/>
              <a:t>芯片会根据它的内容进行读写保护、复位电压等配置，选项字节的</a:t>
            </a:r>
            <a:r>
              <a:rPr lang="zh-CN" altLang="zh-CN" smtClean="0"/>
              <a:t>构成</a:t>
            </a:r>
            <a:r>
              <a:rPr lang="zh-CN" altLang="en-US" smtClean="0"/>
              <a:t>如下：</a:t>
            </a:r>
            <a:endParaRPr lang="zh-CN" altLang="zh-CN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863487"/>
              </p:ext>
            </p:extLst>
          </p:nvPr>
        </p:nvGraphicFramePr>
        <p:xfrm>
          <a:off x="395536" y="3321536"/>
          <a:ext cx="8229600" cy="1691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3200"/>
                <a:gridCol w="1371600"/>
                <a:gridCol w="4114800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地址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[63:16]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[15:0]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0x1FFF C000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保留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ROP </a:t>
                      </a:r>
                      <a:r>
                        <a:rPr lang="zh-CN" sz="1400">
                          <a:effectLst/>
                        </a:rPr>
                        <a:t>和用户选项字节 </a:t>
                      </a:r>
                      <a:r>
                        <a:rPr lang="en-US" sz="1400">
                          <a:effectLst/>
                        </a:rPr>
                        <a:t>(RDP &amp; USER)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0x1FFF C008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保留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扇区 </a:t>
                      </a:r>
                      <a:r>
                        <a:rPr lang="en-US" sz="1400">
                          <a:effectLst/>
                        </a:rPr>
                        <a:t>0 </a:t>
                      </a:r>
                      <a:r>
                        <a:rPr lang="zh-CN" sz="1400">
                          <a:effectLst/>
                        </a:rPr>
                        <a:t>到 </a:t>
                      </a:r>
                      <a:r>
                        <a:rPr lang="en-US" sz="1400">
                          <a:effectLst/>
                        </a:rPr>
                        <a:t>11 </a:t>
                      </a:r>
                      <a:r>
                        <a:rPr lang="zh-CN" sz="1400">
                          <a:effectLst/>
                        </a:rPr>
                        <a:t>的写保护 </a:t>
                      </a:r>
                      <a:r>
                        <a:rPr lang="en-US" sz="1400">
                          <a:effectLst/>
                        </a:rPr>
                        <a:t>nWRP 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0x1FFE C000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保留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保留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0x1FFE C008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保留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扇区 </a:t>
                      </a:r>
                      <a:r>
                        <a:rPr lang="en-US" sz="1400">
                          <a:effectLst/>
                        </a:rPr>
                        <a:t>12 </a:t>
                      </a:r>
                      <a:r>
                        <a:rPr lang="zh-CN" sz="1400">
                          <a:effectLst/>
                        </a:rPr>
                        <a:t>到 </a:t>
                      </a:r>
                      <a:r>
                        <a:rPr lang="en-US" sz="1400">
                          <a:effectLst/>
                        </a:rPr>
                        <a:t>23 </a:t>
                      </a:r>
                      <a:r>
                        <a:rPr lang="zh-CN" sz="1400">
                          <a:effectLst/>
                        </a:rPr>
                        <a:t>的写保护 </a:t>
                      </a:r>
                      <a:r>
                        <a:rPr lang="en-US" sz="1400">
                          <a:effectLst/>
                        </a:rPr>
                        <a:t>nWRP 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1991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smtClean="0"/>
              <a:t>选项</a:t>
            </a:r>
            <a:r>
              <a:rPr lang="zh-CN" altLang="en-US" sz="2000" b="1"/>
              <a:t>字节的内容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2538974"/>
            <a:ext cx="6343650" cy="37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611560" y="1691516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选项字节具体的数据位</a:t>
            </a:r>
            <a:r>
              <a:rPr lang="zh-CN" altLang="zh-CN" smtClean="0"/>
              <a:t>配置</a:t>
            </a:r>
            <a:r>
              <a:rPr lang="zh-CN" altLang="en-US" smtClean="0"/>
              <a:t>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74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1991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smtClean="0"/>
              <a:t>选项</a:t>
            </a:r>
            <a:r>
              <a:rPr lang="zh-CN" altLang="en-US" sz="2000" b="1"/>
              <a:t>字节的内容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12911"/>
            <a:ext cx="3717834" cy="455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33241"/>
            <a:ext cx="3717834" cy="157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11560" y="154750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选项字节具体的数据位</a:t>
            </a:r>
            <a:r>
              <a:rPr lang="zh-CN" altLang="zh-CN" smtClean="0"/>
              <a:t>配置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60032" y="2090808"/>
            <a:ext cx="396044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主要</a:t>
            </a:r>
            <a:r>
              <a:rPr lang="zh-CN" altLang="zh-CN"/>
              <a:t>讲解选项字节配置中的</a:t>
            </a:r>
            <a:r>
              <a:rPr lang="en-US" altLang="zh-CN"/>
              <a:t>RDP</a:t>
            </a:r>
            <a:r>
              <a:rPr lang="zh-CN" altLang="zh-CN"/>
              <a:t>位和</a:t>
            </a:r>
            <a:r>
              <a:rPr lang="en-US" altLang="zh-CN"/>
              <a:t>PCROP</a:t>
            </a:r>
            <a:r>
              <a:rPr lang="zh-CN" altLang="zh-CN"/>
              <a:t>位，它们分别用于配置读保护级别及代码读出保护。</a:t>
            </a:r>
          </a:p>
        </p:txBody>
      </p:sp>
    </p:spTree>
    <p:extLst>
      <p:ext uri="{BB962C8B-B14F-4D97-AF65-F5344CB8AC3E}">
        <p14:creationId xmlns:p14="http://schemas.microsoft.com/office/powerpoint/2010/main" val="322484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018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smtClean="0"/>
              <a:t>RDP</a:t>
            </a:r>
            <a:r>
              <a:rPr lang="zh-CN" altLang="en-US" sz="2000" b="1"/>
              <a:t>读保护级别</a:t>
            </a:r>
          </a:p>
        </p:txBody>
      </p:sp>
      <p:sp>
        <p:nvSpPr>
          <p:cNvPr id="6" name="矩形 5"/>
          <p:cNvSpPr/>
          <p:nvPr/>
        </p:nvSpPr>
        <p:spPr>
          <a:xfrm>
            <a:off x="611560" y="1547500"/>
            <a:ext cx="6724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修改选项字节的</a:t>
            </a:r>
            <a:r>
              <a:rPr lang="en-US" altLang="zh-CN"/>
              <a:t>RDP</a:t>
            </a:r>
            <a:r>
              <a:rPr lang="zh-CN" altLang="zh-CN"/>
              <a:t>位的值可设置内部</a:t>
            </a:r>
            <a:r>
              <a:rPr lang="en-US" altLang="zh-CN"/>
              <a:t>FLASH</a:t>
            </a:r>
            <a:r>
              <a:rPr lang="zh-CN" altLang="zh-CN"/>
              <a:t>为以下保护级别：</a:t>
            </a:r>
          </a:p>
        </p:txBody>
      </p:sp>
      <p:sp>
        <p:nvSpPr>
          <p:cNvPr id="5" name="矩形 4"/>
          <p:cNvSpPr/>
          <p:nvPr/>
        </p:nvSpPr>
        <p:spPr>
          <a:xfrm>
            <a:off x="611560" y="2132856"/>
            <a:ext cx="7992888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0xAA</a:t>
            </a:r>
            <a:r>
              <a:rPr lang="zh-CN" altLang="zh-CN" b="1">
                <a:solidFill>
                  <a:srgbClr val="FF0000"/>
                </a:solidFill>
              </a:rPr>
              <a:t>：级别</a:t>
            </a:r>
            <a:r>
              <a:rPr lang="en-US" altLang="zh-CN" b="1">
                <a:solidFill>
                  <a:srgbClr val="FF0000"/>
                </a:solidFill>
              </a:rPr>
              <a:t>0</a:t>
            </a:r>
            <a:r>
              <a:rPr lang="zh-CN" altLang="zh-CN" b="1">
                <a:solidFill>
                  <a:srgbClr val="FF0000"/>
                </a:solidFill>
              </a:rPr>
              <a:t>，无保护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这</a:t>
            </a:r>
            <a:r>
              <a:rPr lang="zh-CN" altLang="zh-CN"/>
              <a:t>是</a:t>
            </a:r>
            <a:r>
              <a:rPr lang="en-US" altLang="zh-CN"/>
              <a:t>STM32</a:t>
            </a:r>
            <a:r>
              <a:rPr lang="zh-CN" altLang="zh-CN"/>
              <a:t>的默认保护级别，它没有任何读保护，读取内部</a:t>
            </a:r>
            <a:r>
              <a:rPr lang="en-US" altLang="zh-CN"/>
              <a:t>FLASH</a:t>
            </a:r>
            <a:r>
              <a:rPr lang="zh-CN" altLang="zh-CN"/>
              <a:t>及“备份</a:t>
            </a:r>
            <a:r>
              <a:rPr lang="en-US" altLang="zh-CN"/>
              <a:t>SRAM</a:t>
            </a:r>
            <a:r>
              <a:rPr lang="zh-CN" altLang="zh-CN"/>
              <a:t>”的内容都没有任何限制。</a:t>
            </a:r>
            <a:r>
              <a:rPr lang="en-US" altLang="zh-CN"/>
              <a:t>(</a:t>
            </a:r>
            <a:r>
              <a:rPr lang="zh-CN" altLang="zh-CN"/>
              <a:t>注意这里说的“备份</a:t>
            </a:r>
            <a:r>
              <a:rPr lang="en-US" altLang="zh-CN"/>
              <a:t>SRAM</a:t>
            </a:r>
            <a:r>
              <a:rPr lang="zh-CN" altLang="zh-CN"/>
              <a:t>”是指</a:t>
            </a:r>
            <a:r>
              <a:rPr lang="en-US" altLang="zh-CN"/>
              <a:t>STM32</a:t>
            </a:r>
            <a:r>
              <a:rPr lang="zh-CN" altLang="zh-CN"/>
              <a:t>备份域的</a:t>
            </a:r>
            <a:r>
              <a:rPr lang="en-US" altLang="zh-CN"/>
              <a:t>SRAM</a:t>
            </a:r>
            <a:r>
              <a:rPr lang="zh-CN" altLang="zh-CN"/>
              <a:t>空间，不是指主</a:t>
            </a:r>
            <a:r>
              <a:rPr lang="en-US" altLang="zh-CN"/>
              <a:t>SRAM</a:t>
            </a:r>
            <a:r>
              <a:rPr lang="zh-CN" altLang="zh-CN"/>
              <a:t>，下同</a:t>
            </a:r>
            <a:r>
              <a:rPr lang="en-US" altLang="zh-CN"/>
              <a:t>)</a:t>
            </a:r>
            <a:endParaRPr lang="zh-CN" altLang="zh-CN"/>
          </a:p>
        </p:txBody>
      </p:sp>
      <p:sp>
        <p:nvSpPr>
          <p:cNvPr id="8" name="矩形 7"/>
          <p:cNvSpPr/>
          <p:nvPr/>
        </p:nvSpPr>
        <p:spPr>
          <a:xfrm>
            <a:off x="611560" y="4006512"/>
            <a:ext cx="7920880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b="1">
                <a:solidFill>
                  <a:srgbClr val="FF0000"/>
                </a:solidFill>
              </a:rPr>
              <a:t>其它值：级别</a:t>
            </a:r>
            <a:r>
              <a:rPr lang="en-US" altLang="zh-CN" b="1">
                <a:solidFill>
                  <a:srgbClr val="FF0000"/>
                </a:solidFill>
              </a:rPr>
              <a:t>1</a:t>
            </a:r>
            <a:r>
              <a:rPr lang="zh-CN" altLang="zh-CN" b="1">
                <a:solidFill>
                  <a:srgbClr val="FF0000"/>
                </a:solidFill>
              </a:rPr>
              <a:t>，使能读保护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把</a:t>
            </a:r>
            <a:r>
              <a:rPr lang="en-US" altLang="zh-CN"/>
              <a:t>RDP</a:t>
            </a:r>
            <a:r>
              <a:rPr lang="zh-CN" altLang="zh-CN"/>
              <a:t>配置成除</a:t>
            </a:r>
            <a:r>
              <a:rPr lang="en-US" altLang="zh-CN"/>
              <a:t>0xAA</a:t>
            </a:r>
            <a:r>
              <a:rPr lang="zh-CN" altLang="zh-CN"/>
              <a:t>或</a:t>
            </a:r>
            <a:r>
              <a:rPr lang="en-US" altLang="zh-CN"/>
              <a:t>0xCC</a:t>
            </a:r>
            <a:r>
              <a:rPr lang="zh-CN" altLang="zh-CN"/>
              <a:t>外的任意数值， 都会使能级别</a:t>
            </a:r>
            <a:r>
              <a:rPr lang="en-US" altLang="zh-CN"/>
              <a:t>1</a:t>
            </a:r>
            <a:r>
              <a:rPr lang="zh-CN" altLang="zh-CN"/>
              <a:t>的读保护。在这种保护下，若使用调试功能</a:t>
            </a:r>
            <a:r>
              <a:rPr lang="en-US" altLang="zh-CN"/>
              <a:t>(</a:t>
            </a:r>
            <a:r>
              <a:rPr lang="zh-CN" altLang="zh-CN"/>
              <a:t>使用下载器、仿真器</a:t>
            </a:r>
            <a:r>
              <a:rPr lang="en-US" altLang="zh-CN"/>
              <a:t>)</a:t>
            </a:r>
            <a:r>
              <a:rPr lang="zh-CN" altLang="zh-CN"/>
              <a:t>或者从内部</a:t>
            </a:r>
            <a:r>
              <a:rPr lang="en-US" altLang="zh-CN"/>
              <a:t>SRAM</a:t>
            </a:r>
            <a:r>
              <a:rPr lang="zh-CN" altLang="zh-CN"/>
              <a:t>自举时都不能对内部</a:t>
            </a:r>
            <a:r>
              <a:rPr lang="en-US" altLang="zh-CN"/>
              <a:t>FLASH</a:t>
            </a:r>
            <a:r>
              <a:rPr lang="zh-CN" altLang="zh-CN"/>
              <a:t>及备份</a:t>
            </a:r>
            <a:r>
              <a:rPr lang="en-US" altLang="zh-CN"/>
              <a:t>SRAM</a:t>
            </a:r>
            <a:r>
              <a:rPr lang="zh-CN" altLang="zh-CN"/>
              <a:t>作任何访问</a:t>
            </a:r>
            <a:r>
              <a:rPr lang="en-US" altLang="zh-CN"/>
              <a:t>(</a:t>
            </a:r>
            <a:r>
              <a:rPr lang="zh-CN" altLang="zh-CN"/>
              <a:t>读写、擦除都被禁止</a:t>
            </a:r>
            <a:r>
              <a:rPr lang="en-US" altLang="zh-CN"/>
              <a:t>)</a:t>
            </a:r>
            <a:r>
              <a:rPr lang="zh-CN" altLang="zh-CN"/>
              <a:t>；而如果</a:t>
            </a:r>
            <a:r>
              <a:rPr lang="en-US" altLang="zh-CN"/>
              <a:t>STM32</a:t>
            </a:r>
            <a:r>
              <a:rPr lang="zh-CN" altLang="zh-CN"/>
              <a:t>是从内部</a:t>
            </a:r>
            <a:r>
              <a:rPr lang="en-US" altLang="zh-CN"/>
              <a:t>FLASH</a:t>
            </a:r>
            <a:r>
              <a:rPr lang="zh-CN" altLang="zh-CN"/>
              <a:t>自举时，它允许对内部</a:t>
            </a:r>
            <a:r>
              <a:rPr lang="en-US" altLang="zh-CN"/>
              <a:t>FLASH</a:t>
            </a:r>
            <a:r>
              <a:rPr lang="zh-CN" altLang="zh-CN"/>
              <a:t>及备份</a:t>
            </a:r>
            <a:r>
              <a:rPr lang="en-US" altLang="zh-CN"/>
              <a:t>SRAM</a:t>
            </a:r>
            <a:r>
              <a:rPr lang="zh-CN" altLang="zh-CN"/>
              <a:t>的任意访问。</a:t>
            </a:r>
          </a:p>
        </p:txBody>
      </p:sp>
    </p:spTree>
    <p:extLst>
      <p:ext uri="{BB962C8B-B14F-4D97-AF65-F5344CB8AC3E}">
        <p14:creationId xmlns:p14="http://schemas.microsoft.com/office/powerpoint/2010/main" val="337402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018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smtClean="0"/>
              <a:t>RDP</a:t>
            </a:r>
            <a:r>
              <a:rPr lang="zh-CN" altLang="en-US" sz="2000" b="1"/>
              <a:t>读保护级别</a:t>
            </a:r>
          </a:p>
        </p:txBody>
      </p:sp>
      <p:sp>
        <p:nvSpPr>
          <p:cNvPr id="5" name="矩形 4"/>
          <p:cNvSpPr/>
          <p:nvPr/>
        </p:nvSpPr>
        <p:spPr>
          <a:xfrm>
            <a:off x="611560" y="1556792"/>
            <a:ext cx="799288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也就是说</a:t>
            </a:r>
            <a:r>
              <a:rPr lang="zh-CN" altLang="zh-CN"/>
              <a:t>，在级别</a:t>
            </a:r>
            <a:r>
              <a:rPr lang="en-US" altLang="zh-CN"/>
              <a:t>1</a:t>
            </a:r>
            <a:r>
              <a:rPr lang="zh-CN" altLang="zh-CN"/>
              <a:t>模式下，任何尝试从外部访问内部</a:t>
            </a:r>
            <a:r>
              <a:rPr lang="en-US" altLang="zh-CN"/>
              <a:t>FLASH</a:t>
            </a:r>
            <a:r>
              <a:rPr lang="zh-CN" altLang="zh-CN"/>
              <a:t>内容的操作都被禁止，例如无法通过下载器读取它的内容，或编写一个从内部</a:t>
            </a:r>
            <a:r>
              <a:rPr lang="en-US" altLang="zh-CN"/>
              <a:t>SRAM</a:t>
            </a:r>
            <a:r>
              <a:rPr lang="zh-CN" altLang="zh-CN"/>
              <a:t>启动的程序，若该程序读取内部</a:t>
            </a:r>
            <a:r>
              <a:rPr lang="en-US" altLang="zh-CN"/>
              <a:t>FLASH</a:t>
            </a:r>
            <a:r>
              <a:rPr lang="zh-CN" altLang="zh-CN"/>
              <a:t>，会被禁止。而如果是芯片自己访问内部</a:t>
            </a:r>
            <a:r>
              <a:rPr lang="en-US" altLang="zh-CN"/>
              <a:t>FLASH</a:t>
            </a:r>
            <a:r>
              <a:rPr lang="zh-CN" altLang="zh-CN"/>
              <a:t>，是完全没有问题的，例如前面的“读写内部</a:t>
            </a:r>
            <a:r>
              <a:rPr lang="en-US" altLang="zh-CN"/>
              <a:t>FLASH</a:t>
            </a:r>
            <a:r>
              <a:rPr lang="zh-CN" altLang="zh-CN"/>
              <a:t>”实验中的代码自己擦写内部</a:t>
            </a:r>
            <a:r>
              <a:rPr lang="en-US" altLang="zh-CN"/>
              <a:t>FLASH</a:t>
            </a:r>
            <a:r>
              <a:rPr lang="zh-CN" altLang="zh-CN"/>
              <a:t>空间的内容，即使处于级别</a:t>
            </a:r>
            <a:r>
              <a:rPr lang="en-US" altLang="zh-CN"/>
              <a:t>1</a:t>
            </a:r>
            <a:r>
              <a:rPr lang="zh-CN" altLang="zh-CN"/>
              <a:t>的读保护，也能正常擦写。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当</a:t>
            </a:r>
            <a:r>
              <a:rPr lang="zh-CN" altLang="zh-CN"/>
              <a:t>芯片处于级别</a:t>
            </a:r>
            <a:r>
              <a:rPr lang="en-US" altLang="zh-CN"/>
              <a:t>1</a:t>
            </a:r>
            <a:r>
              <a:rPr lang="zh-CN" altLang="zh-CN"/>
              <a:t>的时候，可以把选项字节的</a:t>
            </a:r>
            <a:r>
              <a:rPr lang="en-US" altLang="zh-CN"/>
              <a:t>RDP</a:t>
            </a:r>
            <a:r>
              <a:rPr lang="zh-CN" altLang="zh-CN"/>
              <a:t>位重新设置为</a:t>
            </a:r>
            <a:r>
              <a:rPr lang="en-US" altLang="zh-CN"/>
              <a:t>0xAA</a:t>
            </a:r>
            <a:r>
              <a:rPr lang="zh-CN" altLang="zh-CN"/>
              <a:t>，恢复级别</a:t>
            </a:r>
            <a:r>
              <a:rPr lang="en-US" altLang="zh-CN"/>
              <a:t>0</a:t>
            </a:r>
            <a:r>
              <a:rPr lang="zh-CN" altLang="zh-CN"/>
              <a:t>。在恢复到级别</a:t>
            </a:r>
            <a:r>
              <a:rPr lang="en-US" altLang="zh-CN"/>
              <a:t>0</a:t>
            </a:r>
            <a:r>
              <a:rPr lang="zh-CN" altLang="zh-CN"/>
              <a:t>前，芯片会自动擦除内部</a:t>
            </a:r>
            <a:r>
              <a:rPr lang="en-US" altLang="zh-CN"/>
              <a:t>FLASH</a:t>
            </a:r>
            <a:r>
              <a:rPr lang="zh-CN" altLang="zh-CN"/>
              <a:t>及备份</a:t>
            </a:r>
            <a:r>
              <a:rPr lang="en-US" altLang="zh-CN"/>
              <a:t>SRAM</a:t>
            </a:r>
            <a:r>
              <a:rPr lang="zh-CN" altLang="zh-CN"/>
              <a:t>的内容，即降级后原内部</a:t>
            </a:r>
            <a:r>
              <a:rPr lang="en-US" altLang="zh-CN"/>
              <a:t>FLASH</a:t>
            </a:r>
            <a:r>
              <a:rPr lang="zh-CN" altLang="zh-CN"/>
              <a:t>的代码会丢失。在级别</a:t>
            </a:r>
            <a:r>
              <a:rPr lang="en-US" altLang="zh-CN"/>
              <a:t>1</a:t>
            </a:r>
            <a:r>
              <a:rPr lang="zh-CN" altLang="zh-CN"/>
              <a:t>时使用</a:t>
            </a:r>
            <a:r>
              <a:rPr lang="en-US" altLang="zh-CN"/>
              <a:t>SRAM</a:t>
            </a:r>
            <a:r>
              <a:rPr lang="zh-CN" altLang="zh-CN"/>
              <a:t>自举的程序也可以访问选项字节进行修改，所以如果原内部</a:t>
            </a:r>
            <a:r>
              <a:rPr lang="en-US" altLang="zh-CN"/>
              <a:t>FLASH</a:t>
            </a:r>
            <a:r>
              <a:rPr lang="zh-CN" altLang="zh-CN"/>
              <a:t>的代码没有解除读保护的操作时，可以给它加载一个</a:t>
            </a:r>
            <a:r>
              <a:rPr lang="en-US" altLang="zh-CN"/>
              <a:t>SRAM</a:t>
            </a:r>
            <a:r>
              <a:rPr lang="zh-CN" altLang="zh-CN"/>
              <a:t>自举的程序进行保护降级，后面我们将会进行这样的实验。</a:t>
            </a:r>
          </a:p>
        </p:txBody>
      </p:sp>
    </p:spTree>
    <p:extLst>
      <p:ext uri="{BB962C8B-B14F-4D97-AF65-F5344CB8AC3E}">
        <p14:creationId xmlns:p14="http://schemas.microsoft.com/office/powerpoint/2010/main" val="105562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018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smtClean="0"/>
              <a:t>RDP</a:t>
            </a:r>
            <a:r>
              <a:rPr lang="zh-CN" altLang="en-US" sz="2000" b="1"/>
              <a:t>读保护级别</a:t>
            </a:r>
          </a:p>
        </p:txBody>
      </p:sp>
      <p:sp>
        <p:nvSpPr>
          <p:cNvPr id="5" name="矩形 4"/>
          <p:cNvSpPr/>
          <p:nvPr/>
        </p:nvSpPr>
        <p:spPr>
          <a:xfrm>
            <a:off x="539552" y="1340768"/>
            <a:ext cx="7992888" cy="544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0xCC</a:t>
            </a:r>
            <a:r>
              <a:rPr lang="zh-CN" altLang="zh-CN" b="1">
                <a:solidFill>
                  <a:srgbClr val="FF0000"/>
                </a:solidFill>
              </a:rPr>
              <a:t>：级别</a:t>
            </a:r>
            <a:r>
              <a:rPr lang="en-US" altLang="zh-CN" b="1">
                <a:solidFill>
                  <a:srgbClr val="FF0000"/>
                </a:solidFill>
              </a:rPr>
              <a:t>2</a:t>
            </a:r>
            <a:r>
              <a:rPr lang="zh-CN" altLang="zh-CN" b="1">
                <a:solidFill>
                  <a:srgbClr val="FF0000"/>
                </a:solidFill>
              </a:rPr>
              <a:t>，禁止调试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把</a:t>
            </a:r>
            <a:r>
              <a:rPr lang="en-US" altLang="zh-CN"/>
              <a:t>RDP</a:t>
            </a:r>
            <a:r>
              <a:rPr lang="zh-CN" altLang="zh-CN"/>
              <a:t>配置成</a:t>
            </a:r>
            <a:r>
              <a:rPr lang="en-US" altLang="zh-CN"/>
              <a:t>0xCC</a:t>
            </a:r>
            <a:r>
              <a:rPr lang="zh-CN" altLang="zh-CN"/>
              <a:t>值时，会进入最高级别的读保护，且设置后无法再降级，它会永久禁止用于调试的</a:t>
            </a:r>
            <a:r>
              <a:rPr lang="en-US" altLang="zh-CN"/>
              <a:t>JTAG</a:t>
            </a:r>
            <a:r>
              <a:rPr lang="zh-CN" altLang="zh-CN"/>
              <a:t>接口</a:t>
            </a:r>
            <a:r>
              <a:rPr lang="en-US" altLang="zh-CN"/>
              <a:t>(</a:t>
            </a:r>
            <a:r>
              <a:rPr lang="zh-CN" altLang="zh-CN"/>
              <a:t>相当于熔断</a:t>
            </a:r>
            <a:r>
              <a:rPr lang="en-US" altLang="zh-CN"/>
              <a:t>)</a:t>
            </a:r>
            <a:r>
              <a:rPr lang="zh-CN" altLang="zh-CN"/>
              <a:t>。在该级别中，除了具有级别</a:t>
            </a:r>
            <a:r>
              <a:rPr lang="en-US" altLang="zh-CN"/>
              <a:t>1</a:t>
            </a:r>
            <a:r>
              <a:rPr lang="zh-CN" altLang="zh-CN"/>
              <a:t>的所有保护功能外，进一步禁止了从</a:t>
            </a:r>
            <a:r>
              <a:rPr lang="en-US" altLang="zh-CN"/>
              <a:t>SRAM</a:t>
            </a:r>
            <a:r>
              <a:rPr lang="zh-CN" altLang="zh-CN"/>
              <a:t>或系统存储器的自举</a:t>
            </a:r>
            <a:r>
              <a:rPr lang="en-US" altLang="zh-CN"/>
              <a:t>(</a:t>
            </a:r>
            <a:r>
              <a:rPr lang="zh-CN" altLang="zh-CN"/>
              <a:t>即平时使用的串口</a:t>
            </a:r>
            <a:r>
              <a:rPr lang="en-US" altLang="zh-CN"/>
              <a:t>ISP</a:t>
            </a:r>
            <a:r>
              <a:rPr lang="zh-CN" altLang="zh-CN"/>
              <a:t>下载功能也失效</a:t>
            </a:r>
            <a:r>
              <a:rPr lang="en-US" altLang="zh-CN"/>
              <a:t>)</a:t>
            </a:r>
            <a:r>
              <a:rPr lang="zh-CN" altLang="zh-CN"/>
              <a:t>，</a:t>
            </a:r>
            <a:r>
              <a:rPr lang="en-US" altLang="zh-CN"/>
              <a:t>JTAG</a:t>
            </a:r>
            <a:r>
              <a:rPr lang="zh-CN" altLang="zh-CN"/>
              <a:t>调试相关的功能被禁止，选项字节也不能被修改。它仅支持从内部</a:t>
            </a:r>
            <a:r>
              <a:rPr lang="en-US" altLang="zh-CN"/>
              <a:t>FLASH</a:t>
            </a:r>
            <a:r>
              <a:rPr lang="zh-CN" altLang="zh-CN"/>
              <a:t>自举时对内部</a:t>
            </a:r>
            <a:r>
              <a:rPr lang="en-US" altLang="zh-CN"/>
              <a:t>FLASH</a:t>
            </a:r>
            <a:r>
              <a:rPr lang="zh-CN" altLang="zh-CN"/>
              <a:t>及</a:t>
            </a:r>
            <a:r>
              <a:rPr lang="en-US" altLang="zh-CN"/>
              <a:t>SRAM</a:t>
            </a:r>
            <a:r>
              <a:rPr lang="zh-CN" altLang="zh-CN"/>
              <a:t>的访问</a:t>
            </a:r>
            <a:r>
              <a:rPr lang="en-US" altLang="zh-CN"/>
              <a:t>(</a:t>
            </a:r>
            <a:r>
              <a:rPr lang="zh-CN" altLang="zh-CN"/>
              <a:t>读写、擦除</a:t>
            </a:r>
            <a:r>
              <a:rPr lang="en-US" altLang="zh-CN"/>
              <a:t>)</a:t>
            </a:r>
            <a:r>
              <a:rPr lang="zh-CN" altLang="zh-CN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由于</a:t>
            </a:r>
            <a:r>
              <a:rPr lang="zh-CN" altLang="zh-CN"/>
              <a:t>设置了级别</a:t>
            </a:r>
            <a:r>
              <a:rPr lang="en-US" altLang="zh-CN"/>
              <a:t>2</a:t>
            </a:r>
            <a:r>
              <a:rPr lang="zh-CN" altLang="zh-CN"/>
              <a:t>后无法降级，也无法通过</a:t>
            </a:r>
            <a:r>
              <a:rPr lang="en-US" altLang="zh-CN"/>
              <a:t>JTAG</a:t>
            </a:r>
            <a:r>
              <a:rPr lang="zh-CN" altLang="zh-CN"/>
              <a:t>、串口</a:t>
            </a:r>
            <a:r>
              <a:rPr lang="en-US" altLang="zh-CN"/>
              <a:t>ISP</a:t>
            </a:r>
            <a:r>
              <a:rPr lang="zh-CN" altLang="zh-CN"/>
              <a:t>等方式更新程序，所以使用这个级别的保护时一般会在程序中预留“后门”以更新应用程序，若程序中没有预留后门，芯片就无法再更新应用程序了。所谓的“后门”是一种</a:t>
            </a:r>
            <a:r>
              <a:rPr lang="en-US" altLang="zh-CN"/>
              <a:t>IAP</a:t>
            </a:r>
            <a:r>
              <a:rPr lang="zh-CN" altLang="zh-CN"/>
              <a:t>程序</a:t>
            </a:r>
            <a:r>
              <a:rPr lang="en-US" altLang="zh-CN"/>
              <a:t>(In Application Program)</a:t>
            </a:r>
            <a:r>
              <a:rPr lang="zh-CN" altLang="zh-CN"/>
              <a:t>，它通过某个通讯接口获取将要更新的程序内容，然后利用内部</a:t>
            </a:r>
            <a:r>
              <a:rPr lang="en-US" altLang="zh-CN"/>
              <a:t>FLASH</a:t>
            </a:r>
            <a:r>
              <a:rPr lang="zh-CN" altLang="zh-CN"/>
              <a:t>擦写操作把这些内容烧录到自己的内部</a:t>
            </a:r>
            <a:r>
              <a:rPr lang="en-US" altLang="zh-CN"/>
              <a:t>FLASH</a:t>
            </a:r>
            <a:r>
              <a:rPr lang="zh-CN" altLang="zh-CN"/>
              <a:t>中，实现应用程序的更新。</a:t>
            </a:r>
          </a:p>
        </p:txBody>
      </p:sp>
    </p:spTree>
    <p:extLst>
      <p:ext uri="{BB962C8B-B14F-4D97-AF65-F5344CB8AC3E}">
        <p14:creationId xmlns:p14="http://schemas.microsoft.com/office/powerpoint/2010/main" val="45985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3446</TotalTime>
  <Pages>0</Pages>
  <Words>341</Words>
  <Characters>0</Characters>
  <Application>Microsoft Office PowerPoint</Application>
  <DocSecurity>0</DocSecurity>
  <PresentationFormat>全屏显示(4:3)</PresentationFormat>
  <Lines>0</Lines>
  <Paragraphs>80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flyleaf</cp:lastModifiedBy>
  <cp:revision>380</cp:revision>
  <dcterms:created xsi:type="dcterms:W3CDTF">2014-09-22T09:17:55Z</dcterms:created>
  <dcterms:modified xsi:type="dcterms:W3CDTF">2017-12-08T06:23:06Z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