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311" r:id="rId3"/>
    <p:sldId id="312" r:id="rId4"/>
    <p:sldId id="296" r:id="rId5"/>
    <p:sldId id="310" r:id="rId6"/>
    <p:sldId id="313" r:id="rId7"/>
    <p:sldId id="314" r:id="rId8"/>
    <p:sldId id="315" r:id="rId9"/>
    <p:sldId id="316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51" d="100"/>
          <a:sy n="51" d="100"/>
        </p:scale>
        <p:origin x="-13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45619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94450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691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8528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47517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24869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90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638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453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1902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377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422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的读写保护及解除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4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字节与读写保护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328498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947438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335699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选项字节的库函数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429936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400506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角圆角矩形 13"/>
          <p:cNvSpPr/>
          <p:nvPr/>
        </p:nvSpPr>
        <p:spPr bwMode="auto">
          <a:xfrm>
            <a:off x="2057990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27687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选项字节的过程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92494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77917" y="5450048"/>
            <a:ext cx="4178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“设置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3970" y="4299366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：设置读写保护及解除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修改</a:t>
            </a:r>
            <a:r>
              <a:rPr lang="zh-CN" altLang="en-US" sz="2400" b="1"/>
              <a:t>选项字节的过程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修改</a:t>
            </a:r>
            <a:r>
              <a:rPr lang="zh-CN" altLang="zh-CN"/>
              <a:t>选项字节的内容可修改各种配置，但是，当应用程序运行时，无法直接通过选项字节的地址改写它们的内容，例如，接使用指针操作地址</a:t>
            </a:r>
            <a:r>
              <a:rPr lang="en-US" altLang="zh-CN"/>
              <a:t>0x1FFFC0000</a:t>
            </a:r>
            <a:r>
              <a:rPr lang="zh-CN" altLang="zh-CN"/>
              <a:t>的修改是无效的。要改写其内容时必须设置寄存器</a:t>
            </a:r>
            <a:r>
              <a:rPr lang="en-US" altLang="zh-CN"/>
              <a:t>FLASH_OPTCR</a:t>
            </a:r>
            <a:r>
              <a:rPr lang="zh-CN" altLang="zh-CN"/>
              <a:t>及</a:t>
            </a:r>
            <a:r>
              <a:rPr lang="en-US" altLang="zh-CN"/>
              <a:t>FLASH_OPTCR1</a:t>
            </a:r>
            <a:r>
              <a:rPr lang="zh-CN" altLang="zh-CN"/>
              <a:t>中的对应数据位，寄存器的与选项字节对应</a:t>
            </a:r>
            <a:r>
              <a:rPr lang="zh-CN" altLang="zh-CN" smtClean="0"/>
              <a:t>位置</a:t>
            </a:r>
            <a:r>
              <a:rPr lang="zh-CN" altLang="en-US" smtClean="0"/>
              <a:t>如下：</a:t>
            </a:r>
            <a:endParaRPr lang="zh-CN" altLang="zh-CN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793" y="4149080"/>
            <a:ext cx="6799566" cy="1442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12792" y="5733256"/>
            <a:ext cx="6799567" cy="1030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修改</a:t>
            </a:r>
            <a:r>
              <a:rPr lang="zh-CN" altLang="en-US" sz="2400" b="1"/>
              <a:t>选项字节的过程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默认</a:t>
            </a:r>
            <a:r>
              <a:rPr lang="zh-CN" altLang="zh-CN"/>
              <a:t>情况下，</a:t>
            </a:r>
            <a:r>
              <a:rPr lang="en-US" altLang="zh-CN"/>
              <a:t>FLASH_OPTCR</a:t>
            </a:r>
            <a:r>
              <a:rPr lang="zh-CN" altLang="zh-CN"/>
              <a:t>寄存器中的第</a:t>
            </a:r>
            <a:r>
              <a:rPr lang="en-US" altLang="zh-CN"/>
              <a:t>0</a:t>
            </a:r>
            <a:r>
              <a:rPr lang="zh-CN" altLang="zh-CN"/>
              <a:t>位</a:t>
            </a:r>
            <a:r>
              <a:rPr lang="en-US" altLang="zh-CN"/>
              <a:t>OPTLOCK</a:t>
            </a:r>
            <a:r>
              <a:rPr lang="zh-CN" altLang="zh-CN"/>
              <a:t>值为</a:t>
            </a:r>
            <a:r>
              <a:rPr lang="en-US" altLang="zh-CN"/>
              <a:t>1</a:t>
            </a:r>
            <a:r>
              <a:rPr lang="zh-CN" altLang="zh-CN"/>
              <a:t>，它表示选项字节被上锁，需要解锁后才能进行修改，当寄存器的值设置完成后，对</a:t>
            </a:r>
            <a:r>
              <a:rPr lang="en-US" altLang="zh-CN"/>
              <a:t>FLASH_OPTCR</a:t>
            </a:r>
            <a:r>
              <a:rPr lang="zh-CN" altLang="zh-CN"/>
              <a:t>寄存器中的第</a:t>
            </a:r>
            <a:r>
              <a:rPr lang="en-US" altLang="zh-CN"/>
              <a:t>1</a:t>
            </a:r>
            <a:r>
              <a:rPr lang="zh-CN" altLang="zh-CN"/>
              <a:t>位</a:t>
            </a:r>
            <a:r>
              <a:rPr lang="en-US" altLang="zh-CN"/>
              <a:t>OPTSTRT</a:t>
            </a:r>
            <a:r>
              <a:rPr lang="zh-CN" altLang="zh-CN"/>
              <a:t>值设置为</a:t>
            </a:r>
            <a:r>
              <a:rPr lang="en-US" altLang="zh-CN"/>
              <a:t>1</a:t>
            </a:r>
            <a:r>
              <a:rPr lang="zh-CN" altLang="zh-CN"/>
              <a:t>，硬件就会擦除选项字节扇区的内容，并把</a:t>
            </a:r>
            <a:r>
              <a:rPr lang="en-US" altLang="zh-CN"/>
              <a:t>FLASH_OPTCR/1</a:t>
            </a:r>
            <a:r>
              <a:rPr lang="zh-CN" altLang="zh-CN"/>
              <a:t>寄存器中包含的值写入到选项字节。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793" y="4149080"/>
            <a:ext cx="6799566" cy="1442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12792" y="5733256"/>
            <a:ext cx="6799567" cy="1030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7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修改</a:t>
            </a:r>
            <a:r>
              <a:rPr lang="zh-CN" altLang="en-US" sz="2400" b="1"/>
              <a:t>选项字节的过程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2060848"/>
            <a:ext cx="69127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综上所述</a:t>
            </a:r>
            <a:r>
              <a:rPr lang="zh-CN" altLang="zh-CN" smtClean="0"/>
              <a:t>，</a:t>
            </a:r>
            <a:r>
              <a:rPr lang="zh-CN" altLang="zh-CN"/>
              <a:t>修改选项字节的配置步骤如下：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解锁，在</a:t>
            </a:r>
            <a:r>
              <a:rPr lang="en-US" altLang="zh-CN"/>
              <a:t> Flash </a:t>
            </a:r>
            <a:r>
              <a:rPr lang="zh-CN" altLang="zh-CN"/>
              <a:t>选项密钥寄存器</a:t>
            </a:r>
            <a:r>
              <a:rPr lang="en-US" altLang="zh-CN"/>
              <a:t> (FLASH_OPTKEYR) </a:t>
            </a:r>
            <a:r>
              <a:rPr lang="zh-CN" altLang="zh-CN"/>
              <a:t>中写入</a:t>
            </a:r>
            <a:r>
              <a:rPr lang="en-US" altLang="zh-CN"/>
              <a:t> OPTKEY1 = 0x0819 2A3B</a:t>
            </a:r>
            <a:r>
              <a:rPr lang="zh-CN" altLang="zh-CN"/>
              <a:t>；接着在</a:t>
            </a:r>
            <a:r>
              <a:rPr lang="en-US" altLang="zh-CN"/>
              <a:t> Flash </a:t>
            </a:r>
            <a:r>
              <a:rPr lang="zh-CN" altLang="zh-CN"/>
              <a:t>选项密钥寄存器</a:t>
            </a:r>
            <a:r>
              <a:rPr lang="en-US" altLang="zh-CN"/>
              <a:t> (FLASH_OPTKEYR) </a:t>
            </a:r>
            <a:r>
              <a:rPr lang="zh-CN" altLang="zh-CN"/>
              <a:t>中写入</a:t>
            </a:r>
            <a:r>
              <a:rPr lang="en-US" altLang="zh-CN"/>
              <a:t> OPTKEY2 = 0x4C5D 6E7F</a:t>
            </a:r>
            <a:r>
              <a:rPr lang="zh-CN" altLang="zh-CN"/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检查</a:t>
            </a:r>
            <a:r>
              <a:rPr lang="en-US" altLang="zh-CN"/>
              <a:t> FLASH_SR </a:t>
            </a:r>
            <a:r>
              <a:rPr lang="zh-CN" altLang="zh-CN"/>
              <a:t>寄存器中的</a:t>
            </a:r>
            <a:r>
              <a:rPr lang="en-US" altLang="zh-CN"/>
              <a:t> BSY </a:t>
            </a:r>
            <a:r>
              <a:rPr lang="zh-CN" altLang="zh-CN"/>
              <a:t>位，以确认当前未执行其它</a:t>
            </a:r>
            <a:r>
              <a:rPr lang="en-US" altLang="zh-CN"/>
              <a:t>Flash </a:t>
            </a:r>
            <a:r>
              <a:rPr lang="zh-CN" altLang="zh-CN"/>
              <a:t>操作。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在</a:t>
            </a:r>
            <a:r>
              <a:rPr lang="en-US" altLang="zh-CN"/>
              <a:t> FLASH_OPTCR </a:t>
            </a:r>
            <a:r>
              <a:rPr lang="zh-CN" altLang="zh-CN"/>
              <a:t>和</a:t>
            </a:r>
            <a:r>
              <a:rPr lang="en-US" altLang="zh-CN"/>
              <a:t>/</a:t>
            </a:r>
            <a:r>
              <a:rPr lang="zh-CN" altLang="zh-CN"/>
              <a:t>或</a:t>
            </a:r>
            <a:r>
              <a:rPr lang="en-US" altLang="zh-CN"/>
              <a:t> FLASH_OPTCR1 </a:t>
            </a:r>
            <a:r>
              <a:rPr lang="zh-CN" altLang="zh-CN"/>
              <a:t>寄存器中写入选项字节值。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将</a:t>
            </a:r>
            <a:r>
              <a:rPr lang="en-US" altLang="zh-CN"/>
              <a:t> FLASH_OPTCR </a:t>
            </a:r>
            <a:r>
              <a:rPr lang="zh-CN" altLang="zh-CN"/>
              <a:t>寄存器中的选项启动位</a:t>
            </a:r>
            <a:r>
              <a:rPr lang="en-US" altLang="zh-CN"/>
              <a:t> (OPTSTRT) </a:t>
            </a:r>
            <a:r>
              <a:rPr lang="zh-CN" altLang="zh-CN"/>
              <a:t>置</a:t>
            </a:r>
            <a:r>
              <a:rPr lang="en-US" altLang="zh-CN"/>
              <a:t> 1</a:t>
            </a:r>
            <a:r>
              <a:rPr lang="zh-CN" altLang="zh-CN"/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等待</a:t>
            </a:r>
            <a:r>
              <a:rPr lang="en-US" altLang="zh-CN"/>
              <a:t> BSY </a:t>
            </a:r>
            <a:r>
              <a:rPr lang="zh-CN" altLang="zh-CN"/>
              <a:t>位清零，即写入完成。</a:t>
            </a:r>
          </a:p>
        </p:txBody>
      </p:sp>
    </p:spTree>
    <p:extLst>
      <p:ext uri="{BB962C8B-B14F-4D97-AF65-F5344CB8AC3E}">
        <p14:creationId xmlns:p14="http://schemas.microsoft.com/office/powerpoint/2010/main" val="8233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操作</a:t>
            </a:r>
            <a:r>
              <a:rPr lang="zh-CN" altLang="en-US" sz="2400" b="1"/>
              <a:t>选项字节的库函数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658417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为</a:t>
            </a:r>
            <a:r>
              <a:rPr lang="zh-CN" altLang="zh-CN"/>
              <a:t>简化编程，</a:t>
            </a:r>
            <a:r>
              <a:rPr lang="en-US" altLang="zh-CN"/>
              <a:t>STM32</a:t>
            </a:r>
            <a:r>
              <a:rPr lang="zh-CN" altLang="zh-CN"/>
              <a:t>标准库提供了一些库函数，它们封装了修改选项字节时操作寄存器的过程。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2708920"/>
            <a:ext cx="3307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</a:t>
            </a:r>
            <a:r>
              <a:rPr lang="en-US" altLang="zh-CN" sz="2000" b="1" smtClean="0"/>
              <a:t>. </a:t>
            </a:r>
            <a:r>
              <a:rPr lang="zh-CN" altLang="en-US" sz="2000" b="1" smtClean="0"/>
              <a:t>选项</a:t>
            </a:r>
            <a:r>
              <a:rPr lang="zh-CN" altLang="en-US" sz="2000" b="1"/>
              <a:t>字节解锁、上锁函数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589373" y="325050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对选项字节解锁、上锁的</a:t>
            </a:r>
            <a:r>
              <a:rPr lang="zh-CN" altLang="zh-CN" smtClean="0"/>
              <a:t>函数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37" y="2708920"/>
            <a:ext cx="4949350" cy="316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36" y="5877272"/>
            <a:ext cx="4949351" cy="69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41649" y="4333877"/>
            <a:ext cx="38542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解锁</a:t>
            </a:r>
            <a:r>
              <a:rPr lang="zh-CN" altLang="zh-CN"/>
              <a:t>的时候，它对</a:t>
            </a:r>
            <a:r>
              <a:rPr lang="en-US" altLang="zh-CN"/>
              <a:t>FLASH_OPTCR</a:t>
            </a:r>
            <a:r>
              <a:rPr lang="zh-CN" altLang="zh-CN"/>
              <a:t>寄存器写入两个解锁参数，上锁的时候，对</a:t>
            </a:r>
            <a:r>
              <a:rPr lang="en-US" altLang="zh-CN"/>
              <a:t>FLASH_ OPTCR</a:t>
            </a:r>
            <a:r>
              <a:rPr lang="zh-CN" altLang="zh-CN"/>
              <a:t>寄存器的</a:t>
            </a:r>
            <a:r>
              <a:rPr lang="en-US" altLang="zh-CN"/>
              <a:t>FLASH_OPTCR_OPTLOCK</a:t>
            </a:r>
            <a:r>
              <a:rPr lang="zh-CN" altLang="zh-CN"/>
              <a:t>位置</a:t>
            </a:r>
            <a:r>
              <a:rPr lang="en-US" altLang="zh-CN"/>
              <a:t>1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43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204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设置</a:t>
            </a:r>
            <a:r>
              <a:rPr lang="zh-CN" altLang="en-US" sz="2000" b="1"/>
              <a:t>读保护级别</a:t>
            </a:r>
          </a:p>
        </p:txBody>
      </p:sp>
      <p:sp>
        <p:nvSpPr>
          <p:cNvPr id="2" name="矩形 1"/>
          <p:cNvSpPr/>
          <p:nvPr/>
        </p:nvSpPr>
        <p:spPr>
          <a:xfrm>
            <a:off x="343350" y="1633820"/>
            <a:ext cx="8477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解锁</a:t>
            </a:r>
            <a:r>
              <a:rPr lang="zh-CN" altLang="zh-CN"/>
              <a:t>后设置选项字节寄存器的</a:t>
            </a:r>
            <a:r>
              <a:rPr lang="en-US" altLang="zh-CN"/>
              <a:t>RDP</a:t>
            </a:r>
            <a:r>
              <a:rPr lang="zh-CN" altLang="zh-CN"/>
              <a:t>位可调用</a:t>
            </a:r>
            <a:r>
              <a:rPr lang="en-US" altLang="zh-CN"/>
              <a:t>FLASH_OB_RDPConfig</a:t>
            </a:r>
            <a:r>
              <a:rPr lang="zh-CN" altLang="zh-CN" smtClean="0"/>
              <a:t>完成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8840"/>
            <a:ext cx="471449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2289" y="5157192"/>
            <a:ext cx="903924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该</a:t>
            </a:r>
            <a:r>
              <a:rPr lang="zh-CN" altLang="zh-CN"/>
              <a:t>函数根据输入参数设置</a:t>
            </a:r>
            <a:r>
              <a:rPr lang="en-US" altLang="zh-CN"/>
              <a:t>RDP</a:t>
            </a:r>
            <a:r>
              <a:rPr lang="zh-CN" altLang="zh-CN"/>
              <a:t>寄存器位为相应的级别，其注释警告了若配置成</a:t>
            </a:r>
            <a:r>
              <a:rPr lang="en-US" altLang="zh-CN"/>
              <a:t>OB_RDP_Level_2</a:t>
            </a:r>
            <a:r>
              <a:rPr lang="zh-CN" altLang="zh-CN"/>
              <a:t>会无法恢复。类似地，配置其它选项时也有相应的库函数，如</a:t>
            </a:r>
            <a:r>
              <a:rPr lang="en-US" altLang="zh-CN"/>
              <a:t>FLASH_OB_PCROP1Config</a:t>
            </a:r>
            <a:r>
              <a:rPr lang="zh-CN" altLang="zh-CN"/>
              <a:t>、</a:t>
            </a:r>
            <a:r>
              <a:rPr lang="en-US" altLang="zh-CN"/>
              <a:t>FLASH_OB_WRP1Config</a:t>
            </a:r>
            <a:r>
              <a:rPr lang="zh-CN" altLang="zh-CN"/>
              <a:t>分别用于设置要进行</a:t>
            </a:r>
            <a:r>
              <a:rPr lang="en-US" altLang="zh-CN"/>
              <a:t>PCROP</a:t>
            </a:r>
            <a:r>
              <a:rPr lang="zh-CN" altLang="zh-CN"/>
              <a:t>保护或</a:t>
            </a:r>
            <a:r>
              <a:rPr lang="en-US" altLang="zh-CN"/>
              <a:t>WRP</a:t>
            </a:r>
            <a:r>
              <a:rPr lang="zh-CN" altLang="zh-CN"/>
              <a:t>保护</a:t>
            </a:r>
            <a:r>
              <a:rPr lang="en-US" altLang="zh-CN"/>
              <a:t>(</a:t>
            </a:r>
            <a:r>
              <a:rPr lang="zh-CN" altLang="zh-CN"/>
              <a:t>写保护</a:t>
            </a:r>
            <a:r>
              <a:rPr lang="en-US" altLang="zh-CN"/>
              <a:t>)</a:t>
            </a:r>
            <a:r>
              <a:rPr lang="zh-CN" altLang="zh-CN"/>
              <a:t>的扇区。</a:t>
            </a:r>
          </a:p>
        </p:txBody>
      </p:sp>
    </p:spTree>
    <p:extLst>
      <p:ext uri="{BB962C8B-B14F-4D97-AF65-F5344CB8AC3E}">
        <p14:creationId xmlns:p14="http://schemas.microsoft.com/office/powerpoint/2010/main" val="40141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204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设置</a:t>
            </a:r>
            <a:r>
              <a:rPr lang="zh-CN" altLang="en-US" sz="2000" b="1"/>
              <a:t>读保护级别</a:t>
            </a:r>
          </a:p>
        </p:txBody>
      </p:sp>
      <p:sp>
        <p:nvSpPr>
          <p:cNvPr id="2" name="矩形 1"/>
          <p:cNvSpPr/>
          <p:nvPr/>
        </p:nvSpPr>
        <p:spPr>
          <a:xfrm>
            <a:off x="343350" y="1633820"/>
            <a:ext cx="847712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调用</a:t>
            </a:r>
            <a:r>
              <a:rPr lang="zh-CN" altLang="zh-CN"/>
              <a:t>上一步骤中的函数配置寄存器后，还要</a:t>
            </a:r>
            <a:r>
              <a:rPr lang="zh-CN" altLang="zh-CN" smtClean="0"/>
              <a:t>调用</a:t>
            </a:r>
            <a:r>
              <a:rPr lang="en-US" altLang="zh-CN"/>
              <a:t>FLASH_OB_Launch</a:t>
            </a:r>
            <a:r>
              <a:rPr lang="zh-CN" altLang="zh-CN"/>
              <a:t>函数把寄存器的内容写入到选项字节中。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3" y="5157192"/>
            <a:ext cx="863398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该</a:t>
            </a:r>
            <a:r>
              <a:rPr lang="zh-CN" altLang="zh-CN"/>
              <a:t>函数设置</a:t>
            </a:r>
            <a:r>
              <a:rPr lang="en-US" altLang="zh-CN"/>
              <a:t>FLASH_OPTCR_OPTSTRT</a:t>
            </a:r>
            <a:r>
              <a:rPr lang="zh-CN" altLang="zh-CN"/>
              <a:t>位后调用了</a:t>
            </a:r>
            <a:r>
              <a:rPr lang="en-US" altLang="zh-CN"/>
              <a:t>FLASH_WaitForLastOperation</a:t>
            </a:r>
            <a:r>
              <a:rPr lang="zh-CN" altLang="zh-CN"/>
              <a:t>函数等待写入完成，并返回写入状态，若操作正常，它会返回</a:t>
            </a:r>
            <a:r>
              <a:rPr lang="en-US" altLang="zh-CN"/>
              <a:t>FLASH_COMPLETE</a:t>
            </a:r>
            <a:r>
              <a:rPr lang="zh-CN" altLang="zh-CN"/>
              <a:t>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9" y="2604641"/>
            <a:ext cx="8078463" cy="240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7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3416</TotalTime>
  <Pages>0</Pages>
  <Words>278</Words>
  <Characters>0</Characters>
  <Application>Microsoft Office PowerPoint</Application>
  <DocSecurity>0</DocSecurity>
  <PresentationFormat>全屏显示(4:3)</PresentationFormat>
  <Lines>0</Lines>
  <Paragraphs>49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</cp:lastModifiedBy>
  <cp:revision>359</cp:revision>
  <dcterms:created xsi:type="dcterms:W3CDTF">2014-09-22T09:17:55Z</dcterms:created>
  <dcterms:modified xsi:type="dcterms:W3CDTF">2017-12-08T06:25:08Z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