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查看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的库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STM32</a:t>
            </a:r>
            <a:r>
              <a:rPr lang="zh-CN" altLang="zh-CN"/>
              <a:t>芯片内部有一个</a:t>
            </a:r>
            <a:r>
              <a:rPr lang="en-US" altLang="zh-CN"/>
              <a:t>FLASH</a:t>
            </a:r>
            <a:r>
              <a:rPr lang="zh-CN" altLang="zh-CN"/>
              <a:t>存储器，它主要用于存储代码，我们在电脑上编写好应用程序后，使用下载器把编译后的代码文件烧录到该内部</a:t>
            </a:r>
            <a:r>
              <a:rPr lang="en-US" altLang="zh-CN"/>
              <a:t>FLASH</a:t>
            </a:r>
            <a:r>
              <a:rPr lang="zh-CN" altLang="zh-CN"/>
              <a:t>中，由于</a:t>
            </a:r>
            <a:r>
              <a:rPr lang="en-US" altLang="zh-CN"/>
              <a:t>FLASH</a:t>
            </a:r>
            <a:r>
              <a:rPr lang="zh-CN" altLang="zh-CN"/>
              <a:t>存储器的内容在掉电后不会丢失，芯片重新上电复位后，内核可从内部</a:t>
            </a:r>
            <a:r>
              <a:rPr lang="en-US" altLang="zh-CN"/>
              <a:t>FLASH</a:t>
            </a:r>
            <a:r>
              <a:rPr lang="zh-CN" altLang="zh-CN"/>
              <a:t>中加载代码并</a:t>
            </a:r>
            <a:r>
              <a:rPr lang="zh-CN" altLang="zh-CN" smtClean="0"/>
              <a:t>运行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1370"/>
            <a:ext cx="4470201" cy="3186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除了</a:t>
            </a:r>
            <a:r>
              <a:rPr lang="zh-CN" altLang="zh-CN"/>
              <a:t>使用外部的工具（如下载器）读写内部</a:t>
            </a:r>
            <a:r>
              <a:rPr lang="en-US" altLang="zh-CN"/>
              <a:t>FLASH</a:t>
            </a:r>
            <a:r>
              <a:rPr lang="zh-CN" altLang="zh-CN"/>
              <a:t>外，</a:t>
            </a:r>
            <a:r>
              <a:rPr lang="en-US" altLang="zh-CN"/>
              <a:t>STM32</a:t>
            </a:r>
            <a:r>
              <a:rPr lang="zh-CN" altLang="zh-CN"/>
              <a:t>芯片在运行的时候，也能对自身的内部</a:t>
            </a:r>
            <a:r>
              <a:rPr lang="en-US" altLang="zh-CN"/>
              <a:t>FLASH</a:t>
            </a:r>
            <a:r>
              <a:rPr lang="zh-CN" altLang="zh-CN"/>
              <a:t>进行读写，因此，若内部</a:t>
            </a:r>
            <a:r>
              <a:rPr lang="en-US" altLang="zh-CN"/>
              <a:t>FLASH</a:t>
            </a:r>
            <a:r>
              <a:rPr lang="zh-CN" altLang="zh-CN"/>
              <a:t>存储了应用程序后还有剩余的空间，我们可以把它像外部</a:t>
            </a:r>
            <a:r>
              <a:rPr lang="en-US" altLang="zh-CN"/>
              <a:t>SPI-FLASH</a:t>
            </a:r>
            <a:r>
              <a:rPr lang="zh-CN" altLang="zh-CN"/>
              <a:t>那样利用起来，存储一些程序运行时产生的需要掉电保存的数据。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访问内部</a:t>
            </a:r>
            <a:r>
              <a:rPr lang="en-US" altLang="zh-CN"/>
              <a:t>FLASH</a:t>
            </a:r>
            <a:r>
              <a:rPr lang="zh-CN" altLang="zh-CN"/>
              <a:t>的速度要比外部的</a:t>
            </a:r>
            <a:r>
              <a:rPr lang="en-US" altLang="zh-CN"/>
              <a:t>SPI-FLASH</a:t>
            </a:r>
            <a:r>
              <a:rPr lang="zh-CN" altLang="zh-CN"/>
              <a:t>快得多，所以在紧急状态下常常会使用内部</a:t>
            </a:r>
            <a:r>
              <a:rPr lang="en-US" altLang="zh-CN"/>
              <a:t>FLASH</a:t>
            </a:r>
            <a:r>
              <a:rPr lang="zh-CN" altLang="zh-CN"/>
              <a:t>存储关键记录；为了防止应用程序被抄袭，有的应用会禁止读写内部</a:t>
            </a:r>
            <a:r>
              <a:rPr lang="en-US" altLang="zh-CN"/>
              <a:t>FLASH</a:t>
            </a:r>
            <a:r>
              <a:rPr lang="zh-CN" altLang="zh-CN"/>
              <a:t>中的内容，或者在第一次运行时计算加密信息并记录到某些区域，然后删除自身的部分加密代码，这些应用都涉及到内部</a:t>
            </a:r>
            <a:r>
              <a:rPr lang="en-US" altLang="zh-CN"/>
              <a:t>FLASH</a:t>
            </a:r>
            <a:r>
              <a:rPr lang="zh-CN" altLang="zh-CN"/>
              <a:t>的操作。</a:t>
            </a:r>
          </a:p>
        </p:txBody>
      </p:sp>
    </p:spTree>
    <p:extLst>
      <p:ext uri="{BB962C8B-B14F-4D97-AF65-F5344CB8AC3E}">
        <p14:creationId xmlns:p14="http://schemas.microsoft.com/office/powerpoint/2010/main" val="3160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包含主存储器、系统存储器、</a:t>
            </a:r>
            <a:r>
              <a:rPr lang="en-US" altLang="zh-CN"/>
              <a:t>OTP</a:t>
            </a:r>
            <a:r>
              <a:rPr lang="zh-CN" altLang="zh-CN"/>
              <a:t>区域以及选项字节区域，它们的地址分布及</a:t>
            </a:r>
            <a:r>
              <a:rPr lang="zh-CN" altLang="zh-CN" smtClean="0"/>
              <a:t>大小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18194"/>
            <a:ext cx="4212878" cy="387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36547"/>
            <a:ext cx="4212878" cy="18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4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2204864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主存储器</a:t>
            </a:r>
            <a:endParaRPr lang="zh-CN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一般</a:t>
            </a:r>
            <a:r>
              <a:rPr lang="zh-CN" altLang="zh-CN"/>
              <a:t>我们说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的时候，都是指这个主存储器区域，它是存储用户应用程序的空间，芯片型号说明中的</a:t>
            </a:r>
            <a:r>
              <a:rPr lang="en-US" altLang="zh-CN"/>
              <a:t>1M FLASH</a:t>
            </a:r>
            <a:r>
              <a:rPr lang="zh-CN" altLang="zh-CN"/>
              <a:t>、</a:t>
            </a:r>
            <a:r>
              <a:rPr lang="en-US" altLang="zh-CN"/>
              <a:t>2M FLASH</a:t>
            </a:r>
            <a:r>
              <a:rPr lang="zh-CN" altLang="zh-CN"/>
              <a:t>都是指这个区域的大小。主存储器分为两块，共</a:t>
            </a:r>
            <a:r>
              <a:rPr lang="en-US" altLang="zh-CN"/>
              <a:t>2MB</a:t>
            </a:r>
            <a:r>
              <a:rPr lang="zh-CN" altLang="zh-CN"/>
              <a:t>，每块内分</a:t>
            </a:r>
            <a:r>
              <a:rPr lang="en-US" altLang="zh-CN"/>
              <a:t>12</a:t>
            </a:r>
            <a:r>
              <a:rPr lang="zh-CN" altLang="zh-CN"/>
              <a:t>个扇区，其中包含</a:t>
            </a:r>
            <a:r>
              <a:rPr lang="en-US" altLang="zh-CN"/>
              <a:t>4</a:t>
            </a:r>
            <a:r>
              <a:rPr lang="zh-CN" altLang="zh-CN"/>
              <a:t>个</a:t>
            </a:r>
            <a:r>
              <a:rPr lang="en-US" altLang="zh-CN"/>
              <a:t>16KB</a:t>
            </a:r>
            <a:r>
              <a:rPr lang="zh-CN" altLang="zh-CN"/>
              <a:t>扇区、</a:t>
            </a:r>
            <a:r>
              <a:rPr lang="en-US" altLang="zh-CN"/>
              <a:t>1</a:t>
            </a:r>
            <a:r>
              <a:rPr lang="zh-CN" altLang="zh-CN"/>
              <a:t>个</a:t>
            </a:r>
            <a:r>
              <a:rPr lang="en-US" altLang="zh-CN"/>
              <a:t>64KB</a:t>
            </a:r>
            <a:r>
              <a:rPr lang="zh-CN" altLang="zh-CN"/>
              <a:t>扇区和</a:t>
            </a:r>
            <a:r>
              <a:rPr lang="en-US" altLang="zh-CN"/>
              <a:t>7</a:t>
            </a:r>
            <a:r>
              <a:rPr lang="zh-CN" altLang="zh-CN"/>
              <a:t>个</a:t>
            </a:r>
            <a:r>
              <a:rPr lang="en-US" altLang="zh-CN"/>
              <a:t>128KB</a:t>
            </a:r>
            <a:r>
              <a:rPr lang="zh-CN" altLang="zh-CN"/>
              <a:t>的扇区。如我们实验板中使用的</a:t>
            </a:r>
            <a:r>
              <a:rPr lang="en-US" altLang="zh-CN"/>
              <a:t>STM32F429IGT6</a:t>
            </a:r>
            <a:r>
              <a:rPr lang="zh-CN" altLang="zh-CN"/>
              <a:t>型号芯片，它的主存储区域大小为</a:t>
            </a:r>
            <a:r>
              <a:rPr lang="en-US" altLang="zh-CN"/>
              <a:t>1MB</a:t>
            </a:r>
            <a:r>
              <a:rPr lang="zh-CN" altLang="zh-CN"/>
              <a:t>，所以它只包含有表中的扇区</a:t>
            </a:r>
            <a:r>
              <a:rPr lang="en-US" altLang="zh-CN"/>
              <a:t>0-</a:t>
            </a:r>
            <a:r>
              <a:rPr lang="zh-CN" altLang="zh-CN"/>
              <a:t>扇区</a:t>
            </a:r>
            <a:r>
              <a:rPr lang="en-US" altLang="zh-CN"/>
              <a:t>11</a:t>
            </a:r>
            <a:r>
              <a:rPr lang="zh-CN" altLang="zh-CN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48864" y="155679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FLASH</a:t>
            </a:r>
            <a:r>
              <a:rPr lang="zh-CN" altLang="en-US" smtClean="0"/>
              <a:t>的</a:t>
            </a:r>
            <a:r>
              <a:rPr lang="zh-CN" altLang="zh-CN" smtClean="0"/>
              <a:t>各个</a:t>
            </a:r>
            <a:r>
              <a:rPr lang="zh-CN" altLang="zh-CN"/>
              <a:t>存储区域的说明如下：</a:t>
            </a:r>
          </a:p>
        </p:txBody>
      </p:sp>
    </p:spTree>
    <p:extLst>
      <p:ext uri="{BB962C8B-B14F-4D97-AF65-F5344CB8AC3E}">
        <p14:creationId xmlns:p14="http://schemas.microsoft.com/office/powerpoint/2010/main" val="209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1421051"/>
            <a:ext cx="8136904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与</a:t>
            </a:r>
            <a:r>
              <a:rPr lang="zh-CN" altLang="zh-CN"/>
              <a:t>其它</a:t>
            </a:r>
            <a:r>
              <a:rPr lang="en-US" altLang="zh-CN"/>
              <a:t>FLASH</a:t>
            </a:r>
            <a:r>
              <a:rPr lang="zh-CN" altLang="zh-CN"/>
              <a:t>一样，在写入数据前，要先按扇区擦除，而有的时候我们希望能以小规格操纵存储单元，所以</a:t>
            </a:r>
            <a:r>
              <a:rPr lang="en-US" altLang="zh-CN"/>
              <a:t>STM32</a:t>
            </a:r>
            <a:r>
              <a:rPr lang="zh-CN" altLang="zh-CN"/>
              <a:t>针对</a:t>
            </a:r>
            <a:r>
              <a:rPr lang="en-US" altLang="zh-CN"/>
              <a:t>1MB FLASH</a:t>
            </a:r>
            <a:r>
              <a:rPr lang="zh-CN" altLang="zh-CN"/>
              <a:t>的产品还提供了一种双块的存储</a:t>
            </a:r>
            <a:r>
              <a:rPr lang="zh-CN" altLang="zh-CN" smtClean="0"/>
              <a:t>格式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63" y="2747236"/>
            <a:ext cx="5446786" cy="111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63" y="3859894"/>
            <a:ext cx="5446786" cy="291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1628800"/>
            <a:ext cx="8136904" cy="21160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通过</a:t>
            </a:r>
            <a:r>
              <a:rPr lang="zh-CN" altLang="en-US"/>
              <a:t>配置</a:t>
            </a:r>
            <a:r>
              <a:rPr lang="en-US" altLang="zh-CN"/>
              <a:t>FLASH</a:t>
            </a:r>
            <a:r>
              <a:rPr lang="zh-CN" altLang="en-US"/>
              <a:t>选项控制寄存器</a:t>
            </a:r>
            <a:r>
              <a:rPr lang="en-US" altLang="zh-CN"/>
              <a:t>FLASH_OPTCR</a:t>
            </a:r>
            <a:r>
              <a:rPr lang="zh-CN" altLang="en-US"/>
              <a:t>的</a:t>
            </a:r>
            <a:r>
              <a:rPr lang="en-US" altLang="zh-CN"/>
              <a:t>DB1M</a:t>
            </a:r>
            <a:r>
              <a:rPr lang="zh-CN" altLang="en-US"/>
              <a:t>位，可以切换这两种格式，切换成双块模式后，扇区</a:t>
            </a:r>
            <a:r>
              <a:rPr lang="en-US" altLang="zh-CN"/>
              <a:t>8-11</a:t>
            </a:r>
            <a:r>
              <a:rPr lang="zh-CN" altLang="en-US"/>
              <a:t>的空间被转移到扇区</a:t>
            </a:r>
            <a:r>
              <a:rPr lang="en-US" altLang="zh-CN"/>
              <a:t>12-19</a:t>
            </a:r>
            <a:r>
              <a:rPr lang="zh-CN" altLang="en-US"/>
              <a:t>中，扇区细分了，总容量不变。 </a:t>
            </a:r>
          </a:p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注意</a:t>
            </a:r>
            <a:r>
              <a:rPr lang="zh-CN" altLang="en-US"/>
              <a:t>如果您使用的是</a:t>
            </a:r>
            <a:r>
              <a:rPr lang="en-US" altLang="zh-CN"/>
              <a:t>STM32F40x</a:t>
            </a:r>
            <a:r>
              <a:rPr lang="zh-CN" altLang="en-US"/>
              <a:t>系列的芯片，它没有双块存储格式，也不存在扇区</a:t>
            </a:r>
            <a:r>
              <a:rPr lang="en-US" altLang="zh-CN"/>
              <a:t>12-23</a:t>
            </a:r>
            <a:r>
              <a:rPr lang="zh-CN" altLang="en-US"/>
              <a:t>，仅</a:t>
            </a:r>
            <a:r>
              <a:rPr lang="en-US" altLang="zh-CN"/>
              <a:t>STM32F42x/43x</a:t>
            </a:r>
            <a:r>
              <a:rPr lang="zh-CN" altLang="en-US"/>
              <a:t>系列产品才支持扇区</a:t>
            </a:r>
            <a:r>
              <a:rPr lang="en-US" altLang="zh-CN"/>
              <a:t>12-23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61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2033950"/>
            <a:ext cx="8136904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系统存储区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系统</a:t>
            </a:r>
            <a:r>
              <a:rPr lang="zh-CN" altLang="zh-CN"/>
              <a:t>存储区是用户不能访问的区域，它在芯片出厂时已经固化了启动代码，它负责实现串口、</a:t>
            </a:r>
            <a:r>
              <a:rPr lang="en-US" altLang="zh-CN"/>
              <a:t>USB</a:t>
            </a:r>
            <a:r>
              <a:rPr lang="zh-CN" altLang="zh-CN"/>
              <a:t>以及</a:t>
            </a:r>
            <a:r>
              <a:rPr lang="en-US" altLang="zh-CN"/>
              <a:t>CAN</a:t>
            </a:r>
            <a:r>
              <a:rPr lang="zh-CN" altLang="zh-CN"/>
              <a:t>等</a:t>
            </a:r>
            <a:r>
              <a:rPr lang="en-US" altLang="zh-CN"/>
              <a:t>ISP</a:t>
            </a:r>
            <a:r>
              <a:rPr lang="zh-CN" altLang="zh-CN"/>
              <a:t>烧录功能。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OTP</a:t>
            </a:r>
            <a:r>
              <a:rPr lang="zh-CN" altLang="zh-CN" b="1">
                <a:solidFill>
                  <a:srgbClr val="FF0000"/>
                </a:solidFill>
              </a:rPr>
              <a:t>区域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OTP(One </a:t>
            </a:r>
            <a:r>
              <a:rPr lang="en-US" altLang="zh-CN"/>
              <a:t>Time Program)</a:t>
            </a:r>
            <a:r>
              <a:rPr lang="zh-CN" altLang="zh-CN"/>
              <a:t>，指的是只能写入一次的存储区域，容量为</a:t>
            </a:r>
            <a:r>
              <a:rPr lang="en-US" altLang="zh-CN"/>
              <a:t>512</a:t>
            </a:r>
            <a:r>
              <a:rPr lang="zh-CN" altLang="zh-CN"/>
              <a:t>字节，写入后数据就无法再更改，</a:t>
            </a:r>
            <a:r>
              <a:rPr lang="en-US" altLang="zh-CN"/>
              <a:t>OTP</a:t>
            </a:r>
            <a:r>
              <a:rPr lang="zh-CN" altLang="zh-CN"/>
              <a:t>常用于存储应用程序的加密密钥。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选项字节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选项</a:t>
            </a:r>
            <a:r>
              <a:rPr lang="zh-CN" altLang="zh-CN"/>
              <a:t>字节用于配置</a:t>
            </a:r>
            <a:r>
              <a:rPr lang="en-US" altLang="zh-CN"/>
              <a:t>FLASH</a:t>
            </a:r>
            <a:r>
              <a:rPr lang="zh-CN" altLang="zh-CN"/>
              <a:t>的读写保护、电源管理中的</a:t>
            </a:r>
            <a:r>
              <a:rPr lang="en-US" altLang="zh-CN"/>
              <a:t>BOR</a:t>
            </a:r>
            <a:r>
              <a:rPr lang="zh-CN" altLang="zh-CN"/>
              <a:t>级别、软件</a:t>
            </a:r>
            <a:r>
              <a:rPr lang="en-US" altLang="zh-CN"/>
              <a:t>/</a:t>
            </a:r>
            <a:r>
              <a:rPr lang="zh-CN" altLang="zh-CN"/>
              <a:t>硬件看门狗等功能，这部分共</a:t>
            </a:r>
            <a:r>
              <a:rPr lang="en-US" altLang="zh-CN"/>
              <a:t>32</a:t>
            </a:r>
            <a:r>
              <a:rPr lang="zh-CN" altLang="zh-CN"/>
              <a:t>字节。可以通过修改</a:t>
            </a:r>
            <a:r>
              <a:rPr lang="en-US" altLang="zh-CN"/>
              <a:t>FLASH</a:t>
            </a:r>
            <a:r>
              <a:rPr lang="zh-CN" altLang="zh-CN"/>
              <a:t>的选项控制寄存器修改。</a:t>
            </a:r>
          </a:p>
        </p:txBody>
      </p:sp>
    </p:spTree>
    <p:extLst>
      <p:ext uri="{BB962C8B-B14F-4D97-AF65-F5344CB8AC3E}">
        <p14:creationId xmlns:p14="http://schemas.microsoft.com/office/powerpoint/2010/main" val="4099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3424</TotalTime>
  <Pages>0</Pages>
  <Words>160</Words>
  <Characters>0</Characters>
  <Application>Microsoft Office PowerPoint</Application>
  <DocSecurity>0</DocSecurity>
  <PresentationFormat>全屏显示(4:3)</PresentationFormat>
  <Lines>0</Lines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362</cp:revision>
  <dcterms:created xsi:type="dcterms:W3CDTF">2014-09-22T09:17:55Z</dcterms:created>
  <dcterms:modified xsi:type="dcterms:W3CDTF">2017-12-06T01:32:02Z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